
<file path=[Content_Types].xml><?xml version="1.0" encoding="utf-8"?>
<Types xmlns="http://schemas.openxmlformats.org/package/2006/content-types">
  <Default Extension="png" ContentType="image/png"/>
  <Default Extension="jfif" ContentType="image/jpeg"/>
  <Default Extension="emf" ContentType="image/x-emf"/>
  <Default Extension="jpeg" ContentType="image/jpeg"/>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4"/>
  </p:notesMasterIdLst>
  <p:sldIdLst>
    <p:sldId id="256" r:id="rId2"/>
    <p:sldId id="276" r:id="rId3"/>
    <p:sldId id="275" r:id="rId4"/>
    <p:sldId id="284" r:id="rId5"/>
    <p:sldId id="285" r:id="rId6"/>
    <p:sldId id="342" r:id="rId7"/>
    <p:sldId id="390" r:id="rId8"/>
    <p:sldId id="376" r:id="rId9"/>
    <p:sldId id="386" r:id="rId10"/>
    <p:sldId id="288" r:id="rId11"/>
    <p:sldId id="291" r:id="rId12"/>
    <p:sldId id="289" r:id="rId13"/>
    <p:sldId id="290" r:id="rId14"/>
    <p:sldId id="259" r:id="rId15"/>
    <p:sldId id="260" r:id="rId16"/>
    <p:sldId id="264" r:id="rId17"/>
    <p:sldId id="344" r:id="rId18"/>
    <p:sldId id="345" r:id="rId19"/>
    <p:sldId id="273" r:id="rId20"/>
    <p:sldId id="274" r:id="rId21"/>
    <p:sldId id="355" r:id="rId22"/>
    <p:sldId id="278" r:id="rId23"/>
    <p:sldId id="279" r:id="rId24"/>
    <p:sldId id="277" r:id="rId25"/>
    <p:sldId id="296" r:id="rId26"/>
    <p:sldId id="280" r:id="rId27"/>
    <p:sldId id="301" r:id="rId28"/>
    <p:sldId id="283" r:id="rId29"/>
    <p:sldId id="302" r:id="rId30"/>
    <p:sldId id="281" r:id="rId31"/>
    <p:sldId id="346" r:id="rId32"/>
    <p:sldId id="388" r:id="rId33"/>
    <p:sldId id="387" r:id="rId34"/>
    <p:sldId id="402" r:id="rId35"/>
    <p:sldId id="406" r:id="rId36"/>
    <p:sldId id="314" r:id="rId37"/>
    <p:sldId id="315" r:id="rId38"/>
    <p:sldId id="394" r:id="rId39"/>
    <p:sldId id="391" r:id="rId40"/>
    <p:sldId id="403" r:id="rId41"/>
    <p:sldId id="392" r:id="rId42"/>
    <p:sldId id="337" r:id="rId43"/>
    <p:sldId id="393" r:id="rId44"/>
    <p:sldId id="395" r:id="rId45"/>
    <p:sldId id="396" r:id="rId46"/>
    <p:sldId id="306" r:id="rId47"/>
    <p:sldId id="409" r:id="rId48"/>
    <p:sldId id="397" r:id="rId49"/>
    <p:sldId id="398" r:id="rId50"/>
    <p:sldId id="313" r:id="rId51"/>
    <p:sldId id="410" r:id="rId52"/>
    <p:sldId id="401" r:id="rId53"/>
    <p:sldId id="400" r:id="rId54"/>
    <p:sldId id="399" r:id="rId55"/>
    <p:sldId id="371" r:id="rId56"/>
    <p:sldId id="373" r:id="rId57"/>
    <p:sldId id="380" r:id="rId58"/>
    <p:sldId id="404" r:id="rId59"/>
    <p:sldId id="405" r:id="rId60"/>
    <p:sldId id="407" r:id="rId61"/>
    <p:sldId id="408" r:id="rId62"/>
    <p:sldId id="381" r:id="rId63"/>
  </p:sldIdLst>
  <p:sldSz cx="6858000" cy="9906000" type="A4"/>
  <p:notesSz cx="6858000" cy="9144000"/>
  <p:defaultText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Varsayılan Bölüm" id="{C76812D2-3A8A-4541-A0E5-C5DC0B92CEF3}">
          <p14:sldIdLst>
            <p14:sldId id="256"/>
            <p14:sldId id="276"/>
            <p14:sldId id="275"/>
            <p14:sldId id="284"/>
            <p14:sldId id="285"/>
            <p14:sldId id="342"/>
            <p14:sldId id="390"/>
            <p14:sldId id="376"/>
            <p14:sldId id="386"/>
            <p14:sldId id="288"/>
            <p14:sldId id="291"/>
            <p14:sldId id="289"/>
            <p14:sldId id="290"/>
            <p14:sldId id="259"/>
            <p14:sldId id="260"/>
            <p14:sldId id="264"/>
            <p14:sldId id="344"/>
            <p14:sldId id="345"/>
          </p14:sldIdLst>
        </p14:section>
        <p14:section name="Başlıksız Bölüm" id="{83182839-6840-4E5C-8CEA-0E6220882396}">
          <p14:sldIdLst>
            <p14:sldId id="273"/>
            <p14:sldId id="274"/>
            <p14:sldId id="355"/>
            <p14:sldId id="278"/>
            <p14:sldId id="279"/>
            <p14:sldId id="277"/>
            <p14:sldId id="296"/>
            <p14:sldId id="280"/>
            <p14:sldId id="301"/>
            <p14:sldId id="283"/>
            <p14:sldId id="302"/>
            <p14:sldId id="281"/>
            <p14:sldId id="346"/>
            <p14:sldId id="388"/>
            <p14:sldId id="387"/>
            <p14:sldId id="402"/>
            <p14:sldId id="406"/>
            <p14:sldId id="314"/>
            <p14:sldId id="315"/>
            <p14:sldId id="394"/>
            <p14:sldId id="391"/>
            <p14:sldId id="403"/>
            <p14:sldId id="392"/>
            <p14:sldId id="337"/>
            <p14:sldId id="393"/>
            <p14:sldId id="395"/>
            <p14:sldId id="396"/>
            <p14:sldId id="306"/>
            <p14:sldId id="409"/>
            <p14:sldId id="397"/>
            <p14:sldId id="398"/>
            <p14:sldId id="313"/>
            <p14:sldId id="410"/>
            <p14:sldId id="401"/>
            <p14:sldId id="400"/>
            <p14:sldId id="399"/>
            <p14:sldId id="371"/>
            <p14:sldId id="373"/>
            <p14:sldId id="380"/>
            <p14:sldId id="404"/>
            <p14:sldId id="405"/>
            <p14:sldId id="407"/>
            <p14:sldId id="408"/>
            <p14:sldId id="381"/>
          </p14:sldIdLst>
        </p14:section>
      </p14:sectionLst>
    </p:ext>
    <p:ext uri="{EFAFB233-063F-42B5-8137-9DF3F51BA10A}">
      <p15:sldGuideLst xmlns:p15="http://schemas.microsoft.com/office/powerpoint/2012/main">
        <p15:guide id="1" orient="horz" pos="3075" userDrawn="1">
          <p15:clr>
            <a:srgbClr val="A4A3A4"/>
          </p15:clr>
        </p15:guide>
        <p15:guide id="2" pos="220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DC96"/>
    <a:srgbClr val="F0F43A"/>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Orta Stil 2 - Vurgu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92279" autoAdjust="0"/>
  </p:normalViewPr>
  <p:slideViewPr>
    <p:cSldViewPr>
      <p:cViewPr varScale="1">
        <p:scale>
          <a:sx n="56" d="100"/>
          <a:sy n="56" d="100"/>
        </p:scale>
        <p:origin x="2650" y="67"/>
      </p:cViewPr>
      <p:guideLst>
        <p:guide orient="horz" pos="3075"/>
        <p:guide pos="2205"/>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stbilgi Yer Tutucusu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tr-TR"/>
          </a:p>
        </p:txBody>
      </p:sp>
      <p:sp>
        <p:nvSpPr>
          <p:cNvPr id="3" name="Veri Yer Tutucusu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46DB8F-A813-4321-8C91-142634D10D89}" type="datetimeFigureOut">
              <a:rPr lang="tr-TR" smtClean="0"/>
              <a:t>6.06.2026</a:t>
            </a:fld>
            <a:endParaRPr lang="tr-TR"/>
          </a:p>
        </p:txBody>
      </p:sp>
      <p:sp>
        <p:nvSpPr>
          <p:cNvPr id="4" name="Slayt Görüntüsü Yer Tutucusu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tr-TR"/>
          </a:p>
        </p:txBody>
      </p:sp>
      <p:sp>
        <p:nvSpPr>
          <p:cNvPr id="5" name="Not Yer Tutucusu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6" name="Altbilgi Yer Tutucusu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tr-TR"/>
          </a:p>
        </p:txBody>
      </p:sp>
      <p:sp>
        <p:nvSpPr>
          <p:cNvPr id="7" name="Slayt Numarası Yer Tutucus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397CAE-650B-4AA8-9F7D-CB4BF2F3D400}" type="slidenum">
              <a:rPr lang="tr-TR" smtClean="0"/>
              <a:t>‹#›</a:t>
            </a:fld>
            <a:endParaRPr lang="tr-TR"/>
          </a:p>
        </p:txBody>
      </p:sp>
    </p:spTree>
    <p:extLst>
      <p:ext uri="{BB962C8B-B14F-4D97-AF65-F5344CB8AC3E}">
        <p14:creationId xmlns:p14="http://schemas.microsoft.com/office/powerpoint/2010/main" val="3305296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1E397CAE-650B-4AA8-9F7D-CB4BF2F3D400}" type="slidenum">
              <a:rPr lang="tr-TR" smtClean="0"/>
              <a:t>10</a:t>
            </a:fld>
            <a:endParaRPr lang="tr-TR"/>
          </a:p>
        </p:txBody>
      </p:sp>
    </p:spTree>
    <p:extLst>
      <p:ext uri="{BB962C8B-B14F-4D97-AF65-F5344CB8AC3E}">
        <p14:creationId xmlns:p14="http://schemas.microsoft.com/office/powerpoint/2010/main" val="60439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10"/>
          </p:nvPr>
        </p:nvSpPr>
        <p:spPr/>
        <p:txBody>
          <a:bodyPr/>
          <a:lstStyle/>
          <a:p>
            <a:fld id="{1E397CAE-650B-4AA8-9F7D-CB4BF2F3D400}" type="slidenum">
              <a:rPr lang="tr-TR" smtClean="0"/>
              <a:t>43</a:t>
            </a:fld>
            <a:endParaRPr lang="tr-TR"/>
          </a:p>
        </p:txBody>
      </p:sp>
    </p:spTree>
    <p:extLst>
      <p:ext uri="{BB962C8B-B14F-4D97-AF65-F5344CB8AC3E}">
        <p14:creationId xmlns:p14="http://schemas.microsoft.com/office/powerpoint/2010/main" val="2891405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a:p>
        </p:txBody>
      </p:sp>
      <p:sp>
        <p:nvSpPr>
          <p:cNvPr id="4" name="Slayt Numarası Yer Tutucusu 3"/>
          <p:cNvSpPr>
            <a:spLocks noGrp="1"/>
          </p:cNvSpPr>
          <p:nvPr>
            <p:ph type="sldNum" sz="quarter" idx="10"/>
          </p:nvPr>
        </p:nvSpPr>
        <p:spPr/>
        <p:txBody>
          <a:bodyPr/>
          <a:lstStyle/>
          <a:p>
            <a:fld id="{1E397CAE-650B-4AA8-9F7D-CB4BF2F3D400}" type="slidenum">
              <a:rPr lang="tr-TR" smtClean="0"/>
              <a:t>46</a:t>
            </a:fld>
            <a:endParaRPr lang="tr-TR"/>
          </a:p>
        </p:txBody>
      </p:sp>
    </p:spTree>
    <p:extLst>
      <p:ext uri="{BB962C8B-B14F-4D97-AF65-F5344CB8AC3E}">
        <p14:creationId xmlns:p14="http://schemas.microsoft.com/office/powerpoint/2010/main" val="1710965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Görüntüsü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10"/>
          </p:nvPr>
        </p:nvSpPr>
        <p:spPr/>
        <p:txBody>
          <a:bodyPr/>
          <a:lstStyle/>
          <a:p>
            <a:fld id="{1E397CAE-650B-4AA8-9F7D-CB4BF2F3D400}" type="slidenum">
              <a:rPr lang="tr-TR" smtClean="0"/>
              <a:t>50</a:t>
            </a:fld>
            <a:endParaRPr lang="tr-TR"/>
          </a:p>
        </p:txBody>
      </p:sp>
    </p:spTree>
    <p:extLst>
      <p:ext uri="{BB962C8B-B14F-4D97-AF65-F5344CB8AC3E}">
        <p14:creationId xmlns:p14="http://schemas.microsoft.com/office/powerpoint/2010/main" val="3232722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Başlık Slaydı">
    <p:spTree>
      <p:nvGrpSpPr>
        <p:cNvPr id="1" name=""/>
        <p:cNvGrpSpPr/>
        <p:nvPr/>
      </p:nvGrpSpPr>
      <p:grpSpPr>
        <a:xfrm>
          <a:off x="0" y="0"/>
          <a:ext cx="0" cy="0"/>
          <a:chOff x="0" y="0"/>
          <a:chExt cx="0" cy="0"/>
        </a:xfrm>
      </p:grpSpPr>
      <p:sp>
        <p:nvSpPr>
          <p:cNvPr id="2" name="Unvan 1"/>
          <p:cNvSpPr>
            <a:spLocks noGrp="1"/>
          </p:cNvSpPr>
          <p:nvPr>
            <p:ph type="ctrTitle"/>
          </p:nvPr>
        </p:nvSpPr>
        <p:spPr>
          <a:xfrm>
            <a:off x="857250" y="1621191"/>
            <a:ext cx="5143500" cy="3448756"/>
          </a:xfrm>
        </p:spPr>
        <p:txBody>
          <a:bodyPr anchor="b"/>
          <a:lstStyle>
            <a:lvl1pPr algn="ctr">
              <a:defRPr sz="3375"/>
            </a:lvl1pPr>
          </a:lstStyle>
          <a:p>
            <a:r>
              <a:rPr lang="tr-TR"/>
              <a:t>Asıl başlık stili için tıklatın</a:t>
            </a:r>
          </a:p>
        </p:txBody>
      </p:sp>
      <p:sp>
        <p:nvSpPr>
          <p:cNvPr id="3" name="Alt Başlık 2"/>
          <p:cNvSpPr>
            <a:spLocks noGrp="1"/>
          </p:cNvSpPr>
          <p:nvPr>
            <p:ph type="subTitle" idx="1"/>
          </p:nvPr>
        </p:nvSpPr>
        <p:spPr>
          <a:xfrm>
            <a:off x="857250" y="5202944"/>
            <a:ext cx="5143500" cy="2391656"/>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tr-TR"/>
              <a:t>Asıl alt başlık stilini düzenlemek için tıklatın</a:t>
            </a:r>
          </a:p>
        </p:txBody>
      </p:sp>
      <p:sp>
        <p:nvSpPr>
          <p:cNvPr id="4" name="Veri Yer Tutucusu 3"/>
          <p:cNvSpPr>
            <a:spLocks noGrp="1"/>
          </p:cNvSpPr>
          <p:nvPr>
            <p:ph type="dt" sz="half" idx="10"/>
          </p:nvPr>
        </p:nvSpPr>
        <p:spPr/>
        <p:txBody>
          <a:bodyPr/>
          <a:lstStyle/>
          <a:p>
            <a:fld id="{A23720DD-5B6D-40BF-8493-A6B52D484E6B}" type="datetimeFigureOut">
              <a:rPr lang="tr-TR" smtClean="0"/>
              <a:t>6.06.2026</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3976797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Başlık ve İçeri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İçerik Yer Tutucusu 2"/>
          <p:cNvSpPr>
            <a:spLocks noGrp="1"/>
          </p:cNvSpPr>
          <p:nvPr>
            <p:ph idx="1"/>
          </p:nvPr>
        </p:nvSpPr>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A23720DD-5B6D-40BF-8493-A6B52D484E6B}" type="datetimeFigureOut">
              <a:rPr lang="tr-TR" smtClean="0"/>
              <a:t>6.06.2026</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1641530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Bölüm Üstbilgisi">
    <p:spTree>
      <p:nvGrpSpPr>
        <p:cNvPr id="1" name=""/>
        <p:cNvGrpSpPr/>
        <p:nvPr/>
      </p:nvGrpSpPr>
      <p:grpSpPr>
        <a:xfrm>
          <a:off x="0" y="0"/>
          <a:ext cx="0" cy="0"/>
          <a:chOff x="0" y="0"/>
          <a:chExt cx="0" cy="0"/>
        </a:xfrm>
      </p:grpSpPr>
      <p:sp>
        <p:nvSpPr>
          <p:cNvPr id="2" name="Unvan 1"/>
          <p:cNvSpPr>
            <a:spLocks noGrp="1"/>
          </p:cNvSpPr>
          <p:nvPr>
            <p:ph type="title"/>
          </p:nvPr>
        </p:nvSpPr>
        <p:spPr>
          <a:xfrm>
            <a:off x="467916" y="2469622"/>
            <a:ext cx="5915025" cy="4120620"/>
          </a:xfrm>
        </p:spPr>
        <p:txBody>
          <a:bodyPr anchor="b"/>
          <a:lstStyle>
            <a:lvl1pPr>
              <a:defRPr sz="3375"/>
            </a:lvl1pPr>
          </a:lstStyle>
          <a:p>
            <a:r>
              <a:rPr lang="tr-TR"/>
              <a:t>Asıl başlık stili için tıklatın</a:t>
            </a:r>
          </a:p>
        </p:txBody>
      </p:sp>
      <p:sp>
        <p:nvSpPr>
          <p:cNvPr id="3" name="Metin Yer Tutucusu 2"/>
          <p:cNvSpPr>
            <a:spLocks noGrp="1"/>
          </p:cNvSpPr>
          <p:nvPr>
            <p:ph type="body" idx="1"/>
          </p:nvPr>
        </p:nvSpPr>
        <p:spPr>
          <a:xfrm>
            <a:off x="467916" y="6629225"/>
            <a:ext cx="5915025" cy="2166937"/>
          </a:xfr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tr-TR"/>
              <a:t>Asıl metin stillerini düzenlemek için tıklatın</a:t>
            </a:r>
          </a:p>
        </p:txBody>
      </p:sp>
      <p:sp>
        <p:nvSpPr>
          <p:cNvPr id="4" name="Veri Yer Tutucusu 3"/>
          <p:cNvSpPr>
            <a:spLocks noGrp="1"/>
          </p:cNvSpPr>
          <p:nvPr>
            <p:ph type="dt" sz="half" idx="10"/>
          </p:nvPr>
        </p:nvSpPr>
        <p:spPr/>
        <p:txBody>
          <a:bodyPr/>
          <a:lstStyle/>
          <a:p>
            <a:fld id="{A23720DD-5B6D-40BF-8493-A6B52D484E6B}" type="datetimeFigureOut">
              <a:rPr lang="tr-TR" smtClean="0"/>
              <a:t>6.06.2026</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830359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İki İçeri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İçerik Yer Tutucusu 2"/>
          <p:cNvSpPr>
            <a:spLocks noGrp="1"/>
          </p:cNvSpPr>
          <p:nvPr>
            <p:ph sz="half" idx="1"/>
          </p:nvPr>
        </p:nvSpPr>
        <p:spPr>
          <a:xfrm>
            <a:off x="471488" y="2637014"/>
            <a:ext cx="2914650" cy="6285266"/>
          </a:xfrm>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İçerik Yer Tutucusu 3"/>
          <p:cNvSpPr>
            <a:spLocks noGrp="1"/>
          </p:cNvSpPr>
          <p:nvPr>
            <p:ph sz="half" idx="2"/>
          </p:nvPr>
        </p:nvSpPr>
        <p:spPr>
          <a:xfrm>
            <a:off x="3471863" y="2637014"/>
            <a:ext cx="2914650" cy="6285266"/>
          </a:xfrm>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5" name="Veri Yer Tutucusu 4"/>
          <p:cNvSpPr>
            <a:spLocks noGrp="1"/>
          </p:cNvSpPr>
          <p:nvPr>
            <p:ph type="dt" sz="half" idx="10"/>
          </p:nvPr>
        </p:nvSpPr>
        <p:spPr/>
        <p:txBody>
          <a:bodyPr/>
          <a:lstStyle/>
          <a:p>
            <a:fld id="{A23720DD-5B6D-40BF-8493-A6B52D484E6B}" type="datetimeFigureOut">
              <a:rPr lang="tr-TR" smtClean="0"/>
              <a:t>6.06.2026</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1392999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Karşılaştırma">
    <p:spTree>
      <p:nvGrpSpPr>
        <p:cNvPr id="1" name=""/>
        <p:cNvGrpSpPr/>
        <p:nvPr/>
      </p:nvGrpSpPr>
      <p:grpSpPr>
        <a:xfrm>
          <a:off x="0" y="0"/>
          <a:ext cx="0" cy="0"/>
          <a:chOff x="0" y="0"/>
          <a:chExt cx="0" cy="0"/>
        </a:xfrm>
      </p:grpSpPr>
      <p:sp>
        <p:nvSpPr>
          <p:cNvPr id="2" name="Unvan 1"/>
          <p:cNvSpPr>
            <a:spLocks noGrp="1"/>
          </p:cNvSpPr>
          <p:nvPr>
            <p:ph type="title"/>
          </p:nvPr>
        </p:nvSpPr>
        <p:spPr>
          <a:xfrm>
            <a:off x="472381" y="527404"/>
            <a:ext cx="5915025" cy="1914702"/>
          </a:xfrm>
        </p:spPr>
        <p:txBody>
          <a:bodyPr/>
          <a:lstStyle/>
          <a:p>
            <a:r>
              <a:rPr lang="tr-TR"/>
              <a:t>Asıl başlık stili için tıklatın</a:t>
            </a:r>
          </a:p>
        </p:txBody>
      </p:sp>
      <p:sp>
        <p:nvSpPr>
          <p:cNvPr id="3" name="Metin Yer Tutucusu 2"/>
          <p:cNvSpPr>
            <a:spLocks noGrp="1"/>
          </p:cNvSpPr>
          <p:nvPr>
            <p:ph type="body" idx="1"/>
          </p:nvPr>
        </p:nvSpPr>
        <p:spPr>
          <a:xfrm>
            <a:off x="472381" y="2428347"/>
            <a:ext cx="2901255" cy="1190095"/>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tr-TR"/>
              <a:t>Asıl metin stillerini düzenlemek için tıklatın</a:t>
            </a:r>
          </a:p>
        </p:txBody>
      </p:sp>
      <p:sp>
        <p:nvSpPr>
          <p:cNvPr id="4" name="İçerik Yer Tutucusu 3"/>
          <p:cNvSpPr>
            <a:spLocks noGrp="1"/>
          </p:cNvSpPr>
          <p:nvPr>
            <p:ph sz="half" idx="2"/>
          </p:nvPr>
        </p:nvSpPr>
        <p:spPr>
          <a:xfrm>
            <a:off x="472381" y="3618442"/>
            <a:ext cx="2901255" cy="5322183"/>
          </a:xfrm>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5" name="Metin Yer Tutucusu 4"/>
          <p:cNvSpPr>
            <a:spLocks noGrp="1"/>
          </p:cNvSpPr>
          <p:nvPr>
            <p:ph type="body" sz="quarter" idx="3"/>
          </p:nvPr>
        </p:nvSpPr>
        <p:spPr>
          <a:xfrm>
            <a:off x="3471863" y="2428347"/>
            <a:ext cx="2915543" cy="1190095"/>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tr-TR"/>
              <a:t>Asıl metin stillerini düzenlemek için tıklatın</a:t>
            </a:r>
          </a:p>
        </p:txBody>
      </p:sp>
      <p:sp>
        <p:nvSpPr>
          <p:cNvPr id="6" name="İçerik Yer Tutucusu 5"/>
          <p:cNvSpPr>
            <a:spLocks noGrp="1"/>
          </p:cNvSpPr>
          <p:nvPr>
            <p:ph sz="quarter" idx="4"/>
          </p:nvPr>
        </p:nvSpPr>
        <p:spPr>
          <a:xfrm>
            <a:off x="3471863" y="3618442"/>
            <a:ext cx="2915543" cy="5322183"/>
          </a:xfrm>
        </p:spPr>
        <p:txBody>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7" name="Veri Yer Tutucusu 6"/>
          <p:cNvSpPr>
            <a:spLocks noGrp="1"/>
          </p:cNvSpPr>
          <p:nvPr>
            <p:ph type="dt" sz="half" idx="10"/>
          </p:nvPr>
        </p:nvSpPr>
        <p:spPr/>
        <p:txBody>
          <a:bodyPr/>
          <a:lstStyle/>
          <a:p>
            <a:fld id="{A23720DD-5B6D-40BF-8493-A6B52D484E6B}" type="datetimeFigureOut">
              <a:rPr lang="tr-TR" smtClean="0"/>
              <a:t>6.06.2026</a:t>
            </a:fld>
            <a:endParaRPr lang="tr-TR"/>
          </a:p>
        </p:txBody>
      </p:sp>
      <p:sp>
        <p:nvSpPr>
          <p:cNvPr id="8" name="Altbilgi Yer Tutucusu 7"/>
          <p:cNvSpPr>
            <a:spLocks noGrp="1"/>
          </p:cNvSpPr>
          <p:nvPr>
            <p:ph type="ftr" sz="quarter" idx="11"/>
          </p:nvPr>
        </p:nvSpPr>
        <p:spPr/>
        <p:txBody>
          <a:bodyPr/>
          <a:lstStyle/>
          <a:p>
            <a:endParaRPr lang="tr-TR"/>
          </a:p>
        </p:txBody>
      </p:sp>
      <p:sp>
        <p:nvSpPr>
          <p:cNvPr id="9" name="Slayt Numarası Yer Tutucusu 8"/>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431698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Yalnızca Başlık">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Veri Yer Tutucusu 2"/>
          <p:cNvSpPr>
            <a:spLocks noGrp="1"/>
          </p:cNvSpPr>
          <p:nvPr>
            <p:ph type="dt" sz="half" idx="10"/>
          </p:nvPr>
        </p:nvSpPr>
        <p:spPr/>
        <p:txBody>
          <a:bodyPr/>
          <a:lstStyle/>
          <a:p>
            <a:fld id="{A23720DD-5B6D-40BF-8493-A6B52D484E6B}" type="datetimeFigureOut">
              <a:rPr lang="tr-TR" smtClean="0"/>
              <a:t>6.06.2026</a:t>
            </a:fld>
            <a:endParaRPr lang="tr-TR"/>
          </a:p>
        </p:txBody>
      </p:sp>
      <p:sp>
        <p:nvSpPr>
          <p:cNvPr id="4" name="Altbilgi Yer Tutucusu 3"/>
          <p:cNvSpPr>
            <a:spLocks noGrp="1"/>
          </p:cNvSpPr>
          <p:nvPr>
            <p:ph type="ftr" sz="quarter" idx="11"/>
          </p:nvPr>
        </p:nvSpPr>
        <p:spPr/>
        <p:txBody>
          <a:bodyPr/>
          <a:lstStyle/>
          <a:p>
            <a:endParaRPr lang="tr-TR"/>
          </a:p>
        </p:txBody>
      </p:sp>
      <p:sp>
        <p:nvSpPr>
          <p:cNvPr id="5" name="Slayt Numarası Yer Tutucusu 4"/>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3935613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oş">
    <p:spTree>
      <p:nvGrpSpPr>
        <p:cNvPr id="1" name=""/>
        <p:cNvGrpSpPr/>
        <p:nvPr/>
      </p:nvGrpSpPr>
      <p:grpSpPr>
        <a:xfrm>
          <a:off x="0" y="0"/>
          <a:ext cx="0" cy="0"/>
          <a:chOff x="0" y="0"/>
          <a:chExt cx="0" cy="0"/>
        </a:xfrm>
      </p:grpSpPr>
      <p:sp>
        <p:nvSpPr>
          <p:cNvPr id="2" name="Veri Yer Tutucusu 1"/>
          <p:cNvSpPr>
            <a:spLocks noGrp="1"/>
          </p:cNvSpPr>
          <p:nvPr>
            <p:ph type="dt" sz="half" idx="10"/>
          </p:nvPr>
        </p:nvSpPr>
        <p:spPr/>
        <p:txBody>
          <a:bodyPr/>
          <a:lstStyle/>
          <a:p>
            <a:fld id="{A23720DD-5B6D-40BF-8493-A6B52D484E6B}" type="datetimeFigureOut">
              <a:rPr lang="tr-TR" smtClean="0"/>
              <a:t>6.06.2026</a:t>
            </a:fld>
            <a:endParaRPr lang="tr-TR"/>
          </a:p>
        </p:txBody>
      </p:sp>
      <p:sp>
        <p:nvSpPr>
          <p:cNvPr id="3" name="Altbilgi Yer Tutucusu 2"/>
          <p:cNvSpPr>
            <a:spLocks noGrp="1"/>
          </p:cNvSpPr>
          <p:nvPr>
            <p:ph type="ftr" sz="quarter" idx="11"/>
          </p:nvPr>
        </p:nvSpPr>
        <p:spPr/>
        <p:txBody>
          <a:bodyPr/>
          <a:lstStyle/>
          <a:p>
            <a:endParaRPr lang="tr-TR"/>
          </a:p>
        </p:txBody>
      </p:sp>
      <p:sp>
        <p:nvSpPr>
          <p:cNvPr id="4" name="Slayt Numarası Yer Tutucusu 3"/>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2168439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Başlıklı İçerik">
    <p:spTree>
      <p:nvGrpSpPr>
        <p:cNvPr id="1" name=""/>
        <p:cNvGrpSpPr/>
        <p:nvPr/>
      </p:nvGrpSpPr>
      <p:grpSpPr>
        <a:xfrm>
          <a:off x="0" y="0"/>
          <a:ext cx="0" cy="0"/>
          <a:chOff x="0" y="0"/>
          <a:chExt cx="0" cy="0"/>
        </a:xfrm>
      </p:grpSpPr>
      <p:sp>
        <p:nvSpPr>
          <p:cNvPr id="2" name="Unvan 1"/>
          <p:cNvSpPr>
            <a:spLocks noGrp="1"/>
          </p:cNvSpPr>
          <p:nvPr>
            <p:ph type="title"/>
          </p:nvPr>
        </p:nvSpPr>
        <p:spPr>
          <a:xfrm>
            <a:off x="472381" y="660400"/>
            <a:ext cx="2211883" cy="2311400"/>
          </a:xfrm>
        </p:spPr>
        <p:txBody>
          <a:bodyPr anchor="b"/>
          <a:lstStyle>
            <a:lvl1pPr>
              <a:defRPr sz="1800"/>
            </a:lvl1pPr>
          </a:lstStyle>
          <a:p>
            <a:r>
              <a:rPr lang="tr-TR"/>
              <a:t>Asıl başlık stili için tıklatın</a:t>
            </a:r>
          </a:p>
        </p:txBody>
      </p:sp>
      <p:sp>
        <p:nvSpPr>
          <p:cNvPr id="3" name="İçerik Yer Tutucusu 2"/>
          <p:cNvSpPr>
            <a:spLocks noGrp="1"/>
          </p:cNvSpPr>
          <p:nvPr>
            <p:ph idx="1"/>
          </p:nvPr>
        </p:nvSpPr>
        <p:spPr>
          <a:xfrm>
            <a:off x="2915543" y="1426281"/>
            <a:ext cx="3471863" cy="7039681"/>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Metin Yer Tutucusu 3"/>
          <p:cNvSpPr>
            <a:spLocks noGrp="1"/>
          </p:cNvSpPr>
          <p:nvPr>
            <p:ph type="body" sz="half" idx="2"/>
          </p:nvPr>
        </p:nvSpPr>
        <p:spPr>
          <a:xfrm>
            <a:off x="472381" y="2971800"/>
            <a:ext cx="2211883" cy="5505627"/>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tr-TR"/>
              <a:t>Asıl metin stillerini düzenlemek için tıklatın</a:t>
            </a:r>
          </a:p>
        </p:txBody>
      </p:sp>
      <p:sp>
        <p:nvSpPr>
          <p:cNvPr id="5" name="Veri Yer Tutucusu 4"/>
          <p:cNvSpPr>
            <a:spLocks noGrp="1"/>
          </p:cNvSpPr>
          <p:nvPr>
            <p:ph type="dt" sz="half" idx="10"/>
          </p:nvPr>
        </p:nvSpPr>
        <p:spPr/>
        <p:txBody>
          <a:bodyPr/>
          <a:lstStyle/>
          <a:p>
            <a:fld id="{A23720DD-5B6D-40BF-8493-A6B52D484E6B}" type="datetimeFigureOut">
              <a:rPr lang="tr-TR" smtClean="0"/>
              <a:t>6.06.2026</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2704894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Başlıklı Resim">
    <p:spTree>
      <p:nvGrpSpPr>
        <p:cNvPr id="1" name=""/>
        <p:cNvGrpSpPr/>
        <p:nvPr/>
      </p:nvGrpSpPr>
      <p:grpSpPr>
        <a:xfrm>
          <a:off x="0" y="0"/>
          <a:ext cx="0" cy="0"/>
          <a:chOff x="0" y="0"/>
          <a:chExt cx="0" cy="0"/>
        </a:xfrm>
      </p:grpSpPr>
      <p:sp>
        <p:nvSpPr>
          <p:cNvPr id="2" name="Unvan 1"/>
          <p:cNvSpPr>
            <a:spLocks noGrp="1"/>
          </p:cNvSpPr>
          <p:nvPr>
            <p:ph type="title"/>
          </p:nvPr>
        </p:nvSpPr>
        <p:spPr>
          <a:xfrm>
            <a:off x="472381" y="660400"/>
            <a:ext cx="2211883" cy="2311400"/>
          </a:xfrm>
        </p:spPr>
        <p:txBody>
          <a:bodyPr anchor="b"/>
          <a:lstStyle>
            <a:lvl1pPr>
              <a:defRPr sz="1800"/>
            </a:lvl1pPr>
          </a:lstStyle>
          <a:p>
            <a:r>
              <a:rPr lang="tr-TR"/>
              <a:t>Asıl başlık stili için tıklatın</a:t>
            </a:r>
          </a:p>
        </p:txBody>
      </p:sp>
      <p:sp>
        <p:nvSpPr>
          <p:cNvPr id="3" name="Resim Yer Tutucusu 2"/>
          <p:cNvSpPr>
            <a:spLocks noGrp="1"/>
          </p:cNvSpPr>
          <p:nvPr>
            <p:ph type="pic" idx="1"/>
          </p:nvPr>
        </p:nvSpPr>
        <p:spPr>
          <a:xfrm>
            <a:off x="2915543" y="1426281"/>
            <a:ext cx="3471863" cy="7039681"/>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tr-TR"/>
          </a:p>
        </p:txBody>
      </p:sp>
      <p:sp>
        <p:nvSpPr>
          <p:cNvPr id="4" name="Metin Yer Tutucusu 3"/>
          <p:cNvSpPr>
            <a:spLocks noGrp="1"/>
          </p:cNvSpPr>
          <p:nvPr>
            <p:ph type="body" sz="half" idx="2"/>
          </p:nvPr>
        </p:nvSpPr>
        <p:spPr>
          <a:xfrm>
            <a:off x="472381" y="2971800"/>
            <a:ext cx="2211883" cy="5505627"/>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tr-TR"/>
              <a:t>Asıl metin stillerini düzenlemek için tıklatın</a:t>
            </a:r>
          </a:p>
        </p:txBody>
      </p:sp>
      <p:sp>
        <p:nvSpPr>
          <p:cNvPr id="5" name="Veri Yer Tutucusu 4"/>
          <p:cNvSpPr>
            <a:spLocks noGrp="1"/>
          </p:cNvSpPr>
          <p:nvPr>
            <p:ph type="dt" sz="half" idx="10"/>
          </p:nvPr>
        </p:nvSpPr>
        <p:spPr/>
        <p:txBody>
          <a:bodyPr/>
          <a:lstStyle/>
          <a:p>
            <a:fld id="{A23720DD-5B6D-40BF-8493-A6B52D484E6B}" type="datetimeFigureOut">
              <a:rPr lang="tr-TR" smtClean="0"/>
              <a:t>6.06.2026</a:t>
            </a:fld>
            <a:endParaRPr lang="tr-TR"/>
          </a:p>
        </p:txBody>
      </p:sp>
      <p:sp>
        <p:nvSpPr>
          <p:cNvPr id="6" name="Altbilgi Yer Tutucusu 5"/>
          <p:cNvSpPr>
            <a:spLocks noGrp="1"/>
          </p:cNvSpPr>
          <p:nvPr>
            <p:ph type="ftr" sz="quarter" idx="11"/>
          </p:nvPr>
        </p:nvSpPr>
        <p:spPr/>
        <p:txBody>
          <a:bodyPr/>
          <a:lstStyle/>
          <a:p>
            <a:endParaRPr lang="tr-TR"/>
          </a:p>
        </p:txBody>
      </p:sp>
      <p:sp>
        <p:nvSpPr>
          <p:cNvPr id="7" name="Slayt Numarası Yer Tutucusu 6"/>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3050771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Başlık, Dikey Metin">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r>
              <a:rPr lang="tr-TR"/>
              <a:t>Asıl başlık stili için tıklatın</a:t>
            </a:r>
          </a:p>
        </p:txBody>
      </p:sp>
      <p:sp>
        <p:nvSpPr>
          <p:cNvPr id="3" name="Dikey Metin Yer Tutucusu 2"/>
          <p:cNvSpPr>
            <a:spLocks noGrp="1"/>
          </p:cNvSpPr>
          <p:nvPr>
            <p:ph type="body" orient="vert" idx="1"/>
          </p:nvPr>
        </p:nvSpPr>
        <p:spPr/>
        <p:txBody>
          <a:bodyPr vert="eaVert"/>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A23720DD-5B6D-40BF-8493-A6B52D484E6B}" type="datetimeFigureOut">
              <a:rPr lang="tr-TR" smtClean="0"/>
              <a:t>6.06.2026</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126685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Dikey Başlık ve Metin">
    <p:spTree>
      <p:nvGrpSpPr>
        <p:cNvPr id="1" name=""/>
        <p:cNvGrpSpPr/>
        <p:nvPr/>
      </p:nvGrpSpPr>
      <p:grpSpPr>
        <a:xfrm>
          <a:off x="0" y="0"/>
          <a:ext cx="0" cy="0"/>
          <a:chOff x="0" y="0"/>
          <a:chExt cx="0" cy="0"/>
        </a:xfrm>
      </p:grpSpPr>
      <p:sp>
        <p:nvSpPr>
          <p:cNvPr id="2" name="Dikey Başlık 1"/>
          <p:cNvSpPr>
            <a:spLocks noGrp="1"/>
          </p:cNvSpPr>
          <p:nvPr>
            <p:ph type="title" orient="vert"/>
          </p:nvPr>
        </p:nvSpPr>
        <p:spPr>
          <a:xfrm>
            <a:off x="4907756" y="527403"/>
            <a:ext cx="1478756" cy="8394877"/>
          </a:xfrm>
        </p:spPr>
        <p:txBody>
          <a:bodyPr vert="eaVert"/>
          <a:lstStyle/>
          <a:p>
            <a:r>
              <a:rPr lang="tr-TR"/>
              <a:t>Asıl başlık stili için tıklatın</a:t>
            </a:r>
          </a:p>
        </p:txBody>
      </p:sp>
      <p:sp>
        <p:nvSpPr>
          <p:cNvPr id="3" name="Dikey Metin Yer Tutucusu 2"/>
          <p:cNvSpPr>
            <a:spLocks noGrp="1"/>
          </p:cNvSpPr>
          <p:nvPr>
            <p:ph type="body" orient="vert" idx="1"/>
          </p:nvPr>
        </p:nvSpPr>
        <p:spPr>
          <a:xfrm>
            <a:off x="471487" y="527403"/>
            <a:ext cx="4350544" cy="8394877"/>
          </a:xfrm>
        </p:spPr>
        <p:txBody>
          <a:bodyPr vert="eaVert"/>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10"/>
          </p:nvPr>
        </p:nvSpPr>
        <p:spPr/>
        <p:txBody>
          <a:bodyPr/>
          <a:lstStyle/>
          <a:p>
            <a:fld id="{A23720DD-5B6D-40BF-8493-A6B52D484E6B}" type="datetimeFigureOut">
              <a:rPr lang="tr-TR" smtClean="0"/>
              <a:t>6.06.2026</a:t>
            </a:fld>
            <a:endParaRPr lang="tr-TR"/>
          </a:p>
        </p:txBody>
      </p:sp>
      <p:sp>
        <p:nvSpPr>
          <p:cNvPr id="5" name="Altbilgi Yer Tutucusu 4"/>
          <p:cNvSpPr>
            <a:spLocks noGrp="1"/>
          </p:cNvSpPr>
          <p:nvPr>
            <p:ph type="ftr" sz="quarter" idx="11"/>
          </p:nvPr>
        </p:nvSpPr>
        <p:spPr/>
        <p:txBody>
          <a:bodyPr/>
          <a:lstStyle/>
          <a:p>
            <a:endParaRPr lang="tr-TR"/>
          </a:p>
        </p:txBody>
      </p:sp>
      <p:sp>
        <p:nvSpPr>
          <p:cNvPr id="6" name="Slayt Numarası Yer Tutucusu 5"/>
          <p:cNvSpPr>
            <a:spLocks noGrp="1"/>
          </p:cNvSpPr>
          <p:nvPr>
            <p:ph type="sldNum" sz="quarter" idx="12"/>
          </p:nvPr>
        </p:nvSpPr>
        <p:spPr/>
        <p:txBody>
          <a:bodyPr/>
          <a:lstStyle/>
          <a:p>
            <a:fld id="{F302176B-0E47-46AC-8F43-DAB4B8A37D06}" type="slidenum">
              <a:rPr lang="tr-TR" smtClean="0"/>
              <a:t>‹#›</a:t>
            </a:fld>
            <a:endParaRPr lang="tr-TR"/>
          </a:p>
        </p:txBody>
      </p:sp>
    </p:spTree>
    <p:extLst>
      <p:ext uri="{BB962C8B-B14F-4D97-AF65-F5344CB8AC3E}">
        <p14:creationId xmlns:p14="http://schemas.microsoft.com/office/powerpoint/2010/main" val="3348131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Başlık Yer Tutucusu 1"/>
          <p:cNvSpPr>
            <a:spLocks noGrp="1"/>
          </p:cNvSpPr>
          <p:nvPr>
            <p:ph type="title"/>
          </p:nvPr>
        </p:nvSpPr>
        <p:spPr>
          <a:xfrm>
            <a:off x="471488" y="527404"/>
            <a:ext cx="5915025" cy="1914702"/>
          </a:xfrm>
          <a:prstGeom prst="rect">
            <a:avLst/>
          </a:prstGeom>
        </p:spPr>
        <p:txBody>
          <a:bodyPr vert="horz" lIns="91440" tIns="45720" rIns="91440" bIns="45720" rtlCol="0" anchor="ctr">
            <a:normAutofit/>
          </a:bodyPr>
          <a:lstStyle/>
          <a:p>
            <a:r>
              <a:rPr lang="tr-TR"/>
              <a:t>Asıl başlık stili için tıklatın</a:t>
            </a:r>
          </a:p>
        </p:txBody>
      </p:sp>
      <p:sp>
        <p:nvSpPr>
          <p:cNvPr id="3" name="Metin Yer Tutucusu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tr-TR"/>
              <a:t>Asıl metin stillerini düzenlemek için tıklatın</a:t>
            </a:r>
          </a:p>
          <a:p>
            <a:pPr lvl="1"/>
            <a:r>
              <a:rPr lang="tr-TR"/>
              <a:t>İkinci düzey</a:t>
            </a:r>
          </a:p>
          <a:p>
            <a:pPr lvl="2"/>
            <a:r>
              <a:rPr lang="tr-TR"/>
              <a:t>Üçüncü düzey</a:t>
            </a:r>
          </a:p>
          <a:p>
            <a:pPr lvl="3"/>
            <a:r>
              <a:rPr lang="tr-TR"/>
              <a:t>Dördüncü düzey</a:t>
            </a:r>
          </a:p>
          <a:p>
            <a:pPr lvl="4"/>
            <a:r>
              <a:rPr lang="tr-TR"/>
              <a:t>Beşinci düzey</a:t>
            </a:r>
          </a:p>
        </p:txBody>
      </p:sp>
      <p:sp>
        <p:nvSpPr>
          <p:cNvPr id="4" name="Veri Yer Tutucusu 3"/>
          <p:cNvSpPr>
            <a:spLocks noGrp="1"/>
          </p:cNvSpPr>
          <p:nvPr>
            <p:ph type="dt" sz="half" idx="2"/>
          </p:nvPr>
        </p:nvSpPr>
        <p:spPr>
          <a:xfrm>
            <a:off x="471488" y="9181395"/>
            <a:ext cx="1543050" cy="527403"/>
          </a:xfrm>
          <a:prstGeom prst="rect">
            <a:avLst/>
          </a:prstGeom>
        </p:spPr>
        <p:txBody>
          <a:bodyPr vert="horz" lIns="91440" tIns="45720" rIns="91440" bIns="45720" rtlCol="0" anchor="ctr"/>
          <a:lstStyle>
            <a:lvl1pPr algn="l">
              <a:defRPr sz="675">
                <a:solidFill>
                  <a:schemeClr val="tx1">
                    <a:tint val="75000"/>
                  </a:schemeClr>
                </a:solidFill>
              </a:defRPr>
            </a:lvl1pPr>
          </a:lstStyle>
          <a:p>
            <a:fld id="{A23720DD-5B6D-40BF-8493-A6B52D484E6B}" type="datetimeFigureOut">
              <a:rPr lang="tr-TR" smtClean="0"/>
              <a:t>6.06.2026</a:t>
            </a:fld>
            <a:endParaRPr lang="tr-TR"/>
          </a:p>
        </p:txBody>
      </p:sp>
      <p:sp>
        <p:nvSpPr>
          <p:cNvPr id="5" name="Altbilgi Yer Tutucusu 4"/>
          <p:cNvSpPr>
            <a:spLocks noGrp="1"/>
          </p:cNvSpPr>
          <p:nvPr>
            <p:ph type="ftr" sz="quarter" idx="3"/>
          </p:nvPr>
        </p:nvSpPr>
        <p:spPr>
          <a:xfrm>
            <a:off x="2271713" y="9181395"/>
            <a:ext cx="2314575" cy="527403"/>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tr-TR"/>
          </a:p>
        </p:txBody>
      </p:sp>
      <p:sp>
        <p:nvSpPr>
          <p:cNvPr id="6" name="Slayt Numarası Yer Tutucusu 5"/>
          <p:cNvSpPr>
            <a:spLocks noGrp="1"/>
          </p:cNvSpPr>
          <p:nvPr>
            <p:ph type="sldNum" sz="quarter" idx="4"/>
          </p:nvPr>
        </p:nvSpPr>
        <p:spPr>
          <a:xfrm>
            <a:off x="4843463" y="9181395"/>
            <a:ext cx="1543050" cy="527403"/>
          </a:xfrm>
          <a:prstGeom prst="rect">
            <a:avLst/>
          </a:prstGeom>
        </p:spPr>
        <p:txBody>
          <a:bodyPr vert="horz" lIns="91440" tIns="45720" rIns="91440" bIns="45720" rtlCol="0" anchor="ctr"/>
          <a:lstStyle>
            <a:lvl1pPr algn="r">
              <a:defRPr sz="675">
                <a:solidFill>
                  <a:schemeClr val="tx1">
                    <a:tint val="75000"/>
                  </a:schemeClr>
                </a:solidFill>
              </a:defRPr>
            </a:lvl1pPr>
          </a:lstStyle>
          <a:p>
            <a:fld id="{F302176B-0E47-46AC-8F43-DAB4B8A37D06}" type="slidenum">
              <a:rPr lang="tr-TR" smtClean="0"/>
              <a:t>‹#›</a:t>
            </a:fld>
            <a:endParaRPr lang="tr-TR"/>
          </a:p>
        </p:txBody>
      </p:sp>
    </p:spTree>
    <p:extLst>
      <p:ext uri="{BB962C8B-B14F-4D97-AF65-F5344CB8AC3E}">
        <p14:creationId xmlns:p14="http://schemas.microsoft.com/office/powerpoint/2010/main" val="58266611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tr-TR"/>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package" Target="../embeddings/Microsoft_Word_Belgesi1.doc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emf"/></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5.jpg"/></Relationships>
</file>

<file path=ppt/slides/_rels/slide20.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5.jfif"/><Relationship Id="rId7" Type="http://schemas.openxmlformats.org/officeDocument/2006/relationships/image" Target="../media/image39.jfif"/><Relationship Id="rId2" Type="http://schemas.openxmlformats.org/officeDocument/2006/relationships/image" Target="../media/image34.jpg"/><Relationship Id="rId1" Type="http://schemas.openxmlformats.org/officeDocument/2006/relationships/slideLayout" Target="../slideLayouts/slideLayout2.xml"/><Relationship Id="rId6" Type="http://schemas.openxmlformats.org/officeDocument/2006/relationships/image" Target="../media/image38.jfif"/><Relationship Id="rId5" Type="http://schemas.openxmlformats.org/officeDocument/2006/relationships/image" Target="../media/image37.jfif"/><Relationship Id="rId4" Type="http://schemas.openxmlformats.org/officeDocument/2006/relationships/image" Target="../media/image36.jfif"/></Relationships>
</file>

<file path=ppt/slides/_rels/slide28.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1.jfif"/><Relationship Id="rId7" Type="http://schemas.openxmlformats.org/officeDocument/2006/relationships/image" Target="../media/image45.jfif"/><Relationship Id="rId2" Type="http://schemas.openxmlformats.org/officeDocument/2006/relationships/image" Target="../media/image40.jpg"/><Relationship Id="rId1" Type="http://schemas.openxmlformats.org/officeDocument/2006/relationships/slideLayout" Target="../slideLayouts/slideLayout2.xml"/><Relationship Id="rId6" Type="http://schemas.openxmlformats.org/officeDocument/2006/relationships/image" Target="../media/image44.jfif"/><Relationship Id="rId5" Type="http://schemas.openxmlformats.org/officeDocument/2006/relationships/image" Target="../media/image43.jfif"/><Relationship Id="rId4" Type="http://schemas.openxmlformats.org/officeDocument/2006/relationships/image" Target="../media/image42.jfif"/></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46.jpg"/><Relationship Id="rId1" Type="http://schemas.openxmlformats.org/officeDocument/2006/relationships/slideLayout" Target="../slideLayouts/slideLayout2.xml"/><Relationship Id="rId5" Type="http://schemas.openxmlformats.org/officeDocument/2006/relationships/image" Target="../media/image49.png"/><Relationship Id="rId4" Type="http://schemas.openxmlformats.org/officeDocument/2006/relationships/image" Target="../media/image48.jpg"/></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png"/></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 Id="rId4" Type="http://schemas.openxmlformats.org/officeDocument/2006/relationships/image" Target="../media/image59.png"/></Relationships>
</file>

<file path=ppt/slides/_rels/slide3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3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 Id="rId5" Type="http://schemas.openxmlformats.org/officeDocument/2006/relationships/image" Target="../media/image69.png"/><Relationship Id="rId4" Type="http://schemas.openxmlformats.org/officeDocument/2006/relationships/image" Target="../media/image68.png"/></Relationships>
</file>

<file path=ppt/slides/_rels/slide3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2.xml"/><Relationship Id="rId4" Type="http://schemas.openxmlformats.org/officeDocument/2006/relationships/image" Target="../media/image76.png"/></Relationships>
</file>

<file path=ppt/slides/_rels/slide43.xml.rels><?xml version="1.0" encoding="UTF-8" standalone="yes"?>
<Relationships xmlns="http://schemas.openxmlformats.org/package/2006/relationships"><Relationship Id="rId3" Type="http://schemas.openxmlformats.org/officeDocument/2006/relationships/image" Target="../media/image77.png"/><Relationship Id="rId7" Type="http://schemas.openxmlformats.org/officeDocument/2006/relationships/image" Target="../media/image8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8.png"/></Relationships>
</file>

<file path=ppt/slides/_rels/slide4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2.xml"/><Relationship Id="rId5" Type="http://schemas.openxmlformats.org/officeDocument/2006/relationships/image" Target="../media/image82.png"/><Relationship Id="rId4" Type="http://schemas.openxmlformats.org/officeDocument/2006/relationships/image" Target="../media/image79.png"/></Relationships>
</file>

<file path=ppt/slides/_rels/slide45.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77.png"/><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image" Target="../media/image80.png"/><Relationship Id="rId4" Type="http://schemas.openxmlformats.org/officeDocument/2006/relationships/image" Target="../media/image79.png"/></Relationships>
</file>

<file path=ppt/slides/_rels/slide46.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2.xml"/><Relationship Id="rId5" Type="http://schemas.openxmlformats.org/officeDocument/2006/relationships/image" Target="../media/image90.png"/><Relationship Id="rId4" Type="http://schemas.openxmlformats.org/officeDocument/2006/relationships/image" Target="../media/image89.png"/></Relationships>
</file>

<file path=ppt/slides/_rels/slide49.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2.xml"/><Relationship Id="rId5" Type="http://schemas.openxmlformats.org/officeDocument/2006/relationships/image" Target="../media/image94.png"/><Relationship Id="rId4" Type="http://schemas.openxmlformats.org/officeDocument/2006/relationships/image" Target="../media/image93.png"/></Relationships>
</file>

<file path=ppt/slides/_rels/slide5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99.png"/><Relationship Id="rId7" Type="http://schemas.openxmlformats.org/officeDocument/2006/relationships/image" Target="../media/image103.png"/><Relationship Id="rId2" Type="http://schemas.openxmlformats.org/officeDocument/2006/relationships/image" Target="../media/image98.png"/><Relationship Id="rId1" Type="http://schemas.openxmlformats.org/officeDocument/2006/relationships/slideLayout" Target="../slideLayouts/slideLayout2.xml"/><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image" Target="../media/image100.png"/></Relationships>
</file>

<file path=ppt/slides/_rels/slide53.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8" Type="http://schemas.openxmlformats.org/officeDocument/2006/relationships/image" Target="../media/image112.png"/><Relationship Id="rId3" Type="http://schemas.openxmlformats.org/officeDocument/2006/relationships/image" Target="../media/image107.png"/><Relationship Id="rId7" Type="http://schemas.openxmlformats.org/officeDocument/2006/relationships/image" Target="../media/image111.png"/><Relationship Id="rId2" Type="http://schemas.openxmlformats.org/officeDocument/2006/relationships/image" Target="../media/image106.png"/><Relationship Id="rId1" Type="http://schemas.openxmlformats.org/officeDocument/2006/relationships/slideLayout" Target="../slideLayouts/slideLayout2.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08.png"/><Relationship Id="rId9" Type="http://schemas.openxmlformats.org/officeDocument/2006/relationships/image" Target="../media/image113.png"/></Relationships>
</file>

<file path=ppt/slides/_rels/slide57.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2.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58.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png"/><Relationship Id="rId1" Type="http://schemas.openxmlformats.org/officeDocument/2006/relationships/slideLayout" Target="../slideLayouts/slideLayout2.xml"/><Relationship Id="rId4" Type="http://schemas.openxmlformats.org/officeDocument/2006/relationships/image" Target="../media/image123.png"/></Relationships>
</file>

<file path=ppt/slides/_rels/slide60.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4.png"/><Relationship Id="rId1" Type="http://schemas.openxmlformats.org/officeDocument/2006/relationships/slideLayout" Target="../slideLayouts/slideLayout2.xml"/><Relationship Id="rId4" Type="http://schemas.openxmlformats.org/officeDocument/2006/relationships/image" Target="../media/image126.png"/></Relationships>
</file>

<file path=ppt/slides/_rels/slide61.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png"/><Relationship Id="rId1" Type="http://schemas.openxmlformats.org/officeDocument/2006/relationships/slideLayout" Target="../slideLayouts/slideLayout2.xml"/><Relationship Id="rId6" Type="http://schemas.openxmlformats.org/officeDocument/2006/relationships/image" Target="../media/image131.png"/><Relationship Id="rId5" Type="http://schemas.openxmlformats.org/officeDocument/2006/relationships/image" Target="../media/image130.png"/><Relationship Id="rId4" Type="http://schemas.openxmlformats.org/officeDocument/2006/relationships/image" Target="../media/image129.png"/></Relationships>
</file>

<file path=ppt/slides/_rels/slide62.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Metin kutusu 8">
            <a:extLst>
              <a:ext uri="{FF2B5EF4-FFF2-40B4-BE49-F238E27FC236}">
                <a16:creationId xmlns:a16="http://schemas.microsoft.com/office/drawing/2014/main" xmlns="" id="{00B37407-EF98-A143-C9C5-FC45F3ADF398}"/>
              </a:ext>
            </a:extLst>
          </p:cNvPr>
          <p:cNvSpPr txBox="1"/>
          <p:nvPr/>
        </p:nvSpPr>
        <p:spPr>
          <a:xfrm>
            <a:off x="2276872" y="1352600"/>
            <a:ext cx="2448272" cy="225316"/>
          </a:xfrm>
          <a:prstGeom prst="rect">
            <a:avLst/>
          </a:prstGeom>
          <a:noFill/>
        </p:spPr>
        <p:txBody>
          <a:bodyPr wrap="square" rtlCol="0">
            <a:spAutoFit/>
          </a:bodyPr>
          <a:lstStyle/>
          <a:p>
            <a:endParaRPr lang="tr-TR" dirty="0"/>
          </a:p>
        </p:txBody>
      </p:sp>
      <p:sp>
        <p:nvSpPr>
          <p:cNvPr id="14" name="Alt Başlık 2">
            <a:extLst>
              <a:ext uri="{FF2B5EF4-FFF2-40B4-BE49-F238E27FC236}">
                <a16:creationId xmlns:a16="http://schemas.microsoft.com/office/drawing/2014/main" xmlns="" id="{5CC5CB5D-4917-DC18-FB7A-2082712856A3}"/>
              </a:ext>
            </a:extLst>
          </p:cNvPr>
          <p:cNvSpPr>
            <a:spLocks noGrp="1"/>
          </p:cNvSpPr>
          <p:nvPr>
            <p:ph type="subTitle" idx="1"/>
          </p:nvPr>
        </p:nvSpPr>
        <p:spPr>
          <a:xfrm>
            <a:off x="0" y="7185248"/>
            <a:ext cx="6858000" cy="2720752"/>
          </a:xfrm>
        </p:spPr>
        <p:txBody>
          <a:bodyPr>
            <a:normAutofit fontScale="92500" lnSpcReduction="10000"/>
          </a:bodyPr>
          <a:lstStyle/>
          <a:p>
            <a:r>
              <a:rPr lang="en-US" sz="4000" b="1" dirty="0">
                <a:solidFill>
                  <a:schemeClr val="accent1">
                    <a:lumMod val="50000"/>
                  </a:schemeClr>
                </a:solidFill>
                <a:latin typeface="Didot" pitchFamily="50" charset="-94"/>
              </a:rPr>
              <a:t>SUSTAINABILITY </a:t>
            </a:r>
            <a:endParaRPr lang="tr-TR" sz="4000" b="1" dirty="0" smtClean="0">
              <a:solidFill>
                <a:schemeClr val="accent1">
                  <a:lumMod val="50000"/>
                </a:schemeClr>
              </a:solidFill>
              <a:latin typeface="Didot" pitchFamily="50" charset="-94"/>
            </a:endParaRPr>
          </a:p>
          <a:p>
            <a:r>
              <a:rPr lang="en-US" sz="4000" b="1" dirty="0" smtClean="0">
                <a:solidFill>
                  <a:schemeClr val="accent1">
                    <a:lumMod val="50000"/>
                  </a:schemeClr>
                </a:solidFill>
                <a:latin typeface="Didot" pitchFamily="50" charset="-94"/>
              </a:rPr>
              <a:t>MANUAL</a:t>
            </a:r>
            <a:r>
              <a:rPr lang="en-US" sz="4000" b="1" dirty="0">
                <a:solidFill>
                  <a:schemeClr val="accent1">
                    <a:lumMod val="50000"/>
                  </a:schemeClr>
                </a:solidFill>
                <a:latin typeface="Didot" pitchFamily="50" charset="-94"/>
              </a:rPr>
              <a:t>  ELYSEE </a:t>
            </a:r>
            <a:r>
              <a:rPr lang="tr-TR" sz="4000" b="1" dirty="0" smtClean="0">
                <a:solidFill>
                  <a:schemeClr val="accent1">
                    <a:lumMod val="50000"/>
                  </a:schemeClr>
                </a:solidFill>
                <a:latin typeface="Didot" pitchFamily="50" charset="-94"/>
              </a:rPr>
              <a:t>RİVE</a:t>
            </a:r>
            <a:r>
              <a:rPr lang="en-US" sz="4000" b="1" dirty="0" smtClean="0">
                <a:solidFill>
                  <a:schemeClr val="accent1">
                    <a:lumMod val="50000"/>
                  </a:schemeClr>
                </a:solidFill>
                <a:latin typeface="Didot" pitchFamily="50" charset="-94"/>
              </a:rPr>
              <a:t> </a:t>
            </a:r>
            <a:endParaRPr lang="tr-TR" sz="4000" b="1" dirty="0" smtClean="0">
              <a:solidFill>
                <a:schemeClr val="accent1">
                  <a:lumMod val="50000"/>
                </a:schemeClr>
              </a:solidFill>
              <a:latin typeface="Didot" pitchFamily="50" charset="-94"/>
            </a:endParaRPr>
          </a:p>
          <a:p>
            <a:r>
              <a:rPr lang="en-US" sz="4000" b="1" dirty="0" smtClean="0">
                <a:solidFill>
                  <a:schemeClr val="accent1">
                    <a:lumMod val="50000"/>
                  </a:schemeClr>
                </a:solidFill>
                <a:latin typeface="Didot" pitchFamily="50" charset="-94"/>
              </a:rPr>
              <a:t>HOTEL</a:t>
            </a:r>
            <a:r>
              <a:rPr lang="tr-TR" sz="4000" b="1" dirty="0" smtClean="0">
                <a:solidFill>
                  <a:schemeClr val="accent1">
                    <a:lumMod val="50000"/>
                  </a:schemeClr>
                </a:solidFill>
                <a:latin typeface="Didot" pitchFamily="50" charset="-94"/>
              </a:rPr>
              <a:t> </a:t>
            </a:r>
          </a:p>
          <a:p>
            <a:r>
              <a:rPr lang="en-US" sz="4000" b="1" dirty="0" smtClean="0">
                <a:solidFill>
                  <a:schemeClr val="accent1">
                    <a:lumMod val="50000"/>
                  </a:schemeClr>
                </a:solidFill>
                <a:latin typeface="Didot" pitchFamily="50" charset="-94"/>
              </a:rPr>
              <a:t>SUSTAINABILITY MANUAL</a:t>
            </a:r>
            <a:endParaRPr lang="tr-TR" sz="4000" b="1" dirty="0" smtClean="0">
              <a:solidFill>
                <a:schemeClr val="accent1">
                  <a:lumMod val="50000"/>
                </a:schemeClr>
              </a:solidFill>
              <a:latin typeface="Didot" pitchFamily="50" charset="-94"/>
            </a:endParaRPr>
          </a:p>
          <a:p>
            <a:r>
              <a:rPr lang="tr-TR" sz="4000" b="1" dirty="0" smtClean="0">
                <a:solidFill>
                  <a:schemeClr val="accent1">
                    <a:lumMod val="50000"/>
                  </a:schemeClr>
                </a:solidFill>
                <a:latin typeface="Didot" pitchFamily="50" charset="-94"/>
              </a:rPr>
              <a:t>2026</a:t>
            </a:r>
            <a:endParaRPr lang="tr-TR" sz="4000" b="1" dirty="0">
              <a:solidFill>
                <a:schemeClr val="accent1">
                  <a:lumMod val="50000"/>
                </a:schemeClr>
              </a:solidFill>
              <a:latin typeface="Didot" pitchFamily="50" charset="-94"/>
            </a:endParaRPr>
          </a:p>
        </p:txBody>
      </p:sp>
      <p:pic>
        <p:nvPicPr>
          <p:cNvPr id="7" name="Resim 6"/>
          <p:cNvPicPr>
            <a:picLocks noChangeAspect="1"/>
          </p:cNvPicPr>
          <p:nvPr/>
        </p:nvPicPr>
        <p:blipFill>
          <a:blip r:embed="rId2"/>
          <a:stretch>
            <a:fillRect/>
          </a:stretch>
        </p:blipFill>
        <p:spPr>
          <a:xfrm>
            <a:off x="-16028" y="0"/>
            <a:ext cx="6858594" cy="6970288"/>
          </a:xfrm>
          <a:prstGeom prst="rect">
            <a:avLst/>
          </a:prstGeom>
        </p:spPr>
      </p:pic>
    </p:spTree>
    <p:extLst>
      <p:ext uri="{BB962C8B-B14F-4D97-AF65-F5344CB8AC3E}">
        <p14:creationId xmlns:p14="http://schemas.microsoft.com/office/powerpoint/2010/main" val="1623957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1019908"/>
          </a:xfrm>
        </p:spPr>
        <p:txBody>
          <a:bodyPr>
            <a:normAutofit/>
          </a:bodyPr>
          <a:lstStyle/>
          <a:p>
            <a:pPr algn="ctr"/>
            <a:r>
              <a:rPr lang="tr-TR" b="1" dirty="0"/>
              <a:t>REPUBLIC OF TÜRKİYE</a:t>
            </a:r>
            <a:endParaRPr lang="tr-TR" sz="2200" b="1" dirty="0"/>
          </a:p>
        </p:txBody>
      </p:sp>
      <p:sp>
        <p:nvSpPr>
          <p:cNvPr id="3" name="İçerik Yer Tutucusu 2"/>
          <p:cNvSpPr>
            <a:spLocks noGrp="1"/>
          </p:cNvSpPr>
          <p:nvPr>
            <p:ph idx="1"/>
          </p:nvPr>
        </p:nvSpPr>
        <p:spPr>
          <a:xfrm>
            <a:off x="394419" y="4881563"/>
            <a:ext cx="6120681" cy="4610421"/>
          </a:xfrm>
        </p:spPr>
        <p:txBody>
          <a:bodyPr>
            <a:noAutofit/>
          </a:bodyPr>
          <a:lstStyle/>
          <a:p>
            <a:pPr marL="0" indent="0" algn="ctr">
              <a:lnSpc>
                <a:spcPct val="150000"/>
              </a:lnSpc>
              <a:buNone/>
            </a:pPr>
            <a:r>
              <a:rPr lang="en-US" sz="1800" b="1" dirty="0"/>
              <a:t>FOUNDING OF THE REPUBLIC OF </a:t>
            </a:r>
            <a:r>
              <a:rPr lang="en-US" sz="1800" b="1" dirty="0" smtClean="0"/>
              <a:t>TÜRKİYE</a:t>
            </a:r>
            <a:r>
              <a:rPr lang="tr-TR" sz="1800" b="1" dirty="0" smtClean="0"/>
              <a:t> </a:t>
            </a:r>
          </a:p>
          <a:p>
            <a:pPr marL="0" indent="0" algn="ctr">
              <a:lnSpc>
                <a:spcPct val="150000"/>
              </a:lnSpc>
              <a:buNone/>
            </a:pPr>
            <a:r>
              <a:rPr lang="en-US" sz="1800" b="1" dirty="0" smtClean="0"/>
              <a:t>After </a:t>
            </a:r>
            <a:r>
              <a:rPr lang="en-US" sz="1800" b="1" dirty="0"/>
              <a:t>the National War of Independence which began on May 19, 1919, the First Turkish Grand National Assembly (TGNA) convened on April 23, 1920, under the leadership of Mustafa Kemal Atatürk. With the adoption of the first constitution on January 20, 1921, "Sovereignty unconditionally belongs to the nation. The executive and legislative power is gathered in the TGNA on behalf of the Turkish nation." On April 23, 1921, the first anniversary of the opening of the TGNA was declared a national holiday with Law No. 112. The Republic was proclaimed on October 29, 1923. </a:t>
            </a:r>
            <a:r>
              <a:rPr lang="tr-TR" sz="1800" dirty="0" smtClean="0"/>
              <a:t>. </a:t>
            </a:r>
            <a:endParaRPr lang="tr-TR" sz="1800" b="1" dirty="0"/>
          </a:p>
        </p:txBody>
      </p:sp>
      <p:pic>
        <p:nvPicPr>
          <p:cNvPr id="14338" name="Picture 2" descr="C:\Users\kalite\Desktop\CASTİVAL SİSTEM\Travelife\Etiketler\Türkiy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725" y="1672921"/>
            <a:ext cx="6037426"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0538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1019908"/>
          </a:xfrm>
        </p:spPr>
        <p:txBody>
          <a:bodyPr>
            <a:normAutofit/>
          </a:bodyPr>
          <a:lstStyle/>
          <a:p>
            <a:r>
              <a:rPr lang="tr-TR" b="1" dirty="0"/>
              <a:t>MUSTAFA KEMAL ATATÜRK</a:t>
            </a:r>
            <a:br>
              <a:rPr lang="tr-TR" b="1" dirty="0"/>
            </a:br>
            <a:r>
              <a:rPr lang="tr-TR" sz="2200" b="1" dirty="0"/>
              <a:t>(1881-193</a:t>
            </a:r>
            <a:r>
              <a:rPr lang="tr-TR" sz="2800" b="1" dirty="0">
                <a:latin typeface="Comic Sans MS" panose="030F0702030302020204" pitchFamily="66" charset="0"/>
              </a:rPr>
              <a:t>∞</a:t>
            </a:r>
            <a:r>
              <a:rPr lang="tr-TR" sz="2200" b="1" dirty="0"/>
              <a:t>)</a:t>
            </a:r>
          </a:p>
        </p:txBody>
      </p:sp>
      <p:sp>
        <p:nvSpPr>
          <p:cNvPr id="3" name="İçerik Yer Tutucusu 2"/>
          <p:cNvSpPr>
            <a:spLocks noGrp="1"/>
          </p:cNvSpPr>
          <p:nvPr>
            <p:ph idx="1"/>
          </p:nvPr>
        </p:nvSpPr>
        <p:spPr>
          <a:xfrm>
            <a:off x="394419" y="5601072"/>
            <a:ext cx="6120681" cy="3456384"/>
          </a:xfrm>
        </p:spPr>
        <p:txBody>
          <a:bodyPr>
            <a:noAutofit/>
          </a:bodyPr>
          <a:lstStyle/>
          <a:p>
            <a:pPr marL="0" indent="0" algn="just">
              <a:buNone/>
            </a:pPr>
            <a:r>
              <a:rPr lang="en-US" sz="1500" b="1" dirty="0"/>
              <a:t>ATATÜRK, THE FOUNDER AND FIRST PRESIDENT OF THE REPUBLIC OF TÜRKİYE, was born in </a:t>
            </a:r>
            <a:r>
              <a:rPr lang="en-US" sz="1500" b="1" dirty="0" err="1"/>
              <a:t>Salonica</a:t>
            </a:r>
            <a:r>
              <a:rPr lang="en-US" sz="1500" b="1" dirty="0"/>
              <a:t> in 1881. His mother was </a:t>
            </a:r>
            <a:r>
              <a:rPr lang="en-US" sz="1500" b="1" dirty="0" err="1"/>
              <a:t>Zübeyde</a:t>
            </a:r>
            <a:r>
              <a:rPr lang="en-US" sz="1500" b="1" dirty="0"/>
              <a:t> </a:t>
            </a:r>
            <a:r>
              <a:rPr lang="en-US" sz="1500" b="1" dirty="0" err="1"/>
              <a:t>Hanım</a:t>
            </a:r>
            <a:r>
              <a:rPr lang="en-US" sz="1500" b="1" dirty="0"/>
              <a:t>, and his father was Ali </a:t>
            </a:r>
            <a:r>
              <a:rPr lang="en-US" sz="1500" b="1" dirty="0" err="1"/>
              <a:t>Rıza</a:t>
            </a:r>
            <a:r>
              <a:rPr lang="en-US" sz="1500" b="1" dirty="0"/>
              <a:t> </a:t>
            </a:r>
            <a:r>
              <a:rPr lang="en-US" sz="1500" b="1" dirty="0" err="1"/>
              <a:t>Efendi</a:t>
            </a:r>
            <a:r>
              <a:rPr lang="en-US" sz="1500" b="1" dirty="0"/>
              <a:t>. He attended </a:t>
            </a:r>
            <a:r>
              <a:rPr lang="en-US" sz="1500" b="1" dirty="0" err="1"/>
              <a:t>Mahalle</a:t>
            </a:r>
            <a:r>
              <a:rPr lang="en-US" sz="1500" b="1" dirty="0"/>
              <a:t> </a:t>
            </a:r>
            <a:r>
              <a:rPr lang="en-US" sz="1500" b="1" dirty="0" err="1"/>
              <a:t>Mektebi</a:t>
            </a:r>
            <a:r>
              <a:rPr lang="en-US" sz="1500" b="1" dirty="0"/>
              <a:t>, </a:t>
            </a:r>
            <a:r>
              <a:rPr lang="en-US" sz="1500" b="1" dirty="0" err="1"/>
              <a:t>Şemsi</a:t>
            </a:r>
            <a:r>
              <a:rPr lang="en-US" sz="1500" b="1" dirty="0"/>
              <a:t> </a:t>
            </a:r>
            <a:r>
              <a:rPr lang="en-US" sz="1500" b="1" dirty="0" err="1"/>
              <a:t>Efendi</a:t>
            </a:r>
            <a:r>
              <a:rPr lang="en-US" sz="1500" b="1" dirty="0"/>
              <a:t> </a:t>
            </a:r>
            <a:r>
              <a:rPr lang="en-US" sz="1500" b="1" dirty="0" err="1"/>
              <a:t>Okulu</a:t>
            </a:r>
            <a:r>
              <a:rPr lang="en-US" sz="1500" b="1" dirty="0"/>
              <a:t>, </a:t>
            </a:r>
            <a:r>
              <a:rPr lang="en-US" sz="1500" b="1" dirty="0" err="1"/>
              <a:t>Salonica</a:t>
            </a:r>
            <a:r>
              <a:rPr lang="en-US" sz="1500" b="1" dirty="0"/>
              <a:t> Civil Secondary School, </a:t>
            </a:r>
            <a:r>
              <a:rPr lang="en-US" sz="1500" b="1" dirty="0" err="1"/>
              <a:t>Salonica</a:t>
            </a:r>
            <a:r>
              <a:rPr lang="en-US" sz="1500" b="1" dirty="0"/>
              <a:t> Military Secondary School, </a:t>
            </a:r>
            <a:r>
              <a:rPr lang="en-US" sz="1500" b="1" dirty="0" err="1"/>
              <a:t>Salonica</a:t>
            </a:r>
            <a:r>
              <a:rPr lang="en-US" sz="1500" b="1" dirty="0"/>
              <a:t> Military High School, War College, and War Academy, respectively. In 1893, while studying at the Military Secondary School, his math teacher added "Kemal" to his name, and he became Mustafa Kemal. After the Ottoman Empire was defeated in World War I, the Armistice of </a:t>
            </a:r>
            <a:r>
              <a:rPr lang="en-US" sz="1500" b="1" dirty="0" err="1"/>
              <a:t>Mudros</a:t>
            </a:r>
            <a:r>
              <a:rPr lang="en-US" sz="1500" b="1" dirty="0"/>
              <a:t> was signed. Following this agreement, as the occupation of the homeland began, Mustafa Kemal landed in Samsun on May 19, 1919, and launched the national struggle. On April 23, 1920, with the opening of the TGNA, Mustafa Kemal was elected as the Speaker of the Assembly and the Head of the Government. After the victory in the </a:t>
            </a:r>
            <a:r>
              <a:rPr lang="en-US" sz="1500" b="1" dirty="0" err="1"/>
              <a:t>Sakarya</a:t>
            </a:r>
            <a:r>
              <a:rPr lang="en-US" sz="1500" b="1" dirty="0"/>
              <a:t> Battle, he was honored with the title of </a:t>
            </a:r>
            <a:r>
              <a:rPr lang="en-US" sz="1500" b="1" dirty="0" err="1"/>
              <a:t>Gazi</a:t>
            </a:r>
            <a:r>
              <a:rPr lang="en-US" sz="1500" b="1" dirty="0"/>
              <a:t> and the rank of Marshal. With the proclamation of the Republic on October 29, 1923, Mustafa Kemal became the first President of the Republic of </a:t>
            </a:r>
            <a:r>
              <a:rPr lang="en-US" sz="1500" b="1" dirty="0" err="1"/>
              <a:t>Türkiye</a:t>
            </a:r>
            <a:r>
              <a:rPr lang="en-US" sz="1500" b="1" dirty="0"/>
              <a:t>.  </a:t>
            </a:r>
            <a:endParaRPr lang="tr-TR" sz="1500" dirty="0"/>
          </a:p>
        </p:txBody>
      </p:sp>
      <p:pic>
        <p:nvPicPr>
          <p:cNvPr id="13314" name="Picture 2" descr="C:\Users\kalite\Desktop\CASTİVAL SİSTEM\Travelife\Etiketler\Atatürk.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672" y="1640632"/>
            <a:ext cx="5917561" cy="3312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540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94320" y="200472"/>
            <a:ext cx="6669360" cy="792088"/>
          </a:xfrm>
        </p:spPr>
        <p:txBody>
          <a:bodyPr>
            <a:noAutofit/>
          </a:bodyPr>
          <a:lstStyle/>
          <a:p>
            <a:r>
              <a:rPr lang="en-US" sz="2400" b="1" dirty="0">
                <a:solidFill>
                  <a:schemeClr val="tx2"/>
                </a:solidFill>
              </a:rPr>
              <a:t>ELYSEE </a:t>
            </a:r>
            <a:r>
              <a:rPr lang="tr-TR" sz="2400" b="1" dirty="0" smtClean="0">
                <a:solidFill>
                  <a:schemeClr val="tx2"/>
                </a:solidFill>
              </a:rPr>
              <a:t>RİVE</a:t>
            </a:r>
            <a:r>
              <a:rPr lang="en-US" sz="2400" b="1" dirty="0" smtClean="0">
                <a:solidFill>
                  <a:schemeClr val="tx2"/>
                </a:solidFill>
              </a:rPr>
              <a:t> </a:t>
            </a:r>
            <a:r>
              <a:rPr lang="en-US" sz="2400" b="1" dirty="0">
                <a:solidFill>
                  <a:schemeClr val="tx2"/>
                </a:solidFill>
              </a:rPr>
              <a:t>HOTEL  OUR QUALITY AND SUSTAINABILITY POLICY</a:t>
            </a:r>
            <a:endParaRPr lang="tr-TR" sz="2400" b="1" dirty="0">
              <a:solidFill>
                <a:schemeClr val="tx2"/>
              </a:solidFill>
            </a:endParaRPr>
          </a:p>
        </p:txBody>
      </p:sp>
      <p:sp>
        <p:nvSpPr>
          <p:cNvPr id="5" name="İçerik Yer Tutucusu 4">
            <a:extLst>
              <a:ext uri="{FF2B5EF4-FFF2-40B4-BE49-F238E27FC236}">
                <a16:creationId xmlns:a16="http://schemas.microsoft.com/office/drawing/2014/main" xmlns="" id="{711550EF-2ED5-EC77-1396-8888781E7075}"/>
              </a:ext>
            </a:extLst>
          </p:cNvPr>
          <p:cNvSpPr>
            <a:spLocks noGrp="1"/>
          </p:cNvSpPr>
          <p:nvPr>
            <p:ph idx="1"/>
          </p:nvPr>
        </p:nvSpPr>
        <p:spPr>
          <a:xfrm>
            <a:off x="94320" y="1136576"/>
            <a:ext cx="6575040" cy="8568952"/>
          </a:xfrm>
        </p:spPr>
        <p:txBody>
          <a:bodyPr>
            <a:normAutofit fontScale="85000" lnSpcReduction="20000"/>
          </a:bodyPr>
          <a:lstStyle/>
          <a:p>
            <a:pPr algn="just">
              <a:lnSpc>
                <a:spcPct val="115000"/>
              </a:lnSpc>
              <a:spcAft>
                <a:spcPts val="800"/>
              </a:spcAft>
              <a:buNone/>
            </a:pPr>
            <a:r>
              <a:rPr lang="en-US" sz="1800" kern="100" dirty="0" smtClean="0">
                <a:latin typeface="Aptos" panose="020B0004020202020204" pitchFamily="34" charset="0"/>
                <a:ea typeface="Calibri" panose="020F0502020204030204" pitchFamily="34" charset="0"/>
                <a:cs typeface="Times New Roman" panose="02020603050405020304" pitchFamily="18" charset="0"/>
              </a:rPr>
              <a:t>By</a:t>
            </a:r>
            <a:r>
              <a:rPr lang="tr-TR" sz="1800" kern="100" dirty="0" smtClean="0">
                <a:latin typeface="Aptos" panose="020B0004020202020204" pitchFamily="34" charset="0"/>
                <a:ea typeface="Calibri" panose="020F0502020204030204" pitchFamily="34" charset="0"/>
                <a:cs typeface="Times New Roman" panose="02020603050405020304" pitchFamily="18" charset="0"/>
              </a:rPr>
              <a:t> </a:t>
            </a:r>
            <a:r>
              <a:rPr lang="en-US" sz="1800" kern="100" dirty="0" smtClean="0">
                <a:latin typeface="Aptos" panose="020B0004020202020204" pitchFamily="34" charset="0"/>
                <a:ea typeface="Calibri" panose="020F0502020204030204" pitchFamily="34" charset="0"/>
                <a:cs typeface="Times New Roman" panose="02020603050405020304" pitchFamily="18" charset="0"/>
              </a:rPr>
              <a:t>prioritizing </a:t>
            </a:r>
            <a:r>
              <a:rPr lang="en-US" sz="1800" kern="100" dirty="0">
                <a:latin typeface="Aptos" panose="020B0004020202020204" pitchFamily="34" charset="0"/>
                <a:ea typeface="Calibri" panose="020F0502020204030204" pitchFamily="34" charset="0"/>
                <a:cs typeface="Times New Roman" panose="02020603050405020304" pitchFamily="18" charset="0"/>
              </a:rPr>
              <a:t>social, environmental, and cultural values, within the framework of local and international laws and standards, and by implementing the Integrated Management System that we have documented and continually develop by creating a corporate culture based on quality, food and water safety, occupational health and safety, information security, communicable disease management, and sustainable tourism, we commit to:  COMPLIANCE WITH LAWS: Complying with current legal regulations, national and international standards, and all compliance obligations related to our activities.  CONTINUOUS IMPROVEMENT AND ANALYSIS: Ensuring continuous improvement by prioritizing the satisfaction of all stakeholders in our activities, and by evaluating our internal and external issues, the needs and expectations of our interested parties, and analyzing potential risks and opportunities arising from these risks in advance.  STAKEHOLDER FOCUS: Monitoring and measuring system performance and implementation effectiveness with a stakeholder focus by defining objectives, risks, opportunities, and threats, and creating channels for our employees, guests, the local community, and all our stakeholders to convey their needs, requests, suggestions, and complaints.  EMPLOYEE PARTICIPATION: Providing the necessary training to increase the awareness and competence of our employees, whom we select from the local community as much as possible, and ensuring their participation, including their suggestions, in all our activities through encouragement, motivation, and effective communication.  OCCUPATIONAL HEALTH AND SAFETY: To provide a safe and healthy working and living environment for our employees, guests, and all stakeholders: creating and effectively implementing an organization capable of intervening in emergency situations in the shortest time and most effectively by planning to prevent accidents and occupational diseases.  FOOD AND WATER SAFETY: To provide a safe and healthy working and living environment for our employees, guests, and all stakeholders: creating and effectively implementing an organization capable of intervening in emergency situations in the shortest time and most effectively by planning to prevent all illnesses caused by food, water, and infections.  INFORMATION SECURITY: Protecting the confidentiality, integrity, and accessibility of information, and ensuring the personal data security of our employees, guests, and stakeholders.  </a:t>
            </a:r>
            <a:endParaRPr lang="tr-TR" dirty="0"/>
          </a:p>
        </p:txBody>
      </p:sp>
    </p:spTree>
    <p:extLst>
      <p:ext uri="{BB962C8B-B14F-4D97-AF65-F5344CB8AC3E}">
        <p14:creationId xmlns:p14="http://schemas.microsoft.com/office/powerpoint/2010/main" val="457378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0" y="587171"/>
            <a:ext cx="6858000" cy="504057"/>
          </a:xfrm>
        </p:spPr>
        <p:txBody>
          <a:bodyPr>
            <a:normAutofit/>
          </a:bodyPr>
          <a:lstStyle/>
          <a:p>
            <a:pPr algn="ctr"/>
            <a:r>
              <a:rPr lang="en-US" sz="2200" b="1" dirty="0">
                <a:solidFill>
                  <a:schemeClr val="accent1">
                    <a:lumMod val="50000"/>
                  </a:schemeClr>
                </a:solidFill>
              </a:rPr>
              <a:t>OUR QUALITY AND SUSTAINABILITY POLICY</a:t>
            </a:r>
            <a:endParaRPr lang="tr-TR" sz="2200" b="1" dirty="0">
              <a:solidFill>
                <a:schemeClr val="accent1">
                  <a:lumMod val="50000"/>
                </a:schemeClr>
              </a:solidFill>
            </a:endParaRPr>
          </a:p>
        </p:txBody>
      </p:sp>
      <p:sp>
        <p:nvSpPr>
          <p:cNvPr id="3" name="İçerik Yer Tutucusu 2"/>
          <p:cNvSpPr>
            <a:spLocks noGrp="1"/>
          </p:cNvSpPr>
          <p:nvPr>
            <p:ph idx="1"/>
          </p:nvPr>
        </p:nvSpPr>
        <p:spPr>
          <a:xfrm>
            <a:off x="332655" y="1136577"/>
            <a:ext cx="6291071" cy="8496944"/>
          </a:xfrm>
        </p:spPr>
        <p:txBody>
          <a:bodyPr>
            <a:noAutofit/>
          </a:bodyPr>
          <a:lstStyle/>
          <a:p>
            <a:pPr marL="0" indent="0">
              <a:buNone/>
            </a:pPr>
            <a:endParaRPr lang="tr-TR" sz="1400" dirty="0"/>
          </a:p>
          <a:p>
            <a:pPr marL="0" indent="0" algn="just">
              <a:buNone/>
            </a:pPr>
            <a:endParaRPr lang="tr-TR" sz="1400" dirty="0"/>
          </a:p>
        </p:txBody>
      </p:sp>
      <p:sp>
        <p:nvSpPr>
          <p:cNvPr id="5" name="Başlık 1">
            <a:extLst>
              <a:ext uri="{FF2B5EF4-FFF2-40B4-BE49-F238E27FC236}">
                <a16:creationId xmlns:a16="http://schemas.microsoft.com/office/drawing/2014/main" xmlns="" id="{D9A03DD2-BA4A-50EE-C177-FCAF07F1EB33}"/>
              </a:ext>
            </a:extLst>
          </p:cNvPr>
          <p:cNvSpPr txBox="1">
            <a:spLocks/>
          </p:cNvSpPr>
          <p:nvPr/>
        </p:nvSpPr>
        <p:spPr>
          <a:xfrm>
            <a:off x="0" y="0"/>
            <a:ext cx="6858000" cy="72008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tr-TR" sz="3000" b="1" dirty="0">
                <a:solidFill>
                  <a:schemeClr val="accent1">
                    <a:lumMod val="50000"/>
                  </a:schemeClr>
                </a:solidFill>
              </a:rPr>
              <a:t>ELYSEE </a:t>
            </a:r>
            <a:r>
              <a:rPr lang="tr-TR" sz="3000" b="1" dirty="0" smtClean="0">
                <a:solidFill>
                  <a:schemeClr val="accent1">
                    <a:lumMod val="50000"/>
                  </a:schemeClr>
                </a:solidFill>
              </a:rPr>
              <a:t>RİVE </a:t>
            </a:r>
            <a:r>
              <a:rPr lang="tr-TR" sz="3000" b="1" dirty="0">
                <a:solidFill>
                  <a:schemeClr val="accent1">
                    <a:lumMod val="50000"/>
                  </a:schemeClr>
                </a:solidFill>
              </a:rPr>
              <a:t>HOTEL</a:t>
            </a:r>
          </a:p>
        </p:txBody>
      </p:sp>
      <p:sp>
        <p:nvSpPr>
          <p:cNvPr id="4" name="Dikdörtgen 3"/>
          <p:cNvSpPr/>
          <p:nvPr/>
        </p:nvSpPr>
        <p:spPr>
          <a:xfrm>
            <a:off x="0" y="992560"/>
            <a:ext cx="6858000" cy="9233297"/>
          </a:xfrm>
          <a:prstGeom prst="rect">
            <a:avLst/>
          </a:prstGeom>
        </p:spPr>
        <p:txBody>
          <a:bodyPr wrap="square">
            <a:spAutoFit/>
          </a:bodyPr>
          <a:lstStyle/>
          <a:p>
            <a:r>
              <a:rPr lang="tr-TR" dirty="0"/>
              <a:t>PROTECTION OF CHILD AND WOMEN'S RIGHTS: </a:t>
            </a:r>
            <a:r>
              <a:rPr lang="tr-TR" dirty="0" err="1"/>
              <a:t>In</a:t>
            </a:r>
            <a:r>
              <a:rPr lang="tr-TR" dirty="0"/>
              <a:t> </a:t>
            </a:r>
            <a:r>
              <a:rPr lang="tr-TR" dirty="0" err="1"/>
              <a:t>our</a:t>
            </a:r>
            <a:r>
              <a:rPr lang="tr-TR" dirty="0"/>
              <a:t> </a:t>
            </a:r>
            <a:r>
              <a:rPr lang="tr-TR" dirty="0" err="1"/>
              <a:t>facilities</a:t>
            </a:r>
            <a:r>
              <a:rPr lang="tr-TR" dirty="0"/>
              <a:t>: </a:t>
            </a:r>
            <a:r>
              <a:rPr lang="tr-TR" dirty="0" err="1"/>
              <a:t>providing</a:t>
            </a:r>
            <a:r>
              <a:rPr lang="tr-TR" dirty="0"/>
              <a:t> </a:t>
            </a:r>
            <a:r>
              <a:rPr lang="tr-TR" dirty="0" err="1"/>
              <a:t>opportunities</a:t>
            </a:r>
            <a:r>
              <a:rPr lang="tr-TR" dirty="0"/>
              <a:t> </a:t>
            </a:r>
            <a:r>
              <a:rPr lang="tr-TR" dirty="0" err="1"/>
              <a:t>for</a:t>
            </a:r>
            <a:r>
              <a:rPr lang="tr-TR" dirty="0"/>
              <a:t> </a:t>
            </a:r>
            <a:r>
              <a:rPr lang="tr-TR" dirty="0" err="1"/>
              <a:t>children</a:t>
            </a:r>
            <a:r>
              <a:rPr lang="tr-TR" dirty="0"/>
              <a:t> </a:t>
            </a:r>
            <a:r>
              <a:rPr lang="tr-TR" dirty="0" err="1"/>
              <a:t>to</a:t>
            </a:r>
            <a:r>
              <a:rPr lang="tr-TR" dirty="0"/>
              <a:t> </a:t>
            </a:r>
            <a:r>
              <a:rPr lang="tr-TR" dirty="0" err="1"/>
              <a:t>contribute</a:t>
            </a:r>
            <a:r>
              <a:rPr lang="tr-TR" dirty="0"/>
              <a:t> </a:t>
            </a:r>
            <a:r>
              <a:rPr lang="tr-TR" dirty="0" err="1"/>
              <a:t>to</a:t>
            </a:r>
            <a:r>
              <a:rPr lang="tr-TR" dirty="0"/>
              <a:t> </a:t>
            </a:r>
            <a:r>
              <a:rPr lang="tr-TR" dirty="0" err="1"/>
              <a:t>their</a:t>
            </a:r>
            <a:r>
              <a:rPr lang="tr-TR" dirty="0"/>
              <a:t> </a:t>
            </a:r>
            <a:r>
              <a:rPr lang="tr-TR" dirty="0" err="1"/>
              <a:t>development</a:t>
            </a:r>
            <a:r>
              <a:rPr lang="tr-TR" dirty="0"/>
              <a:t>, </a:t>
            </a:r>
            <a:r>
              <a:rPr lang="tr-TR" dirty="0" err="1"/>
              <a:t>freely</a:t>
            </a:r>
            <a:r>
              <a:rPr lang="tr-TR" dirty="0"/>
              <a:t> </a:t>
            </a:r>
            <a:r>
              <a:rPr lang="tr-TR" dirty="0" err="1"/>
              <a:t>express</a:t>
            </a:r>
            <a:r>
              <a:rPr lang="tr-TR" dirty="0"/>
              <a:t> </a:t>
            </a:r>
            <a:r>
              <a:rPr lang="tr-TR" dirty="0" err="1"/>
              <a:t>their</a:t>
            </a:r>
            <a:r>
              <a:rPr lang="tr-TR" dirty="0"/>
              <a:t> </a:t>
            </a:r>
            <a:r>
              <a:rPr lang="tr-TR" dirty="0" err="1"/>
              <a:t>thoughts</a:t>
            </a:r>
            <a:r>
              <a:rPr lang="tr-TR" dirty="0"/>
              <a:t> </a:t>
            </a:r>
            <a:r>
              <a:rPr lang="tr-TR" dirty="0" err="1"/>
              <a:t>and</a:t>
            </a:r>
            <a:r>
              <a:rPr lang="tr-TR" dirty="0"/>
              <a:t> </a:t>
            </a:r>
            <a:r>
              <a:rPr lang="tr-TR" dirty="0" err="1"/>
              <a:t>wishes</a:t>
            </a:r>
            <a:r>
              <a:rPr lang="tr-TR" dirty="0"/>
              <a:t>, </a:t>
            </a:r>
            <a:r>
              <a:rPr lang="tr-TR" dirty="0" err="1"/>
              <a:t>and</a:t>
            </a:r>
            <a:r>
              <a:rPr lang="tr-TR" dirty="0"/>
              <a:t> </a:t>
            </a:r>
            <a:r>
              <a:rPr lang="tr-TR" dirty="0" err="1"/>
              <a:t>feel</a:t>
            </a:r>
            <a:r>
              <a:rPr lang="tr-TR" dirty="0"/>
              <a:t> </a:t>
            </a:r>
            <a:r>
              <a:rPr lang="tr-TR" dirty="0" err="1"/>
              <a:t>free</a:t>
            </a:r>
            <a:r>
              <a:rPr lang="tr-TR" dirty="0"/>
              <a:t> </a:t>
            </a:r>
            <a:r>
              <a:rPr lang="tr-TR" dirty="0" err="1"/>
              <a:t>and</a:t>
            </a:r>
            <a:r>
              <a:rPr lang="tr-TR" dirty="0"/>
              <a:t> </a:t>
            </a:r>
            <a:r>
              <a:rPr lang="tr-TR" dirty="0" err="1"/>
              <a:t>comfortable</a:t>
            </a:r>
            <a:r>
              <a:rPr lang="tr-TR" dirty="0"/>
              <a:t> </a:t>
            </a:r>
            <a:r>
              <a:rPr lang="tr-TR" dirty="0" err="1"/>
              <a:t>under</a:t>
            </a:r>
            <a:r>
              <a:rPr lang="tr-TR" dirty="0"/>
              <a:t> </a:t>
            </a:r>
            <a:r>
              <a:rPr lang="tr-TR" dirty="0" err="1"/>
              <a:t>the</a:t>
            </a:r>
            <a:r>
              <a:rPr lang="tr-TR" dirty="0"/>
              <a:t> </a:t>
            </a:r>
            <a:r>
              <a:rPr lang="tr-TR" dirty="0" err="1"/>
              <a:t>supervision</a:t>
            </a:r>
            <a:r>
              <a:rPr lang="tr-TR" dirty="0"/>
              <a:t> of </a:t>
            </a:r>
            <a:r>
              <a:rPr lang="tr-TR" dirty="0" err="1"/>
              <a:t>their</a:t>
            </a:r>
            <a:r>
              <a:rPr lang="tr-TR" dirty="0"/>
              <a:t> </a:t>
            </a:r>
            <a:r>
              <a:rPr lang="tr-TR" dirty="0" err="1"/>
              <a:t>parents</a:t>
            </a:r>
            <a:r>
              <a:rPr lang="tr-TR" dirty="0"/>
              <a:t>; </a:t>
            </a:r>
            <a:r>
              <a:rPr lang="tr-TR" dirty="0" err="1"/>
              <a:t>opposing</a:t>
            </a:r>
            <a:r>
              <a:rPr lang="tr-TR" dirty="0"/>
              <a:t> </a:t>
            </a:r>
            <a:r>
              <a:rPr lang="tr-TR" dirty="0" err="1"/>
              <a:t>all</a:t>
            </a:r>
            <a:r>
              <a:rPr lang="tr-TR" dirty="0"/>
              <a:t> </a:t>
            </a:r>
            <a:r>
              <a:rPr lang="tr-TR" dirty="0" err="1"/>
              <a:t>actions</a:t>
            </a:r>
            <a:r>
              <a:rPr lang="tr-TR" dirty="0"/>
              <a:t> </a:t>
            </a:r>
            <a:r>
              <a:rPr lang="tr-TR" dirty="0" err="1"/>
              <a:t>that</a:t>
            </a:r>
            <a:r>
              <a:rPr lang="tr-TR" dirty="0"/>
              <a:t> </a:t>
            </a:r>
            <a:r>
              <a:rPr lang="tr-TR" dirty="0" err="1"/>
              <a:t>may</a:t>
            </a:r>
            <a:r>
              <a:rPr lang="tr-TR" dirty="0"/>
              <a:t> </a:t>
            </a:r>
            <a:r>
              <a:rPr lang="tr-TR" dirty="0" err="1"/>
              <a:t>leave</a:t>
            </a:r>
            <a:r>
              <a:rPr lang="tr-TR" dirty="0"/>
              <a:t> </a:t>
            </a:r>
            <a:r>
              <a:rPr lang="tr-TR" dirty="0" err="1"/>
              <a:t>mental</a:t>
            </a:r>
            <a:r>
              <a:rPr lang="tr-TR" dirty="0"/>
              <a:t> </a:t>
            </a:r>
            <a:r>
              <a:rPr lang="tr-TR" dirty="0" err="1"/>
              <a:t>and</a:t>
            </a:r>
            <a:r>
              <a:rPr lang="tr-TR" dirty="0"/>
              <a:t> </a:t>
            </a:r>
            <a:r>
              <a:rPr lang="tr-TR" dirty="0" err="1"/>
              <a:t>physical</a:t>
            </a:r>
            <a:r>
              <a:rPr lang="tr-TR" dirty="0"/>
              <a:t> </a:t>
            </a:r>
            <a:r>
              <a:rPr lang="tr-TR" dirty="0" err="1"/>
              <a:t>impacts</a:t>
            </a:r>
            <a:r>
              <a:rPr lang="tr-TR" dirty="0"/>
              <a:t> </a:t>
            </a:r>
            <a:r>
              <a:rPr lang="tr-TR" dirty="0" err="1"/>
              <a:t>and</a:t>
            </a:r>
            <a:r>
              <a:rPr lang="tr-TR" dirty="0"/>
              <a:t> </a:t>
            </a:r>
            <a:r>
              <a:rPr lang="tr-TR" dirty="0" err="1"/>
              <a:t>restrict</a:t>
            </a:r>
            <a:r>
              <a:rPr lang="tr-TR" dirty="0"/>
              <a:t> </a:t>
            </a:r>
            <a:r>
              <a:rPr lang="tr-TR" dirty="0" err="1"/>
              <a:t>the</a:t>
            </a:r>
            <a:r>
              <a:rPr lang="tr-TR" dirty="0"/>
              <a:t> </a:t>
            </a:r>
            <a:r>
              <a:rPr lang="tr-TR" dirty="0" err="1"/>
              <a:t>rights</a:t>
            </a:r>
            <a:r>
              <a:rPr lang="tr-TR" dirty="0"/>
              <a:t> of </a:t>
            </a:r>
            <a:r>
              <a:rPr lang="tr-TR" dirty="0" err="1"/>
              <a:t>all</a:t>
            </a:r>
            <a:r>
              <a:rPr lang="tr-TR" dirty="0"/>
              <a:t> </a:t>
            </a:r>
            <a:r>
              <a:rPr lang="tr-TR" dirty="0" err="1"/>
              <a:t>individuals</a:t>
            </a:r>
            <a:r>
              <a:rPr lang="tr-TR" dirty="0"/>
              <a:t>, </a:t>
            </a:r>
            <a:r>
              <a:rPr lang="tr-TR" dirty="0" err="1"/>
              <a:t>especially</a:t>
            </a:r>
            <a:r>
              <a:rPr lang="tr-TR" dirty="0"/>
              <a:t> </a:t>
            </a:r>
            <a:r>
              <a:rPr lang="tr-TR" dirty="0" err="1"/>
              <a:t>Children</a:t>
            </a:r>
            <a:r>
              <a:rPr lang="tr-TR" dirty="0"/>
              <a:t>, </a:t>
            </a:r>
            <a:r>
              <a:rPr lang="tr-TR" dirty="0" err="1"/>
              <a:t>Women</a:t>
            </a:r>
            <a:r>
              <a:rPr lang="tr-TR" dirty="0"/>
              <a:t>, </a:t>
            </a:r>
            <a:r>
              <a:rPr lang="tr-TR" dirty="0" err="1"/>
              <a:t>and</a:t>
            </a:r>
            <a:r>
              <a:rPr lang="tr-TR" dirty="0"/>
              <a:t> </a:t>
            </a:r>
            <a:r>
              <a:rPr lang="tr-TR" dirty="0" err="1"/>
              <a:t>Persons</a:t>
            </a:r>
            <a:r>
              <a:rPr lang="tr-TR" dirty="0"/>
              <a:t> </a:t>
            </a:r>
            <a:r>
              <a:rPr lang="tr-TR" dirty="0" err="1"/>
              <a:t>with</a:t>
            </a:r>
            <a:r>
              <a:rPr lang="tr-TR" dirty="0"/>
              <a:t> </a:t>
            </a:r>
            <a:r>
              <a:rPr lang="tr-TR" dirty="0" err="1"/>
              <a:t>Reduced</a:t>
            </a:r>
            <a:r>
              <a:rPr lang="tr-TR" dirty="0"/>
              <a:t> </a:t>
            </a:r>
            <a:r>
              <a:rPr lang="tr-TR" dirty="0" err="1"/>
              <a:t>Mobility</a:t>
            </a:r>
            <a:r>
              <a:rPr lang="tr-TR" dirty="0"/>
              <a:t>, </a:t>
            </a:r>
            <a:r>
              <a:rPr lang="tr-TR" dirty="0" err="1"/>
              <a:t>and</a:t>
            </a:r>
            <a:r>
              <a:rPr lang="tr-TR" dirty="0"/>
              <a:t> </a:t>
            </a:r>
            <a:r>
              <a:rPr lang="tr-TR" dirty="0" err="1"/>
              <a:t>fighting</a:t>
            </a:r>
            <a:r>
              <a:rPr lang="tr-TR" dirty="0"/>
              <a:t> </a:t>
            </a:r>
            <a:r>
              <a:rPr lang="tr-TR" dirty="0" err="1"/>
              <a:t>against</a:t>
            </a:r>
            <a:r>
              <a:rPr lang="tr-TR" dirty="0"/>
              <a:t> </a:t>
            </a:r>
            <a:r>
              <a:rPr lang="tr-TR" dirty="0" err="1"/>
              <a:t>such</a:t>
            </a:r>
            <a:r>
              <a:rPr lang="tr-TR" dirty="0"/>
              <a:t> </a:t>
            </a:r>
            <a:r>
              <a:rPr lang="tr-TR" dirty="0" err="1"/>
              <a:t>actions</a:t>
            </a:r>
            <a:r>
              <a:rPr lang="tr-TR" dirty="0"/>
              <a:t> </a:t>
            </a:r>
            <a:r>
              <a:rPr lang="tr-TR" dirty="0" err="1"/>
              <a:t>within</a:t>
            </a:r>
            <a:r>
              <a:rPr lang="tr-TR" dirty="0"/>
              <a:t> </a:t>
            </a:r>
            <a:r>
              <a:rPr lang="tr-TR" dirty="0" err="1"/>
              <a:t>the</a:t>
            </a:r>
            <a:r>
              <a:rPr lang="tr-TR" dirty="0"/>
              <a:t> </a:t>
            </a:r>
            <a:r>
              <a:rPr lang="tr-TR" dirty="0" err="1"/>
              <a:t>framework</a:t>
            </a:r>
            <a:r>
              <a:rPr lang="tr-TR" dirty="0"/>
              <a:t> of </a:t>
            </a:r>
            <a:r>
              <a:rPr lang="tr-TR" dirty="0" err="1"/>
              <a:t>laws</a:t>
            </a:r>
            <a:r>
              <a:rPr lang="tr-TR" dirty="0"/>
              <a:t> </a:t>
            </a:r>
            <a:r>
              <a:rPr lang="tr-TR" dirty="0" err="1"/>
              <a:t>by</a:t>
            </a:r>
            <a:r>
              <a:rPr lang="tr-TR" dirty="0"/>
              <a:t> </a:t>
            </a:r>
            <a:r>
              <a:rPr lang="tr-TR" dirty="0" err="1"/>
              <a:t>sharing</a:t>
            </a:r>
            <a:r>
              <a:rPr lang="tr-TR" dirty="0"/>
              <a:t> </a:t>
            </a:r>
            <a:r>
              <a:rPr lang="tr-TR" dirty="0" err="1"/>
              <a:t>this</a:t>
            </a:r>
            <a:r>
              <a:rPr lang="tr-TR" dirty="0"/>
              <a:t> </a:t>
            </a:r>
            <a:r>
              <a:rPr lang="tr-TR" dirty="0" err="1"/>
              <a:t>awareness</a:t>
            </a:r>
            <a:r>
              <a:rPr lang="tr-TR" dirty="0"/>
              <a:t> </a:t>
            </a:r>
            <a:r>
              <a:rPr lang="tr-TR" dirty="0" err="1"/>
              <a:t>with</a:t>
            </a:r>
            <a:r>
              <a:rPr lang="tr-TR" dirty="0"/>
              <a:t> </a:t>
            </a:r>
            <a:r>
              <a:rPr lang="tr-TR" dirty="0" err="1"/>
              <a:t>all</a:t>
            </a:r>
            <a:r>
              <a:rPr lang="tr-TR" dirty="0"/>
              <a:t> </a:t>
            </a:r>
            <a:r>
              <a:rPr lang="tr-TR" dirty="0" err="1"/>
              <a:t>our</a:t>
            </a:r>
            <a:r>
              <a:rPr lang="tr-TR" dirty="0"/>
              <a:t> </a:t>
            </a:r>
            <a:r>
              <a:rPr lang="tr-TR" dirty="0" err="1"/>
              <a:t>employees</a:t>
            </a:r>
            <a:r>
              <a:rPr lang="tr-TR" dirty="0"/>
              <a:t> </a:t>
            </a:r>
            <a:r>
              <a:rPr lang="tr-TR" dirty="0" err="1"/>
              <a:t>and</a:t>
            </a:r>
            <a:r>
              <a:rPr lang="tr-TR" dirty="0"/>
              <a:t> </a:t>
            </a:r>
            <a:r>
              <a:rPr lang="tr-TR" dirty="0" err="1"/>
              <a:t>stakeholders</a:t>
            </a:r>
            <a:r>
              <a:rPr lang="tr-TR" dirty="0"/>
              <a:t>.  BARRIER-FREE LIVING: </a:t>
            </a:r>
            <a:r>
              <a:rPr lang="tr-TR" dirty="0" err="1"/>
              <a:t>Making</a:t>
            </a:r>
            <a:r>
              <a:rPr lang="tr-TR" dirty="0"/>
              <a:t> </a:t>
            </a:r>
            <a:r>
              <a:rPr lang="tr-TR" dirty="0" err="1"/>
              <a:t>necessary</a:t>
            </a:r>
            <a:r>
              <a:rPr lang="tr-TR" dirty="0"/>
              <a:t> </a:t>
            </a:r>
            <a:r>
              <a:rPr lang="tr-TR" dirty="0" err="1"/>
              <a:t>arrangements</a:t>
            </a:r>
            <a:r>
              <a:rPr lang="tr-TR" dirty="0"/>
              <a:t> in </a:t>
            </a:r>
            <a:r>
              <a:rPr lang="tr-TR" dirty="0" err="1"/>
              <a:t>our</a:t>
            </a:r>
            <a:r>
              <a:rPr lang="tr-TR" dirty="0"/>
              <a:t> </a:t>
            </a:r>
            <a:r>
              <a:rPr lang="tr-TR" dirty="0" err="1"/>
              <a:t>facilities</a:t>
            </a:r>
            <a:r>
              <a:rPr lang="tr-TR" dirty="0"/>
              <a:t> </a:t>
            </a:r>
            <a:r>
              <a:rPr lang="tr-TR" dirty="0" err="1"/>
              <a:t>for</a:t>
            </a:r>
            <a:r>
              <a:rPr lang="tr-TR" dirty="0"/>
              <a:t> </a:t>
            </a:r>
            <a:r>
              <a:rPr lang="tr-TR" dirty="0" err="1"/>
              <a:t>our</a:t>
            </a:r>
            <a:r>
              <a:rPr lang="tr-TR" dirty="0"/>
              <a:t> </a:t>
            </a:r>
            <a:r>
              <a:rPr lang="tr-TR" dirty="0" err="1"/>
              <a:t>employees</a:t>
            </a:r>
            <a:r>
              <a:rPr lang="tr-TR" dirty="0"/>
              <a:t> </a:t>
            </a:r>
            <a:r>
              <a:rPr lang="tr-TR" dirty="0" err="1"/>
              <a:t>and</a:t>
            </a:r>
            <a:r>
              <a:rPr lang="tr-TR" dirty="0"/>
              <a:t> </a:t>
            </a:r>
            <a:r>
              <a:rPr lang="tr-TR" dirty="0" err="1"/>
              <a:t>guests</a:t>
            </a:r>
            <a:r>
              <a:rPr lang="tr-TR" dirty="0"/>
              <a:t> </a:t>
            </a:r>
            <a:r>
              <a:rPr lang="tr-TR" dirty="0" err="1"/>
              <a:t>with</a:t>
            </a:r>
            <a:r>
              <a:rPr lang="tr-TR" dirty="0"/>
              <a:t> </a:t>
            </a:r>
            <a:r>
              <a:rPr lang="tr-TR" dirty="0" err="1"/>
              <a:t>reduced</a:t>
            </a:r>
            <a:r>
              <a:rPr lang="tr-TR" dirty="0"/>
              <a:t> </a:t>
            </a:r>
            <a:r>
              <a:rPr lang="tr-TR" dirty="0" err="1"/>
              <a:t>mobility</a:t>
            </a:r>
            <a:r>
              <a:rPr lang="tr-TR" dirty="0"/>
              <a:t> </a:t>
            </a:r>
            <a:r>
              <a:rPr lang="tr-TR" dirty="0" err="1"/>
              <a:t>to</a:t>
            </a:r>
            <a:r>
              <a:rPr lang="tr-TR" dirty="0"/>
              <a:t> </a:t>
            </a:r>
            <a:r>
              <a:rPr lang="tr-TR" dirty="0" err="1"/>
              <a:t>fully</a:t>
            </a:r>
            <a:r>
              <a:rPr lang="tr-TR" dirty="0"/>
              <a:t> </a:t>
            </a:r>
            <a:r>
              <a:rPr lang="tr-TR" dirty="0" err="1"/>
              <a:t>benefit</a:t>
            </a:r>
            <a:r>
              <a:rPr lang="tr-TR" dirty="0"/>
              <a:t> </a:t>
            </a:r>
            <a:r>
              <a:rPr lang="tr-TR" dirty="0" err="1"/>
              <a:t>from</a:t>
            </a:r>
            <a:r>
              <a:rPr lang="tr-TR" dirty="0"/>
              <a:t> </a:t>
            </a:r>
            <a:r>
              <a:rPr lang="tr-TR" dirty="0" err="1"/>
              <a:t>all</a:t>
            </a:r>
            <a:r>
              <a:rPr lang="tr-TR" dirty="0"/>
              <a:t> </a:t>
            </a:r>
            <a:r>
              <a:rPr lang="tr-TR" dirty="0" err="1"/>
              <a:t>opportunities</a:t>
            </a:r>
            <a:r>
              <a:rPr lang="tr-TR" dirty="0"/>
              <a:t> </a:t>
            </a:r>
            <a:r>
              <a:rPr lang="tr-TR" dirty="0" err="1"/>
              <a:t>and</a:t>
            </a:r>
            <a:r>
              <a:rPr lang="tr-TR" dirty="0"/>
              <a:t> </a:t>
            </a:r>
            <a:r>
              <a:rPr lang="tr-TR" dirty="0" err="1"/>
              <a:t>environments</a:t>
            </a:r>
            <a:r>
              <a:rPr lang="tr-TR" dirty="0"/>
              <a:t> </a:t>
            </a:r>
            <a:r>
              <a:rPr lang="tr-TR" dirty="0" err="1"/>
              <a:t>safely</a:t>
            </a:r>
            <a:r>
              <a:rPr lang="tr-TR" dirty="0"/>
              <a:t> </a:t>
            </a:r>
            <a:r>
              <a:rPr lang="tr-TR" dirty="0" err="1"/>
              <a:t>and</a:t>
            </a:r>
            <a:r>
              <a:rPr lang="tr-TR" dirty="0"/>
              <a:t> </a:t>
            </a:r>
            <a:r>
              <a:rPr lang="tr-TR" dirty="0" err="1"/>
              <a:t>peacefully</a:t>
            </a:r>
            <a:r>
              <a:rPr lang="tr-TR" dirty="0"/>
              <a:t>, </a:t>
            </a:r>
            <a:r>
              <a:rPr lang="tr-TR" dirty="0" err="1"/>
              <a:t>and</a:t>
            </a:r>
            <a:r>
              <a:rPr lang="tr-TR" dirty="0"/>
              <a:t> </a:t>
            </a:r>
            <a:r>
              <a:rPr lang="tr-TR" dirty="0" err="1"/>
              <a:t>to</a:t>
            </a:r>
            <a:r>
              <a:rPr lang="tr-TR" dirty="0"/>
              <a:t> </a:t>
            </a:r>
            <a:r>
              <a:rPr lang="tr-TR" dirty="0" err="1"/>
              <a:t>access</a:t>
            </a:r>
            <a:r>
              <a:rPr lang="tr-TR" dirty="0"/>
              <a:t> </a:t>
            </a:r>
            <a:r>
              <a:rPr lang="tr-TR" dirty="0" err="1"/>
              <a:t>them</a:t>
            </a:r>
            <a:r>
              <a:rPr lang="tr-TR" dirty="0"/>
              <a:t> </a:t>
            </a:r>
            <a:r>
              <a:rPr lang="tr-TR" dirty="0" err="1"/>
              <a:t>without</a:t>
            </a:r>
            <a:r>
              <a:rPr lang="tr-TR" dirty="0"/>
              <a:t> </a:t>
            </a:r>
            <a:r>
              <a:rPr lang="tr-TR" dirty="0" err="1"/>
              <a:t>hindrance</a:t>
            </a:r>
            <a:r>
              <a:rPr lang="tr-TR" dirty="0"/>
              <a:t>.  FAIR WORK AND GENDER EQUALITY: </a:t>
            </a:r>
            <a:r>
              <a:rPr lang="tr-TR" dirty="0" err="1"/>
              <a:t>For</a:t>
            </a:r>
            <a:r>
              <a:rPr lang="tr-TR" dirty="0"/>
              <a:t> </a:t>
            </a:r>
            <a:r>
              <a:rPr lang="tr-TR" dirty="0" err="1"/>
              <a:t>the</a:t>
            </a:r>
            <a:r>
              <a:rPr lang="tr-TR" dirty="0"/>
              <a:t> </a:t>
            </a:r>
            <a:r>
              <a:rPr lang="tr-TR" dirty="0" err="1"/>
              <a:t>participation</a:t>
            </a:r>
            <a:r>
              <a:rPr lang="tr-TR" dirty="0"/>
              <a:t> of </a:t>
            </a:r>
            <a:r>
              <a:rPr lang="tr-TR" dirty="0" err="1"/>
              <a:t>women</a:t>
            </a:r>
            <a:r>
              <a:rPr lang="tr-TR" dirty="0"/>
              <a:t> in </a:t>
            </a:r>
            <a:r>
              <a:rPr lang="tr-TR" dirty="0" err="1"/>
              <a:t>the</a:t>
            </a:r>
            <a:r>
              <a:rPr lang="tr-TR" dirty="0"/>
              <a:t> </a:t>
            </a:r>
            <a:r>
              <a:rPr lang="tr-TR" dirty="0" err="1"/>
              <a:t>workforce</a:t>
            </a:r>
            <a:r>
              <a:rPr lang="tr-TR" dirty="0"/>
              <a:t>: </a:t>
            </a:r>
            <a:r>
              <a:rPr lang="tr-TR" dirty="0" err="1"/>
              <a:t>providing</a:t>
            </a:r>
            <a:r>
              <a:rPr lang="tr-TR" dirty="0"/>
              <a:t> a </a:t>
            </a:r>
            <a:r>
              <a:rPr lang="tr-TR" dirty="0" err="1"/>
              <a:t>working</a:t>
            </a:r>
            <a:r>
              <a:rPr lang="tr-TR" dirty="0"/>
              <a:t> </a:t>
            </a:r>
            <a:r>
              <a:rPr lang="tr-TR" dirty="0" err="1"/>
              <a:t>and</a:t>
            </a:r>
            <a:r>
              <a:rPr lang="tr-TR" dirty="0"/>
              <a:t> </a:t>
            </a:r>
            <a:r>
              <a:rPr lang="tr-TR" dirty="0" err="1"/>
              <a:t>living</a:t>
            </a:r>
            <a:r>
              <a:rPr lang="tr-TR" dirty="0"/>
              <a:t> </a:t>
            </a:r>
            <a:r>
              <a:rPr lang="tr-TR" dirty="0" err="1"/>
              <a:t>environment</a:t>
            </a:r>
            <a:r>
              <a:rPr lang="tr-TR" dirty="0"/>
              <a:t> </a:t>
            </a:r>
            <a:r>
              <a:rPr lang="tr-TR" dirty="0" err="1"/>
              <a:t>that</a:t>
            </a:r>
            <a:r>
              <a:rPr lang="tr-TR" dirty="0"/>
              <a:t> </a:t>
            </a:r>
            <a:r>
              <a:rPr lang="tr-TR" dirty="0" err="1"/>
              <a:t>protects</a:t>
            </a:r>
            <a:r>
              <a:rPr lang="tr-TR" dirty="0"/>
              <a:t> </a:t>
            </a:r>
            <a:r>
              <a:rPr lang="tr-TR" dirty="0" err="1"/>
              <a:t>the</a:t>
            </a:r>
            <a:r>
              <a:rPr lang="tr-TR" dirty="0"/>
              <a:t> </a:t>
            </a:r>
            <a:r>
              <a:rPr lang="tr-TR" dirty="0" err="1"/>
              <a:t>work</a:t>
            </a:r>
            <a:r>
              <a:rPr lang="tr-TR" dirty="0"/>
              <a:t>/</a:t>
            </a:r>
            <a:r>
              <a:rPr lang="tr-TR" dirty="0" err="1"/>
              <a:t>family</a:t>
            </a:r>
            <a:r>
              <a:rPr lang="tr-TR" dirty="0"/>
              <a:t> life </a:t>
            </a:r>
            <a:r>
              <a:rPr lang="tr-TR" dirty="0" err="1"/>
              <a:t>balance</a:t>
            </a:r>
            <a:r>
              <a:rPr lang="tr-TR" dirty="0"/>
              <a:t>, </a:t>
            </a:r>
            <a:r>
              <a:rPr lang="tr-TR" dirty="0" err="1"/>
              <a:t>prevents</a:t>
            </a:r>
            <a:r>
              <a:rPr lang="tr-TR" dirty="0"/>
              <a:t> </a:t>
            </a:r>
            <a:r>
              <a:rPr lang="tr-TR" dirty="0" err="1"/>
              <a:t>the</a:t>
            </a:r>
            <a:r>
              <a:rPr lang="tr-TR" dirty="0"/>
              <a:t> </a:t>
            </a:r>
            <a:r>
              <a:rPr lang="tr-TR" dirty="0" err="1"/>
              <a:t>restriction</a:t>
            </a:r>
            <a:r>
              <a:rPr lang="tr-TR" dirty="0"/>
              <a:t> of </a:t>
            </a:r>
            <a:r>
              <a:rPr lang="tr-TR" dirty="0" err="1"/>
              <a:t>rights</a:t>
            </a:r>
            <a:r>
              <a:rPr lang="tr-TR" dirty="0"/>
              <a:t>, </a:t>
            </a:r>
            <a:r>
              <a:rPr lang="tr-TR" dirty="0" err="1"/>
              <a:t>and</a:t>
            </a:r>
            <a:r>
              <a:rPr lang="tr-TR" dirty="0"/>
              <a:t> </a:t>
            </a:r>
            <a:r>
              <a:rPr lang="tr-TR" dirty="0" err="1"/>
              <a:t>observes</a:t>
            </a:r>
            <a:r>
              <a:rPr lang="tr-TR" dirty="0"/>
              <a:t> </a:t>
            </a:r>
            <a:r>
              <a:rPr lang="tr-TR" dirty="0" err="1"/>
              <a:t>the</a:t>
            </a:r>
            <a:r>
              <a:rPr lang="tr-TR" dirty="0"/>
              <a:t> </a:t>
            </a:r>
            <a:r>
              <a:rPr lang="tr-TR" dirty="0" err="1"/>
              <a:t>principle</a:t>
            </a:r>
            <a:r>
              <a:rPr lang="tr-TR" dirty="0"/>
              <a:t> of </a:t>
            </a:r>
            <a:r>
              <a:rPr lang="tr-TR" dirty="0" err="1"/>
              <a:t>equality</a:t>
            </a:r>
            <a:r>
              <a:rPr lang="tr-TR" dirty="0"/>
              <a:t> </a:t>
            </a:r>
            <a:r>
              <a:rPr lang="tr-TR" dirty="0" err="1"/>
              <a:t>without</a:t>
            </a:r>
            <a:r>
              <a:rPr lang="tr-TR" dirty="0"/>
              <a:t> </a:t>
            </a:r>
            <a:r>
              <a:rPr lang="tr-TR" dirty="0" err="1"/>
              <a:t>gender</a:t>
            </a:r>
            <a:r>
              <a:rPr lang="tr-TR" dirty="0"/>
              <a:t> </a:t>
            </a:r>
            <a:r>
              <a:rPr lang="tr-TR" dirty="0" err="1"/>
              <a:t>discrimination</a:t>
            </a:r>
            <a:r>
              <a:rPr lang="tr-TR" dirty="0"/>
              <a:t>.  PROTECTION OF THE ENVIRONMENT AND NATURE: </a:t>
            </a:r>
            <a:r>
              <a:rPr lang="tr-TR" dirty="0" err="1"/>
              <a:t>When</a:t>
            </a:r>
            <a:r>
              <a:rPr lang="tr-TR" dirty="0"/>
              <a:t> </a:t>
            </a:r>
            <a:r>
              <a:rPr lang="tr-TR" dirty="0" err="1"/>
              <a:t>planning</a:t>
            </a:r>
            <a:r>
              <a:rPr lang="tr-TR" dirty="0"/>
              <a:t> </a:t>
            </a:r>
            <a:r>
              <a:rPr lang="tr-TR" dirty="0" err="1"/>
              <a:t>our</a:t>
            </a:r>
            <a:r>
              <a:rPr lang="tr-TR" dirty="0"/>
              <a:t> </a:t>
            </a:r>
            <a:r>
              <a:rPr lang="tr-TR" dirty="0" err="1"/>
              <a:t>investments</a:t>
            </a:r>
            <a:r>
              <a:rPr lang="tr-TR" dirty="0"/>
              <a:t> </a:t>
            </a:r>
            <a:r>
              <a:rPr lang="tr-TR" dirty="0" err="1"/>
              <a:t>and</a:t>
            </a:r>
            <a:r>
              <a:rPr lang="tr-TR" dirty="0"/>
              <a:t> </a:t>
            </a:r>
            <a:r>
              <a:rPr lang="tr-TR" dirty="0" err="1"/>
              <a:t>activities</a:t>
            </a:r>
            <a:r>
              <a:rPr lang="tr-TR" dirty="0"/>
              <a:t>: </a:t>
            </a:r>
            <a:r>
              <a:rPr lang="tr-TR" dirty="0" err="1"/>
              <a:t>taking</a:t>
            </a:r>
            <a:r>
              <a:rPr lang="tr-TR" dirty="0"/>
              <a:t> </a:t>
            </a:r>
            <a:r>
              <a:rPr lang="tr-TR" dirty="0" err="1"/>
              <a:t>into</a:t>
            </a:r>
            <a:r>
              <a:rPr lang="tr-TR" dirty="0"/>
              <a:t> </a:t>
            </a:r>
            <a:r>
              <a:rPr lang="tr-TR" dirty="0" err="1"/>
              <a:t>account</a:t>
            </a:r>
            <a:r>
              <a:rPr lang="tr-TR" dirty="0"/>
              <a:t> </a:t>
            </a:r>
            <a:r>
              <a:rPr lang="tr-TR" dirty="0" err="1"/>
              <a:t>their</a:t>
            </a:r>
            <a:r>
              <a:rPr lang="tr-TR" dirty="0"/>
              <a:t> </a:t>
            </a:r>
            <a:r>
              <a:rPr lang="tr-TR" dirty="0" err="1"/>
              <a:t>effects</a:t>
            </a:r>
            <a:r>
              <a:rPr lang="tr-TR" dirty="0"/>
              <a:t> on </a:t>
            </a:r>
            <a:r>
              <a:rPr lang="tr-TR" dirty="0" err="1"/>
              <a:t>protected</a:t>
            </a:r>
            <a:r>
              <a:rPr lang="tr-TR" dirty="0"/>
              <a:t> </a:t>
            </a:r>
            <a:r>
              <a:rPr lang="tr-TR" dirty="0" err="1"/>
              <a:t>sensitive</a:t>
            </a:r>
            <a:r>
              <a:rPr lang="tr-TR" dirty="0"/>
              <a:t> </a:t>
            </a:r>
            <a:r>
              <a:rPr lang="tr-TR" dirty="0" err="1"/>
              <a:t>areas</a:t>
            </a:r>
            <a:r>
              <a:rPr lang="tr-TR" dirty="0"/>
              <a:t>, </a:t>
            </a:r>
            <a:r>
              <a:rPr lang="tr-TR" dirty="0" err="1"/>
              <a:t>historical</a:t>
            </a:r>
            <a:r>
              <a:rPr lang="tr-TR" dirty="0"/>
              <a:t> </a:t>
            </a:r>
            <a:r>
              <a:rPr lang="tr-TR" dirty="0" err="1"/>
              <a:t>heritage</a:t>
            </a:r>
            <a:r>
              <a:rPr lang="tr-TR" dirty="0"/>
              <a:t>, </a:t>
            </a:r>
            <a:r>
              <a:rPr lang="tr-TR" dirty="0" err="1"/>
              <a:t>and</a:t>
            </a:r>
            <a:r>
              <a:rPr lang="tr-TR" dirty="0"/>
              <a:t> </a:t>
            </a:r>
            <a:r>
              <a:rPr lang="tr-TR" dirty="0" err="1"/>
              <a:t>the</a:t>
            </a:r>
            <a:r>
              <a:rPr lang="tr-TR" dirty="0"/>
              <a:t> </a:t>
            </a:r>
            <a:r>
              <a:rPr lang="tr-TR" dirty="0" err="1"/>
              <a:t>integrity</a:t>
            </a:r>
            <a:r>
              <a:rPr lang="tr-TR" dirty="0"/>
              <a:t> of </a:t>
            </a:r>
            <a:r>
              <a:rPr lang="tr-TR" dirty="0" err="1"/>
              <a:t>the</a:t>
            </a:r>
            <a:r>
              <a:rPr lang="tr-TR" dirty="0"/>
              <a:t> </a:t>
            </a:r>
            <a:r>
              <a:rPr lang="tr-TR" dirty="0" err="1"/>
              <a:t>natural</a:t>
            </a:r>
            <a:r>
              <a:rPr lang="tr-TR" dirty="0"/>
              <a:t> </a:t>
            </a:r>
            <a:r>
              <a:rPr lang="tr-TR" dirty="0" err="1"/>
              <a:t>and</a:t>
            </a:r>
            <a:r>
              <a:rPr lang="tr-TR" dirty="0"/>
              <a:t> </a:t>
            </a:r>
            <a:r>
              <a:rPr lang="tr-TR" dirty="0" err="1"/>
              <a:t>cultural</a:t>
            </a:r>
            <a:r>
              <a:rPr lang="tr-TR" dirty="0"/>
              <a:t> </a:t>
            </a:r>
            <a:r>
              <a:rPr lang="tr-TR" dirty="0" err="1"/>
              <a:t>environment</a:t>
            </a:r>
            <a:r>
              <a:rPr lang="tr-TR" dirty="0"/>
              <a:t>; </a:t>
            </a:r>
            <a:r>
              <a:rPr lang="tr-TR" dirty="0" err="1"/>
              <a:t>prioritizing</a:t>
            </a:r>
            <a:r>
              <a:rPr lang="tr-TR" dirty="0"/>
              <a:t> </a:t>
            </a:r>
            <a:r>
              <a:rPr lang="tr-TR" dirty="0" err="1"/>
              <a:t>the</a:t>
            </a:r>
            <a:r>
              <a:rPr lang="tr-TR" dirty="0"/>
              <a:t> </a:t>
            </a:r>
            <a:r>
              <a:rPr lang="tr-TR" dirty="0" err="1"/>
              <a:t>efficient</a:t>
            </a:r>
            <a:r>
              <a:rPr lang="tr-TR" dirty="0"/>
              <a:t> </a:t>
            </a:r>
            <a:r>
              <a:rPr lang="tr-TR" dirty="0" err="1"/>
              <a:t>and</a:t>
            </a:r>
            <a:r>
              <a:rPr lang="tr-TR" dirty="0"/>
              <a:t> </a:t>
            </a:r>
            <a:r>
              <a:rPr lang="tr-TR" dirty="0" err="1"/>
              <a:t>economical</a:t>
            </a:r>
            <a:r>
              <a:rPr lang="tr-TR" dirty="0"/>
              <a:t> </a:t>
            </a:r>
            <a:r>
              <a:rPr lang="tr-TR" dirty="0" err="1"/>
              <a:t>use</a:t>
            </a:r>
            <a:r>
              <a:rPr lang="tr-TR" dirty="0"/>
              <a:t> of </a:t>
            </a:r>
            <a:r>
              <a:rPr lang="tr-TR" dirty="0" err="1"/>
              <a:t>natural</a:t>
            </a:r>
            <a:r>
              <a:rPr lang="tr-TR" dirty="0"/>
              <a:t> </a:t>
            </a:r>
            <a:r>
              <a:rPr lang="tr-TR" dirty="0" err="1"/>
              <a:t>resources</a:t>
            </a:r>
            <a:r>
              <a:rPr lang="tr-TR" dirty="0"/>
              <a:t>, </a:t>
            </a:r>
            <a:r>
              <a:rPr lang="tr-TR" dirty="0" err="1"/>
              <a:t>and</a:t>
            </a:r>
            <a:r>
              <a:rPr lang="tr-TR" dirty="0"/>
              <a:t> </a:t>
            </a:r>
            <a:r>
              <a:rPr lang="tr-TR" dirty="0" err="1"/>
              <a:t>preferring</a:t>
            </a:r>
            <a:r>
              <a:rPr lang="tr-TR" dirty="0"/>
              <a:t> </a:t>
            </a:r>
            <a:r>
              <a:rPr lang="tr-TR" dirty="0" err="1"/>
              <a:t>plants</a:t>
            </a:r>
            <a:r>
              <a:rPr lang="tr-TR" dirty="0"/>
              <a:t>, </a:t>
            </a:r>
            <a:r>
              <a:rPr lang="tr-TR" dirty="0" err="1"/>
              <a:t>practices</a:t>
            </a:r>
            <a:r>
              <a:rPr lang="tr-TR" dirty="0"/>
              <a:t>, </a:t>
            </a:r>
            <a:r>
              <a:rPr lang="tr-TR" dirty="0" err="1"/>
              <a:t>and</a:t>
            </a:r>
            <a:r>
              <a:rPr lang="tr-TR" dirty="0"/>
              <a:t> </a:t>
            </a:r>
            <a:r>
              <a:rPr lang="tr-TR" dirty="0" err="1"/>
              <a:t>materials</a:t>
            </a:r>
            <a:r>
              <a:rPr lang="tr-TR" dirty="0"/>
              <a:t> </a:t>
            </a:r>
            <a:r>
              <a:rPr lang="tr-TR" dirty="0" err="1"/>
              <a:t>suitable</a:t>
            </a:r>
            <a:r>
              <a:rPr lang="tr-TR" dirty="0"/>
              <a:t> </a:t>
            </a:r>
            <a:r>
              <a:rPr lang="tr-TR" dirty="0" err="1"/>
              <a:t>for</a:t>
            </a:r>
            <a:r>
              <a:rPr lang="tr-TR" dirty="0"/>
              <a:t> </a:t>
            </a:r>
            <a:r>
              <a:rPr lang="tr-TR" dirty="0" err="1"/>
              <a:t>the</a:t>
            </a:r>
            <a:r>
              <a:rPr lang="tr-TR" dirty="0"/>
              <a:t> </a:t>
            </a:r>
            <a:r>
              <a:rPr lang="tr-TR" dirty="0" err="1"/>
              <a:t>region</a:t>
            </a:r>
            <a:r>
              <a:rPr lang="tr-TR" dirty="0"/>
              <a:t>/</a:t>
            </a:r>
            <a:r>
              <a:rPr lang="tr-TR" dirty="0" err="1"/>
              <a:t>local</a:t>
            </a:r>
            <a:r>
              <a:rPr lang="tr-TR" dirty="0"/>
              <a:t> </a:t>
            </a:r>
            <a:r>
              <a:rPr lang="tr-TR" dirty="0" err="1"/>
              <a:t>area</a:t>
            </a:r>
            <a:r>
              <a:rPr lang="tr-TR" dirty="0"/>
              <a:t>/</a:t>
            </a:r>
            <a:r>
              <a:rPr lang="tr-TR" dirty="0" err="1"/>
              <a:t>ecosystem</a:t>
            </a:r>
            <a:r>
              <a:rPr lang="tr-TR" dirty="0"/>
              <a:t> in </a:t>
            </a:r>
            <a:r>
              <a:rPr lang="tr-TR" dirty="0" err="1"/>
              <a:t>our</a:t>
            </a:r>
            <a:r>
              <a:rPr lang="tr-TR" dirty="0"/>
              <a:t> </a:t>
            </a:r>
            <a:r>
              <a:rPr lang="tr-TR" dirty="0" err="1"/>
              <a:t>landscaping</a:t>
            </a:r>
            <a:r>
              <a:rPr lang="tr-TR" dirty="0"/>
              <a:t> </a:t>
            </a:r>
            <a:r>
              <a:rPr lang="tr-TR" dirty="0" err="1"/>
              <a:t>work</a:t>
            </a:r>
            <a:r>
              <a:rPr lang="tr-TR" dirty="0"/>
              <a:t>.  </a:t>
            </a:r>
            <a:r>
              <a:rPr lang="tr-TR" dirty="0" err="1"/>
              <a:t>Our</a:t>
            </a:r>
            <a:r>
              <a:rPr lang="tr-TR" dirty="0"/>
              <a:t> </a:t>
            </a:r>
            <a:r>
              <a:rPr lang="tr-TR" dirty="0" err="1"/>
              <a:t>philosophy</a:t>
            </a:r>
            <a:r>
              <a:rPr lang="tr-TR" dirty="0"/>
              <a:t> of </a:t>
            </a:r>
            <a:r>
              <a:rPr lang="tr-TR" dirty="0" err="1"/>
              <a:t>generating</a:t>
            </a:r>
            <a:r>
              <a:rPr lang="tr-TR" dirty="0"/>
              <a:t> as </a:t>
            </a:r>
            <a:r>
              <a:rPr lang="tr-TR" dirty="0" err="1"/>
              <a:t>much</a:t>
            </a:r>
            <a:r>
              <a:rPr lang="tr-TR" dirty="0"/>
              <a:t> </a:t>
            </a:r>
            <a:r>
              <a:rPr lang="tr-TR" dirty="0" err="1"/>
              <a:t>energy</a:t>
            </a:r>
            <a:r>
              <a:rPr lang="tr-TR" dirty="0"/>
              <a:t> as </a:t>
            </a:r>
            <a:r>
              <a:rPr lang="tr-TR" dirty="0" err="1"/>
              <a:t>we</a:t>
            </a:r>
            <a:r>
              <a:rPr lang="tr-TR" dirty="0"/>
              <a:t> </a:t>
            </a:r>
            <a:r>
              <a:rPr lang="tr-TR" dirty="0" err="1"/>
              <a:t>consume</a:t>
            </a:r>
            <a:r>
              <a:rPr lang="tr-TR" dirty="0"/>
              <a:t>: </a:t>
            </a:r>
            <a:r>
              <a:rPr lang="tr-TR" dirty="0" err="1"/>
              <a:t>reducing</a:t>
            </a:r>
            <a:r>
              <a:rPr lang="tr-TR" dirty="0"/>
              <a:t> </a:t>
            </a:r>
            <a:r>
              <a:rPr lang="tr-TR" dirty="0" err="1"/>
              <a:t>our</a:t>
            </a:r>
            <a:r>
              <a:rPr lang="tr-TR" dirty="0"/>
              <a:t> </a:t>
            </a:r>
            <a:r>
              <a:rPr lang="tr-TR" dirty="0" err="1"/>
              <a:t>carbon</a:t>
            </a:r>
            <a:r>
              <a:rPr lang="tr-TR" dirty="0"/>
              <a:t> </a:t>
            </a:r>
            <a:r>
              <a:rPr lang="tr-TR" dirty="0" err="1"/>
              <a:t>footprint</a:t>
            </a:r>
            <a:r>
              <a:rPr lang="tr-TR" dirty="0"/>
              <a:t> in </a:t>
            </a:r>
            <a:r>
              <a:rPr lang="tr-TR" dirty="0" err="1"/>
              <a:t>our</a:t>
            </a:r>
            <a:r>
              <a:rPr lang="tr-TR" dirty="0"/>
              <a:t> </a:t>
            </a:r>
            <a:r>
              <a:rPr lang="tr-TR" dirty="0" err="1"/>
              <a:t>use</a:t>
            </a:r>
            <a:r>
              <a:rPr lang="tr-TR" dirty="0"/>
              <a:t> of </a:t>
            </a:r>
            <a:r>
              <a:rPr lang="tr-TR" dirty="0" err="1"/>
              <a:t>energy</a:t>
            </a:r>
            <a:r>
              <a:rPr lang="tr-TR" dirty="0"/>
              <a:t> </a:t>
            </a:r>
            <a:r>
              <a:rPr lang="tr-TR" dirty="0" err="1"/>
              <a:t>and</a:t>
            </a:r>
            <a:r>
              <a:rPr lang="tr-TR" dirty="0"/>
              <a:t> </a:t>
            </a:r>
            <a:r>
              <a:rPr lang="tr-TR" dirty="0" err="1"/>
              <a:t>natural</a:t>
            </a:r>
            <a:r>
              <a:rPr lang="tr-TR" dirty="0"/>
              <a:t> </a:t>
            </a:r>
            <a:r>
              <a:rPr lang="tr-TR" dirty="0" err="1"/>
              <a:t>resources</a:t>
            </a:r>
            <a:r>
              <a:rPr lang="tr-TR" dirty="0"/>
              <a:t> </a:t>
            </a:r>
            <a:r>
              <a:rPr lang="tr-TR" dirty="0" err="1"/>
              <a:t>that</a:t>
            </a:r>
            <a:r>
              <a:rPr lang="tr-TR" dirty="0"/>
              <a:t> </a:t>
            </a:r>
            <a:r>
              <a:rPr lang="tr-TR" dirty="0" err="1"/>
              <a:t>cause</a:t>
            </a:r>
            <a:r>
              <a:rPr lang="tr-TR" dirty="0"/>
              <a:t> </a:t>
            </a:r>
            <a:r>
              <a:rPr lang="tr-TR" dirty="0" err="1"/>
              <a:t>climate</a:t>
            </a:r>
            <a:r>
              <a:rPr lang="tr-TR" dirty="0"/>
              <a:t> </a:t>
            </a:r>
            <a:r>
              <a:rPr lang="tr-TR" dirty="0" err="1"/>
              <a:t>change</a:t>
            </a:r>
            <a:r>
              <a:rPr lang="tr-TR" dirty="0"/>
              <a:t>, </a:t>
            </a:r>
            <a:r>
              <a:rPr lang="tr-TR" dirty="0" err="1"/>
              <a:t>planning</a:t>
            </a:r>
            <a:r>
              <a:rPr lang="tr-TR" dirty="0"/>
              <a:t> </a:t>
            </a:r>
            <a:r>
              <a:rPr lang="tr-TR" dirty="0" err="1"/>
              <a:t>and</a:t>
            </a:r>
            <a:r>
              <a:rPr lang="tr-TR" dirty="0"/>
              <a:t> </a:t>
            </a:r>
            <a:r>
              <a:rPr lang="tr-TR" dirty="0" err="1"/>
              <a:t>investing</a:t>
            </a:r>
            <a:r>
              <a:rPr lang="tr-TR" dirty="0"/>
              <a:t> </a:t>
            </a:r>
            <a:r>
              <a:rPr lang="tr-TR" dirty="0" err="1"/>
              <a:t>to</a:t>
            </a:r>
            <a:r>
              <a:rPr lang="tr-TR" dirty="0"/>
              <a:t> </a:t>
            </a:r>
            <a:r>
              <a:rPr lang="tr-TR" dirty="0" err="1"/>
              <a:t>reduce</a:t>
            </a:r>
            <a:r>
              <a:rPr lang="tr-TR" dirty="0"/>
              <a:t> </a:t>
            </a:r>
            <a:r>
              <a:rPr lang="tr-TR" dirty="0" err="1"/>
              <a:t>energy</a:t>
            </a:r>
            <a:r>
              <a:rPr lang="tr-TR" dirty="0"/>
              <a:t> </a:t>
            </a:r>
            <a:r>
              <a:rPr lang="tr-TR" dirty="0" err="1"/>
              <a:t>and</a:t>
            </a:r>
            <a:r>
              <a:rPr lang="tr-TR" dirty="0"/>
              <a:t> </a:t>
            </a:r>
            <a:r>
              <a:rPr lang="tr-TR" dirty="0" err="1"/>
              <a:t>natural</a:t>
            </a:r>
            <a:r>
              <a:rPr lang="tr-TR" dirty="0"/>
              <a:t> </a:t>
            </a:r>
            <a:r>
              <a:rPr lang="tr-TR" dirty="0" err="1"/>
              <a:t>resource</a:t>
            </a:r>
            <a:r>
              <a:rPr lang="tr-TR" dirty="0"/>
              <a:t> </a:t>
            </a:r>
            <a:r>
              <a:rPr lang="tr-TR" dirty="0" err="1"/>
              <a:t>consumption</a:t>
            </a:r>
            <a:r>
              <a:rPr lang="tr-TR" dirty="0"/>
              <a:t> in </a:t>
            </a:r>
            <a:r>
              <a:rPr lang="tr-TR" dirty="0" err="1"/>
              <a:t>our</a:t>
            </a:r>
            <a:r>
              <a:rPr lang="tr-TR" dirty="0"/>
              <a:t> </a:t>
            </a:r>
            <a:r>
              <a:rPr lang="tr-TR" dirty="0" err="1"/>
              <a:t>activities</a:t>
            </a:r>
            <a:r>
              <a:rPr lang="tr-TR" dirty="0"/>
              <a:t> </a:t>
            </a:r>
            <a:r>
              <a:rPr lang="tr-TR" dirty="0" err="1"/>
              <a:t>by</a:t>
            </a:r>
            <a:r>
              <a:rPr lang="tr-TR" dirty="0"/>
              <a:t> </a:t>
            </a:r>
            <a:r>
              <a:rPr lang="tr-TR" dirty="0" err="1"/>
              <a:t>using</a:t>
            </a:r>
            <a:r>
              <a:rPr lang="tr-TR" dirty="0"/>
              <a:t> </a:t>
            </a:r>
            <a:r>
              <a:rPr lang="tr-TR" dirty="0" err="1"/>
              <a:t>economical</a:t>
            </a:r>
            <a:r>
              <a:rPr lang="tr-TR" dirty="0"/>
              <a:t> </a:t>
            </a:r>
            <a:r>
              <a:rPr lang="tr-TR" dirty="0" err="1"/>
              <a:t>devices</a:t>
            </a:r>
            <a:r>
              <a:rPr lang="tr-TR" dirty="0"/>
              <a:t> </a:t>
            </a:r>
            <a:r>
              <a:rPr lang="tr-TR" dirty="0" err="1"/>
              <a:t>and</a:t>
            </a:r>
            <a:r>
              <a:rPr lang="tr-TR" dirty="0"/>
              <a:t> </a:t>
            </a:r>
            <a:r>
              <a:rPr lang="tr-TR" dirty="0" err="1"/>
              <a:t>methods</a:t>
            </a:r>
            <a:r>
              <a:rPr lang="tr-TR" dirty="0"/>
              <a:t> </a:t>
            </a:r>
            <a:r>
              <a:rPr lang="tr-TR" dirty="0" err="1"/>
              <a:t>appropriate</a:t>
            </a:r>
            <a:r>
              <a:rPr lang="tr-TR" dirty="0"/>
              <a:t> </a:t>
            </a:r>
            <a:r>
              <a:rPr lang="tr-TR" dirty="0" err="1"/>
              <a:t>to</a:t>
            </a:r>
            <a:r>
              <a:rPr lang="tr-TR" dirty="0"/>
              <a:t> </a:t>
            </a:r>
            <a:r>
              <a:rPr lang="tr-TR" dirty="0" err="1"/>
              <a:t>current</a:t>
            </a:r>
            <a:r>
              <a:rPr lang="tr-TR" dirty="0"/>
              <a:t> </a:t>
            </a:r>
            <a:r>
              <a:rPr lang="tr-TR" dirty="0" err="1"/>
              <a:t>conditions</a:t>
            </a:r>
            <a:r>
              <a:rPr lang="tr-TR" dirty="0"/>
              <a:t>, </a:t>
            </a:r>
            <a:r>
              <a:rPr lang="tr-TR" dirty="0" err="1"/>
              <a:t>and</a:t>
            </a:r>
            <a:r>
              <a:rPr lang="tr-TR" dirty="0"/>
              <a:t> </a:t>
            </a:r>
            <a:r>
              <a:rPr lang="tr-TR" dirty="0" err="1"/>
              <a:t>measuring</a:t>
            </a:r>
            <a:r>
              <a:rPr lang="tr-TR" dirty="0"/>
              <a:t> </a:t>
            </a:r>
            <a:r>
              <a:rPr lang="tr-TR" dirty="0" err="1"/>
              <a:t>and</a:t>
            </a:r>
            <a:r>
              <a:rPr lang="tr-TR" dirty="0"/>
              <a:t> </a:t>
            </a:r>
            <a:r>
              <a:rPr lang="tr-TR" dirty="0" err="1"/>
              <a:t>analyzing</a:t>
            </a:r>
            <a:r>
              <a:rPr lang="tr-TR" dirty="0"/>
              <a:t> </a:t>
            </a:r>
            <a:r>
              <a:rPr lang="tr-TR" dirty="0" err="1"/>
              <a:t>consumption</a:t>
            </a:r>
            <a:r>
              <a:rPr lang="tr-TR" dirty="0"/>
              <a:t>.  </a:t>
            </a:r>
            <a:r>
              <a:rPr lang="tr-TR" dirty="0" err="1"/>
              <a:t>We</a:t>
            </a:r>
            <a:r>
              <a:rPr lang="tr-TR" dirty="0"/>
              <a:t> </a:t>
            </a:r>
            <a:r>
              <a:rPr lang="tr-TR" dirty="0" err="1"/>
              <a:t>will</a:t>
            </a:r>
            <a:r>
              <a:rPr lang="tr-TR" dirty="0"/>
              <a:t> not </a:t>
            </a:r>
            <a:r>
              <a:rPr lang="tr-TR" dirty="0" err="1"/>
              <a:t>keep</a:t>
            </a:r>
            <a:r>
              <a:rPr lang="tr-TR" dirty="0"/>
              <a:t> </a:t>
            </a:r>
            <a:r>
              <a:rPr lang="tr-TR" dirty="0" err="1"/>
              <a:t>banned</a:t>
            </a:r>
            <a:r>
              <a:rPr lang="tr-TR" dirty="0"/>
              <a:t>/</a:t>
            </a:r>
            <a:r>
              <a:rPr lang="tr-TR" dirty="0" err="1"/>
              <a:t>endangered</a:t>
            </a:r>
            <a:r>
              <a:rPr lang="tr-TR" dirty="0"/>
              <a:t> </a:t>
            </a:r>
            <a:r>
              <a:rPr lang="tr-TR" dirty="0" err="1"/>
              <a:t>species</a:t>
            </a:r>
            <a:r>
              <a:rPr lang="tr-TR" dirty="0"/>
              <a:t> of </a:t>
            </a:r>
            <a:r>
              <a:rPr lang="tr-TR" dirty="0" err="1"/>
              <a:t>animals</a:t>
            </a:r>
            <a:r>
              <a:rPr lang="tr-TR" dirty="0"/>
              <a:t> </a:t>
            </a:r>
            <a:r>
              <a:rPr lang="tr-TR" dirty="0" err="1"/>
              <a:t>and</a:t>
            </a:r>
            <a:r>
              <a:rPr lang="tr-TR" dirty="0"/>
              <a:t> </a:t>
            </a:r>
            <a:r>
              <a:rPr lang="tr-TR" dirty="0" err="1"/>
              <a:t>plants</a:t>
            </a:r>
            <a:r>
              <a:rPr lang="tr-TR" dirty="0"/>
              <a:t> </a:t>
            </a:r>
            <a:r>
              <a:rPr lang="tr-TR" dirty="0" err="1"/>
              <a:t>that</a:t>
            </a:r>
            <a:r>
              <a:rPr lang="tr-TR" dirty="0"/>
              <a:t> </a:t>
            </a:r>
            <a:r>
              <a:rPr lang="tr-TR" dirty="0" err="1"/>
              <a:t>threaten</a:t>
            </a:r>
            <a:r>
              <a:rPr lang="tr-TR" dirty="0"/>
              <a:t> </a:t>
            </a:r>
            <a:r>
              <a:rPr lang="tr-TR" dirty="0" err="1"/>
              <a:t>natural</a:t>
            </a:r>
            <a:r>
              <a:rPr lang="tr-TR" dirty="0"/>
              <a:t> life </a:t>
            </a:r>
            <a:r>
              <a:rPr lang="tr-TR" dirty="0" err="1"/>
              <a:t>within</a:t>
            </a:r>
            <a:r>
              <a:rPr lang="tr-TR" dirty="0"/>
              <a:t> </a:t>
            </a:r>
            <a:r>
              <a:rPr lang="tr-TR" dirty="0" err="1"/>
              <a:t>our</a:t>
            </a:r>
            <a:r>
              <a:rPr lang="tr-TR" dirty="0"/>
              <a:t> </a:t>
            </a:r>
            <a:r>
              <a:rPr lang="tr-TR" dirty="0" err="1"/>
              <a:t>facilities</a:t>
            </a:r>
            <a:r>
              <a:rPr lang="tr-TR" dirty="0"/>
              <a:t> </a:t>
            </a:r>
            <a:r>
              <a:rPr lang="tr-TR" dirty="0" err="1"/>
              <a:t>or</a:t>
            </a:r>
            <a:r>
              <a:rPr lang="tr-TR" dirty="0"/>
              <a:t> </a:t>
            </a:r>
            <a:r>
              <a:rPr lang="tr-TR" dirty="0" err="1"/>
              <a:t>activities</a:t>
            </a:r>
            <a:r>
              <a:rPr lang="tr-TR" dirty="0"/>
              <a:t>, </a:t>
            </a:r>
            <a:r>
              <a:rPr lang="tr-TR" dirty="0" err="1"/>
              <a:t>and</a:t>
            </a:r>
            <a:r>
              <a:rPr lang="tr-TR" dirty="0"/>
              <a:t> in </a:t>
            </a:r>
            <a:r>
              <a:rPr lang="tr-TR" dirty="0" err="1"/>
              <a:t>case</a:t>
            </a:r>
            <a:r>
              <a:rPr lang="tr-TR" dirty="0"/>
              <a:t> of </a:t>
            </a:r>
            <a:r>
              <a:rPr lang="tr-TR" dirty="0" err="1"/>
              <a:t>detection</a:t>
            </a:r>
            <a:r>
              <a:rPr lang="tr-TR" dirty="0"/>
              <a:t>, </a:t>
            </a:r>
            <a:r>
              <a:rPr lang="tr-TR" dirty="0" err="1"/>
              <a:t>the</a:t>
            </a:r>
            <a:r>
              <a:rPr lang="tr-TR" dirty="0"/>
              <a:t> </a:t>
            </a:r>
            <a:r>
              <a:rPr lang="tr-TR" dirty="0" err="1"/>
              <a:t>necessary</a:t>
            </a:r>
            <a:r>
              <a:rPr lang="tr-TR" dirty="0"/>
              <a:t> </a:t>
            </a:r>
            <a:r>
              <a:rPr lang="tr-TR" dirty="0" err="1"/>
              <a:t>notifications</a:t>
            </a:r>
            <a:r>
              <a:rPr lang="tr-TR" dirty="0"/>
              <a:t> </a:t>
            </a:r>
            <a:r>
              <a:rPr lang="tr-TR" dirty="0" err="1"/>
              <a:t>will</a:t>
            </a:r>
            <a:r>
              <a:rPr lang="tr-TR" dirty="0"/>
              <a:t> be </a:t>
            </a:r>
            <a:r>
              <a:rPr lang="tr-TR" dirty="0" err="1"/>
              <a:t>made</a:t>
            </a:r>
            <a:r>
              <a:rPr lang="tr-TR" dirty="0"/>
              <a:t> </a:t>
            </a:r>
            <a:r>
              <a:rPr lang="tr-TR" dirty="0" err="1"/>
              <a:t>directly</a:t>
            </a:r>
            <a:r>
              <a:rPr lang="tr-TR" dirty="0"/>
              <a:t> </a:t>
            </a:r>
            <a:r>
              <a:rPr lang="tr-TR" dirty="0" err="1"/>
              <a:t>to</a:t>
            </a:r>
            <a:r>
              <a:rPr lang="tr-TR" dirty="0"/>
              <a:t> </a:t>
            </a:r>
            <a:r>
              <a:rPr lang="tr-TR" dirty="0" err="1"/>
              <a:t>the</a:t>
            </a:r>
            <a:r>
              <a:rPr lang="tr-TR" dirty="0"/>
              <a:t> legal </a:t>
            </a:r>
            <a:r>
              <a:rPr lang="tr-TR" dirty="0" err="1"/>
              <a:t>authorities</a:t>
            </a:r>
            <a:r>
              <a:rPr lang="tr-TR" dirty="0"/>
              <a:t>. </a:t>
            </a:r>
          </a:p>
        </p:txBody>
      </p:sp>
    </p:spTree>
    <p:extLst>
      <p:ext uri="{BB962C8B-B14F-4D97-AF65-F5344CB8AC3E}">
        <p14:creationId xmlns:p14="http://schemas.microsoft.com/office/powerpoint/2010/main" val="4059926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0" y="704528"/>
            <a:ext cx="6858000" cy="504057"/>
          </a:xfrm>
        </p:spPr>
        <p:txBody>
          <a:bodyPr>
            <a:normAutofit/>
          </a:bodyPr>
          <a:lstStyle/>
          <a:p>
            <a:pPr algn="ctr"/>
            <a:r>
              <a:rPr lang="en-US" sz="2200" b="1" dirty="0">
                <a:solidFill>
                  <a:schemeClr val="accent1">
                    <a:lumMod val="50000"/>
                  </a:schemeClr>
                </a:solidFill>
              </a:rPr>
              <a:t>OUR QUALITY AND SUSTAINABILITY POLICY</a:t>
            </a:r>
            <a:endParaRPr lang="tr-TR" sz="2200" b="1" dirty="0">
              <a:solidFill>
                <a:schemeClr val="accent1">
                  <a:lumMod val="50000"/>
                </a:schemeClr>
              </a:solidFill>
            </a:endParaRPr>
          </a:p>
        </p:txBody>
      </p:sp>
      <p:sp>
        <p:nvSpPr>
          <p:cNvPr id="3" name="İçerik Yer Tutucusu 2"/>
          <p:cNvSpPr>
            <a:spLocks noGrp="1"/>
          </p:cNvSpPr>
          <p:nvPr>
            <p:ph idx="1"/>
          </p:nvPr>
        </p:nvSpPr>
        <p:spPr>
          <a:xfrm>
            <a:off x="56198" y="1587831"/>
            <a:ext cx="6453336" cy="7992887"/>
          </a:xfrm>
        </p:spPr>
        <p:txBody>
          <a:bodyPr>
            <a:noAutofit/>
          </a:bodyPr>
          <a:lstStyle/>
          <a:p>
            <a:pPr algn="just">
              <a:lnSpc>
                <a:spcPct val="115000"/>
              </a:lnSpc>
              <a:spcAft>
                <a:spcPts val="800"/>
              </a:spcAft>
              <a:buNone/>
            </a:pPr>
            <a:r>
              <a:rPr lang="en-US" sz="1800" kern="100" dirty="0">
                <a:latin typeface="Aptos" panose="020B0004020202020204" pitchFamily="34" charset="0"/>
                <a:ea typeface="Calibri" panose="020F0502020204030204" pitchFamily="34" charset="0"/>
                <a:cs typeface="Times New Roman" panose="02020603050405020304" pitchFamily="18" charset="0"/>
              </a:rPr>
              <a:t>PROTECTION OF COMMUNITY AND CULTURAL VALUES: Contributing to the protection, development, and promotion of historical, archaeological, cultural, and spiritual local/regional foods, sites, and traditions in our country and region.  PURCHASING: When purchasing all products and materials we supply, evaluating their nature and quality with users, analyzing their suitability within our activities, and auditing the individuals/companies we supply from: ensuring that their harmful effects on the environment, natural life, ecosystem, and human and living health are kept at the lowest possible level, sourcing from local producers or fair suppliers more frequently within the legal framework, with less packaging and a lower carbon footprint.  ZERO WASTE: In our facilities: ensuring the effective separation of generated waste by informing and raising awareness for the correct and in-place separation of waste within the scope of the "Zero Waste" project, preferring recyclable materials, ensuring the disposal of non-recyclable materials by authorized institutions, and reducing the amount of waste by keeping the use of single-use materials at the lowest possible level.  * We commit to this. </a:t>
            </a:r>
            <a:endParaRPr lang="tr-TR" sz="1800" dirty="0"/>
          </a:p>
        </p:txBody>
      </p:sp>
      <p:sp>
        <p:nvSpPr>
          <p:cNvPr id="5" name="Başlık 1">
            <a:extLst>
              <a:ext uri="{FF2B5EF4-FFF2-40B4-BE49-F238E27FC236}">
                <a16:creationId xmlns:a16="http://schemas.microsoft.com/office/drawing/2014/main" xmlns="" id="{3F619B45-AF2A-FED7-E5AC-B76425FD5088}"/>
              </a:ext>
            </a:extLst>
          </p:cNvPr>
          <p:cNvSpPr txBox="1">
            <a:spLocks/>
          </p:cNvSpPr>
          <p:nvPr/>
        </p:nvSpPr>
        <p:spPr>
          <a:xfrm>
            <a:off x="0" y="0"/>
            <a:ext cx="6858000" cy="55735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tr-TR" sz="3000" b="1" dirty="0">
                <a:solidFill>
                  <a:schemeClr val="accent1">
                    <a:lumMod val="50000"/>
                  </a:schemeClr>
                </a:solidFill>
              </a:rPr>
              <a:t>ELYSEE </a:t>
            </a:r>
            <a:r>
              <a:rPr lang="tr-TR" sz="3000" b="1" dirty="0" smtClean="0">
                <a:solidFill>
                  <a:schemeClr val="accent1">
                    <a:lumMod val="50000"/>
                  </a:schemeClr>
                </a:solidFill>
              </a:rPr>
              <a:t>RİVE </a:t>
            </a:r>
            <a:r>
              <a:rPr lang="tr-TR" sz="3000" b="1" dirty="0">
                <a:solidFill>
                  <a:schemeClr val="accent1">
                    <a:lumMod val="50000"/>
                  </a:schemeClr>
                </a:solidFill>
              </a:rPr>
              <a:t>HOTEL</a:t>
            </a:r>
          </a:p>
        </p:txBody>
      </p:sp>
    </p:spTree>
    <p:extLst>
      <p:ext uri="{BB962C8B-B14F-4D97-AF65-F5344CB8AC3E}">
        <p14:creationId xmlns:p14="http://schemas.microsoft.com/office/powerpoint/2010/main" val="3513417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471488" y="527404"/>
            <a:ext cx="5915025" cy="1113228"/>
          </a:xfrm>
        </p:spPr>
        <p:txBody>
          <a:bodyPr/>
          <a:lstStyle/>
          <a:p>
            <a:r>
              <a:rPr lang="tr-TR" sz="2800" dirty="0"/>
              <a:t> </a:t>
            </a:r>
            <a:r>
              <a:rPr lang="tr-TR" sz="2800" dirty="0" smtClean="0"/>
              <a:t>                 </a:t>
            </a:r>
            <a:r>
              <a:rPr lang="tr-TR" sz="2800" b="1" dirty="0" smtClean="0">
                <a:solidFill>
                  <a:schemeClr val="accent1">
                    <a:lumMod val="50000"/>
                  </a:schemeClr>
                </a:solidFill>
              </a:rPr>
              <a:t>ACCESSİBLE </a:t>
            </a:r>
            <a:r>
              <a:rPr lang="tr-TR" sz="2800" b="1" dirty="0">
                <a:solidFill>
                  <a:schemeClr val="accent1">
                    <a:lumMod val="50000"/>
                  </a:schemeClr>
                </a:solidFill>
              </a:rPr>
              <a:t>LİVİNG</a:t>
            </a:r>
            <a:endParaRPr lang="tr-TR" dirty="0">
              <a:solidFill>
                <a:schemeClr val="accent1">
                  <a:lumMod val="50000"/>
                </a:schemeClr>
              </a:solidFill>
            </a:endParaRPr>
          </a:p>
        </p:txBody>
      </p:sp>
      <p:sp>
        <p:nvSpPr>
          <p:cNvPr id="3" name="İçerik Yer Tutucusu 2"/>
          <p:cNvSpPr>
            <a:spLocks noGrp="1"/>
          </p:cNvSpPr>
          <p:nvPr>
            <p:ph idx="1"/>
          </p:nvPr>
        </p:nvSpPr>
        <p:spPr>
          <a:xfrm>
            <a:off x="620688" y="4881563"/>
            <a:ext cx="5765825" cy="4040717"/>
          </a:xfrm>
        </p:spPr>
        <p:txBody>
          <a:bodyPr>
            <a:normAutofit/>
          </a:bodyPr>
          <a:lstStyle/>
          <a:p>
            <a:pPr marL="0" indent="0">
              <a:buNone/>
            </a:pPr>
            <a:r>
              <a:rPr lang="en-US" sz="2400" b="1" dirty="0"/>
              <a:t>OUR FACILITIES FOR GUESTS WITH </a:t>
            </a:r>
            <a:r>
              <a:rPr lang="en-US" sz="2400" b="1" dirty="0" smtClean="0"/>
              <a:t>DISABILITIES</a:t>
            </a:r>
            <a:endParaRPr lang="tr-TR" sz="2400" b="1" dirty="0" smtClean="0"/>
          </a:p>
          <a:p>
            <a:pPr marL="0" indent="0">
              <a:buNone/>
            </a:pPr>
            <a:r>
              <a:rPr lang="en-US" sz="2400" dirty="0" smtClean="0"/>
              <a:t>Our </a:t>
            </a:r>
            <a:r>
              <a:rPr lang="en-US" sz="2400" dirty="0"/>
              <a:t>facility provides service with 2 accessible rooms for guests with disabilities</a:t>
            </a:r>
            <a:r>
              <a:rPr lang="en-US" sz="2400" dirty="0" smtClean="0"/>
              <a:t>.</a:t>
            </a:r>
            <a:endParaRPr lang="tr-TR" sz="2400" dirty="0" smtClean="0"/>
          </a:p>
          <a:p>
            <a:pPr marL="0" indent="0">
              <a:buNone/>
            </a:pPr>
            <a:r>
              <a:rPr lang="en-US" sz="2400" dirty="0" smtClean="0"/>
              <a:t>We </a:t>
            </a:r>
            <a:r>
              <a:rPr lang="en-US" sz="2400" dirty="0"/>
              <a:t>also provide facilities to ensure that our guests with disabilities can swim more comfortably in the pools.</a:t>
            </a:r>
            <a:endParaRPr lang="tr-TR" sz="2400" dirty="0"/>
          </a:p>
        </p:txBody>
      </p:sp>
      <p:pic>
        <p:nvPicPr>
          <p:cNvPr id="4" name="Resim 3"/>
          <p:cNvPicPr>
            <a:picLocks noChangeAspect="1"/>
          </p:cNvPicPr>
          <p:nvPr/>
        </p:nvPicPr>
        <p:blipFill>
          <a:blip r:embed="rId2"/>
          <a:stretch>
            <a:fillRect/>
          </a:stretch>
        </p:blipFill>
        <p:spPr>
          <a:xfrm>
            <a:off x="830158" y="1424608"/>
            <a:ext cx="5340559" cy="3312368"/>
          </a:xfrm>
          <a:prstGeom prst="rect">
            <a:avLst/>
          </a:prstGeom>
        </p:spPr>
      </p:pic>
    </p:spTree>
    <p:extLst>
      <p:ext uri="{BB962C8B-B14F-4D97-AF65-F5344CB8AC3E}">
        <p14:creationId xmlns:p14="http://schemas.microsoft.com/office/powerpoint/2010/main" val="3746550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Unvan 1"/>
          <p:cNvSpPr>
            <a:spLocks noGrp="1"/>
          </p:cNvSpPr>
          <p:nvPr>
            <p:ph type="title"/>
          </p:nvPr>
        </p:nvSpPr>
        <p:spPr>
          <a:xfrm>
            <a:off x="471488" y="527404"/>
            <a:ext cx="5915025" cy="969212"/>
          </a:xfrm>
        </p:spPr>
        <p:txBody>
          <a:bodyPr>
            <a:normAutofit/>
          </a:bodyPr>
          <a:lstStyle/>
          <a:p>
            <a:pPr algn="ctr"/>
            <a:r>
              <a:rPr lang="tr-TR" sz="2800" b="1" dirty="0">
                <a:solidFill>
                  <a:schemeClr val="accent1">
                    <a:lumMod val="50000"/>
                  </a:schemeClr>
                </a:solidFill>
                <a:latin typeface="Aptos" panose="020B0004020202020204" pitchFamily="34" charset="0"/>
              </a:rPr>
              <a:t>GES </a:t>
            </a:r>
            <a:r>
              <a:rPr lang="tr-TR" sz="2800" b="1" dirty="0" smtClean="0">
                <a:solidFill>
                  <a:schemeClr val="accent1">
                    <a:lumMod val="50000"/>
                  </a:schemeClr>
                </a:solidFill>
                <a:latin typeface="Aptos" panose="020B0004020202020204" pitchFamily="34" charset="0"/>
              </a:rPr>
              <a:t>PROJECT</a:t>
            </a:r>
            <a:endParaRPr lang="tr-TR" sz="2800" b="1" dirty="0">
              <a:solidFill>
                <a:schemeClr val="accent1">
                  <a:lumMod val="50000"/>
                </a:schemeClr>
              </a:solidFill>
              <a:latin typeface="Aptos" panose="020B0004020202020204" pitchFamily="34" charset="0"/>
            </a:endParaRPr>
          </a:p>
        </p:txBody>
      </p:sp>
      <p:sp>
        <p:nvSpPr>
          <p:cNvPr id="5" name="İçerik Yer Tutucusu 4"/>
          <p:cNvSpPr>
            <a:spLocks noGrp="1"/>
          </p:cNvSpPr>
          <p:nvPr>
            <p:ph idx="1"/>
          </p:nvPr>
        </p:nvSpPr>
        <p:spPr>
          <a:xfrm>
            <a:off x="414338" y="1352600"/>
            <a:ext cx="6172200" cy="8136904"/>
          </a:xfrm>
        </p:spPr>
        <p:txBody>
          <a:bodyPr>
            <a:normAutofit/>
          </a:bodyPr>
          <a:lstStyle/>
          <a:p>
            <a:r>
              <a:rPr lang="en-US" sz="2400" dirty="0" err="1">
                <a:latin typeface="Aptos" panose="020B0004020202020204" pitchFamily="34" charset="0"/>
              </a:rPr>
              <a:t>Elysee</a:t>
            </a:r>
            <a:r>
              <a:rPr lang="en-US" sz="2400" dirty="0">
                <a:latin typeface="Aptos" panose="020B0004020202020204" pitchFamily="34" charset="0"/>
              </a:rPr>
              <a:t> Hotels group has 2 Solar Power Plants (GES) installed in </a:t>
            </a:r>
            <a:r>
              <a:rPr lang="en-US" sz="2400" dirty="0" err="1">
                <a:latin typeface="Aptos" panose="020B0004020202020204" pitchFamily="34" charset="0"/>
              </a:rPr>
              <a:t>Eğirdir</a:t>
            </a:r>
            <a:r>
              <a:rPr lang="en-US" sz="2400" dirty="0">
                <a:latin typeface="Aptos" panose="020B0004020202020204" pitchFamily="34" charset="0"/>
              </a:rPr>
              <a:t> </a:t>
            </a:r>
            <a:r>
              <a:rPr lang="en-US" sz="2400" dirty="0" err="1">
                <a:latin typeface="Aptos" panose="020B0004020202020204" pitchFamily="34" charset="0"/>
              </a:rPr>
              <a:t>Barla</a:t>
            </a:r>
            <a:r>
              <a:rPr lang="en-US" sz="2400" dirty="0">
                <a:latin typeface="Aptos" panose="020B0004020202020204" pitchFamily="34" charset="0"/>
              </a:rPr>
              <a:t> district of </a:t>
            </a:r>
            <a:r>
              <a:rPr lang="en-US" sz="2400" dirty="0" err="1">
                <a:latin typeface="Aptos" panose="020B0004020202020204" pitchFamily="34" charset="0"/>
              </a:rPr>
              <a:t>Isparta</a:t>
            </a:r>
            <a:r>
              <a:rPr lang="en-US" sz="2400" dirty="0">
                <a:latin typeface="Aptos" panose="020B0004020202020204" pitchFamily="34" charset="0"/>
              </a:rPr>
              <a:t>: GES A 400(KWH) and GES B 599(KWH). We are committed to sustainability by generating the electricity consumed at our hotels from our own solar power plant investment.</a:t>
            </a:r>
            <a:endParaRPr lang="tr-TR" sz="2400" dirty="0">
              <a:latin typeface="Aptos" panose="020B0004020202020204" pitchFamily="34" charset="0"/>
            </a:endParaRPr>
          </a:p>
        </p:txBody>
      </p:sp>
      <p:graphicFrame>
        <p:nvGraphicFramePr>
          <p:cNvPr id="8" name="Nesne 7"/>
          <p:cNvGraphicFramePr>
            <a:graphicFrameLocks noChangeAspect="1"/>
          </p:cNvGraphicFramePr>
          <p:nvPr>
            <p:extLst>
              <p:ext uri="{D42A27DB-BD31-4B8C-83A1-F6EECF244321}">
                <p14:modId xmlns:p14="http://schemas.microsoft.com/office/powerpoint/2010/main" val="1359871665"/>
              </p:ext>
            </p:extLst>
          </p:nvPr>
        </p:nvGraphicFramePr>
        <p:xfrm>
          <a:off x="9624" y="3800872"/>
          <a:ext cx="6848376" cy="6192689"/>
        </p:xfrm>
        <a:graphic>
          <a:graphicData uri="http://schemas.openxmlformats.org/presentationml/2006/ole">
            <mc:AlternateContent xmlns:mc="http://schemas.openxmlformats.org/markup-compatibility/2006">
              <mc:Choice xmlns:v="urn:schemas-microsoft-com:vml" Requires="v">
                <p:oleObj spid="_x0000_s1091" name="Belge" r:id="rId3" imgW="14211355" imgH="19894454" progId="Word.Document.12">
                  <p:embed/>
                </p:oleObj>
              </mc:Choice>
              <mc:Fallback>
                <p:oleObj name="Belge" r:id="rId3" imgW="14211355" imgH="19894454" progId="Word.Document.12">
                  <p:embed/>
                  <p:pic>
                    <p:nvPicPr>
                      <p:cNvPr id="0" name=""/>
                      <p:cNvPicPr/>
                      <p:nvPr/>
                    </p:nvPicPr>
                    <p:blipFill>
                      <a:blip r:embed="rId4"/>
                      <a:stretch>
                        <a:fillRect/>
                      </a:stretch>
                    </p:blipFill>
                    <p:spPr>
                      <a:xfrm>
                        <a:off x="9624" y="3800872"/>
                        <a:ext cx="6848376" cy="6192689"/>
                      </a:xfrm>
                      <a:prstGeom prst="rect">
                        <a:avLst/>
                      </a:prstGeom>
                    </p:spPr>
                  </p:pic>
                </p:oleObj>
              </mc:Fallback>
            </mc:AlternateContent>
          </a:graphicData>
        </a:graphic>
      </p:graphicFrame>
    </p:spTree>
    <p:extLst>
      <p:ext uri="{BB962C8B-B14F-4D97-AF65-F5344CB8AC3E}">
        <p14:creationId xmlns:p14="http://schemas.microsoft.com/office/powerpoint/2010/main" val="1693534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Resim 5"/>
          <p:cNvPicPr>
            <a:picLocks noChangeAspect="1"/>
          </p:cNvPicPr>
          <p:nvPr/>
        </p:nvPicPr>
        <p:blipFill>
          <a:blip r:embed="rId2"/>
          <a:stretch>
            <a:fillRect/>
          </a:stretch>
        </p:blipFill>
        <p:spPr>
          <a:xfrm>
            <a:off x="117202" y="55373"/>
            <a:ext cx="6740798" cy="9652379"/>
          </a:xfrm>
          <a:prstGeom prst="rect">
            <a:avLst/>
          </a:prstGeom>
        </p:spPr>
      </p:pic>
    </p:spTree>
    <p:extLst>
      <p:ext uri="{BB962C8B-B14F-4D97-AF65-F5344CB8AC3E}">
        <p14:creationId xmlns:p14="http://schemas.microsoft.com/office/powerpoint/2010/main" val="3447028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569111" y="0"/>
            <a:ext cx="6172200" cy="1019908"/>
          </a:xfrm>
        </p:spPr>
        <p:txBody>
          <a:bodyPr>
            <a:normAutofit/>
          </a:bodyPr>
          <a:lstStyle/>
          <a:p>
            <a:r>
              <a:rPr lang="en-US" sz="4000" kern="100" dirty="0">
                <a:latin typeface="Calibri" panose="020F0502020204030204" pitchFamily="34" charset="0"/>
                <a:ea typeface="Calibri" panose="020F0502020204030204" pitchFamily="34" charset="0"/>
                <a:cs typeface="Times New Roman" panose="02020603050405020304" pitchFamily="18" charset="0"/>
              </a:rPr>
              <a:t>ALANYA CASTLE </a:t>
            </a:r>
            <a:endParaRPr lang="tr-TR" sz="4000" dirty="0">
              <a:solidFill>
                <a:schemeClr val="accent3">
                  <a:lumMod val="50000"/>
                </a:schemeClr>
              </a:solidFill>
            </a:endParaRPr>
          </a:p>
        </p:txBody>
      </p:sp>
      <p:sp>
        <p:nvSpPr>
          <p:cNvPr id="3" name="İçerik Yer Tutucusu 2"/>
          <p:cNvSpPr>
            <a:spLocks noGrp="1"/>
          </p:cNvSpPr>
          <p:nvPr>
            <p:ph idx="1"/>
          </p:nvPr>
        </p:nvSpPr>
        <p:spPr>
          <a:xfrm>
            <a:off x="-243408" y="4244646"/>
            <a:ext cx="6984719" cy="5892929"/>
          </a:xfrm>
        </p:spPr>
        <p:txBody>
          <a:bodyPr>
            <a:noAutofit/>
          </a:bodyPr>
          <a:lstStyle/>
          <a:p>
            <a:pPr indent="0" algn="just">
              <a:lnSpc>
                <a:spcPct val="107000"/>
              </a:lnSpc>
              <a:spcAft>
                <a:spcPts val="800"/>
              </a:spcAft>
              <a:buNone/>
            </a:pPr>
            <a:r>
              <a:rPr lang="tr-TR" sz="17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700" kern="100" dirty="0" err="1" smtClean="0">
                <a:latin typeface="Calibri" panose="020F0502020204030204" pitchFamily="34" charset="0"/>
                <a:ea typeface="Calibri" panose="020F0502020204030204" pitchFamily="34" charset="0"/>
                <a:cs typeface="Times New Roman" panose="02020603050405020304" pitchFamily="18" charset="0"/>
              </a:rPr>
              <a:t>Alanya</a:t>
            </a:r>
            <a:r>
              <a:rPr lang="en-US" sz="1700" kern="100" dirty="0" smtClean="0">
                <a:latin typeface="Calibri" panose="020F0502020204030204" pitchFamily="34" charset="0"/>
                <a:ea typeface="Calibri" panose="020F0502020204030204" pitchFamily="34" charset="0"/>
                <a:cs typeface="Times New Roman" panose="02020603050405020304" pitchFamily="18" charset="0"/>
              </a:rPr>
              <a:t> </a:t>
            </a:r>
            <a:r>
              <a:rPr lang="en-US" sz="1700" kern="100" dirty="0">
                <a:latin typeface="Calibri" panose="020F0502020204030204" pitchFamily="34" charset="0"/>
                <a:ea typeface="Calibri" panose="020F0502020204030204" pitchFamily="34" charset="0"/>
                <a:cs typeface="Times New Roman" panose="02020603050405020304" pitchFamily="18" charset="0"/>
              </a:rPr>
              <a:t>Castle is a castle that is one of the symbols of </a:t>
            </a:r>
            <a:r>
              <a:rPr lang="en-US" sz="1700" kern="100" dirty="0" err="1">
                <a:latin typeface="Calibri" panose="020F0502020204030204" pitchFamily="34" charset="0"/>
                <a:ea typeface="Calibri" panose="020F0502020204030204" pitchFamily="34" charset="0"/>
                <a:cs typeface="Times New Roman" panose="02020603050405020304" pitchFamily="18" charset="0"/>
              </a:rPr>
              <a:t>Alanya</a:t>
            </a:r>
            <a:r>
              <a:rPr lang="en-US" sz="1700" kern="100" dirty="0">
                <a:latin typeface="Calibri" panose="020F0502020204030204" pitchFamily="34" charset="0"/>
                <a:ea typeface="Calibri" panose="020F0502020204030204" pitchFamily="34" charset="0"/>
                <a:cs typeface="Times New Roman" panose="02020603050405020304" pitchFamily="18" charset="0"/>
              </a:rPr>
              <a:t> district of Antalya. It is located on a peninsula that rises approximately 250 meters from the sea. The total length of its walls is 6.5 kilometers. The castle was built during the Hellenistic period in the </a:t>
            </a:r>
            <a:r>
              <a:rPr lang="en-US" sz="1700" kern="100" dirty="0" err="1">
                <a:latin typeface="Calibri" panose="020F0502020204030204" pitchFamily="34" charset="0"/>
                <a:ea typeface="Calibri" panose="020F0502020204030204" pitchFamily="34" charset="0"/>
                <a:cs typeface="Times New Roman" panose="02020603050405020304" pitchFamily="18" charset="0"/>
              </a:rPr>
              <a:t>Alanya</a:t>
            </a:r>
            <a:r>
              <a:rPr lang="en-US" sz="1700" kern="100" dirty="0">
                <a:latin typeface="Calibri" panose="020F0502020204030204" pitchFamily="34" charset="0"/>
                <a:ea typeface="Calibri" panose="020F0502020204030204" pitchFamily="34" charset="0"/>
                <a:cs typeface="Times New Roman" panose="02020603050405020304" pitchFamily="18" charset="0"/>
              </a:rPr>
              <a:t> settlement, which was called </a:t>
            </a:r>
            <a:r>
              <a:rPr lang="en-US" sz="1700" kern="100" dirty="0" err="1">
                <a:latin typeface="Calibri" panose="020F0502020204030204" pitchFamily="34" charset="0"/>
                <a:ea typeface="Calibri" panose="020F0502020204030204" pitchFamily="34" charset="0"/>
                <a:cs typeface="Times New Roman" panose="02020603050405020304" pitchFamily="18" charset="0"/>
              </a:rPr>
              <a:t>Candeleri</a:t>
            </a:r>
            <a:r>
              <a:rPr lang="en-US" sz="1700" kern="100" dirty="0">
                <a:latin typeface="Calibri" panose="020F0502020204030204" pitchFamily="34" charset="0"/>
                <a:ea typeface="Calibri" panose="020F0502020204030204" pitchFamily="34" charset="0"/>
                <a:cs typeface="Times New Roman" panose="02020603050405020304" pitchFamily="18" charset="0"/>
              </a:rPr>
              <a:t> in ancient times. The historical texture of the castle today is a 13th-century Seljuk work, and its history dates back to the Hellenistic period. The castle was built by the Seljuk Sultan </a:t>
            </a:r>
            <a:r>
              <a:rPr lang="en-US" sz="1700" kern="100" dirty="0" err="1">
                <a:latin typeface="Calibri" panose="020F0502020204030204" pitchFamily="34" charset="0"/>
                <a:ea typeface="Calibri" panose="020F0502020204030204" pitchFamily="34" charset="0"/>
                <a:cs typeface="Times New Roman" panose="02020603050405020304" pitchFamily="18" charset="0"/>
              </a:rPr>
              <a:t>Alaeddin</a:t>
            </a:r>
            <a:r>
              <a:rPr lang="en-US" sz="1700" kern="100" dirty="0">
                <a:latin typeface="Calibri" panose="020F0502020204030204" pitchFamily="34" charset="0"/>
                <a:ea typeface="Calibri" panose="020F0502020204030204" pitchFamily="34" charset="0"/>
                <a:cs typeface="Times New Roman" panose="02020603050405020304" pitchFamily="18" charset="0"/>
              </a:rPr>
              <a:t> </a:t>
            </a:r>
            <a:r>
              <a:rPr lang="en-US" sz="1700" kern="100" dirty="0" err="1">
                <a:latin typeface="Calibri" panose="020F0502020204030204" pitchFamily="34" charset="0"/>
                <a:ea typeface="Calibri" panose="020F0502020204030204" pitchFamily="34" charset="0"/>
                <a:cs typeface="Times New Roman" panose="02020603050405020304" pitchFamily="18" charset="0"/>
              </a:rPr>
              <a:t>Keykubad</a:t>
            </a:r>
            <a:r>
              <a:rPr lang="en-US" sz="1700" kern="100" dirty="0">
                <a:latin typeface="Calibri" panose="020F0502020204030204" pitchFamily="34" charset="0"/>
                <a:ea typeface="Calibri" panose="020F0502020204030204" pitchFamily="34" charset="0"/>
                <a:cs typeface="Times New Roman" panose="02020603050405020304" pitchFamily="18" charset="0"/>
              </a:rPr>
              <a:t> I, who conquered the city and rebuilt it in 1221. There are a total of 83 towers and 140 bastions in the castle. Approximately 1200 cisterns were built within the walls during the Middle Ages to meet the water needs of the city. Some of the cisterns are still in use. The walls were built systematically to end at the </a:t>
            </a:r>
            <a:r>
              <a:rPr lang="en-US" sz="1700" kern="100" dirty="0" err="1">
                <a:latin typeface="Calibri" panose="020F0502020204030204" pitchFamily="34" charset="0"/>
                <a:ea typeface="Calibri" panose="020F0502020204030204" pitchFamily="34" charset="0"/>
                <a:cs typeface="Times New Roman" panose="02020603050405020304" pitchFamily="18" charset="0"/>
              </a:rPr>
              <a:t>Kızılkule</a:t>
            </a:r>
            <a:r>
              <a:rPr lang="en-US" sz="1700" kern="100" dirty="0">
                <a:latin typeface="Calibri" panose="020F0502020204030204" pitchFamily="34" charset="0"/>
                <a:ea typeface="Calibri" panose="020F0502020204030204" pitchFamily="34" charset="0"/>
                <a:cs typeface="Times New Roman" panose="02020603050405020304" pitchFamily="18" charset="0"/>
              </a:rPr>
              <a:t> (Red Tower) after passing </a:t>
            </a:r>
            <a:r>
              <a:rPr lang="en-US" sz="1700" kern="100" dirty="0" err="1">
                <a:latin typeface="Calibri" panose="020F0502020204030204" pitchFamily="34" charset="0"/>
                <a:ea typeface="Calibri" panose="020F0502020204030204" pitchFamily="34" charset="0"/>
                <a:cs typeface="Times New Roman" panose="02020603050405020304" pitchFamily="18" charset="0"/>
              </a:rPr>
              <a:t>Ehmedek</a:t>
            </a:r>
            <a:r>
              <a:rPr lang="en-US" sz="1700" kern="100" dirty="0">
                <a:latin typeface="Calibri" panose="020F0502020204030204" pitchFamily="34" charset="0"/>
                <a:ea typeface="Calibri" panose="020F0502020204030204" pitchFamily="34" charset="0"/>
                <a:cs typeface="Times New Roman" panose="02020603050405020304" pitchFamily="18" charset="0"/>
              </a:rPr>
              <a:t>, </a:t>
            </a:r>
            <a:r>
              <a:rPr lang="en-US" sz="1700" kern="100" dirty="0" err="1">
                <a:latin typeface="Calibri" panose="020F0502020204030204" pitchFamily="34" charset="0"/>
                <a:ea typeface="Calibri" panose="020F0502020204030204" pitchFamily="34" charset="0"/>
                <a:cs typeface="Times New Roman" panose="02020603050405020304" pitchFamily="18" charset="0"/>
              </a:rPr>
              <a:t>İçkale</a:t>
            </a:r>
            <a:r>
              <a:rPr lang="en-US" sz="1700" kern="100" dirty="0">
                <a:latin typeface="Calibri" panose="020F0502020204030204" pitchFamily="34" charset="0"/>
                <a:ea typeface="Calibri" panose="020F0502020204030204" pitchFamily="34" charset="0"/>
                <a:cs typeface="Times New Roman" panose="02020603050405020304" pitchFamily="18" charset="0"/>
              </a:rPr>
              <a:t> (Inner Castle), Adam </a:t>
            </a:r>
            <a:r>
              <a:rPr lang="en-US" sz="1700" kern="100" dirty="0" err="1">
                <a:latin typeface="Calibri" panose="020F0502020204030204" pitchFamily="34" charset="0"/>
                <a:ea typeface="Calibri" panose="020F0502020204030204" pitchFamily="34" charset="0"/>
                <a:cs typeface="Times New Roman" panose="02020603050405020304" pitchFamily="18" charset="0"/>
              </a:rPr>
              <a:t>Atacağı</a:t>
            </a:r>
            <a:r>
              <a:rPr lang="en-US" sz="1700" kern="100" dirty="0">
                <a:latin typeface="Calibri" panose="020F0502020204030204" pitchFamily="34" charset="0"/>
                <a:ea typeface="Calibri" panose="020F0502020204030204" pitchFamily="34" charset="0"/>
                <a:cs typeface="Times New Roman" panose="02020603050405020304" pitchFamily="18" charset="0"/>
              </a:rPr>
              <a:t>, </a:t>
            </a:r>
            <a:r>
              <a:rPr lang="en-US" sz="1700" kern="100" dirty="0" err="1">
                <a:latin typeface="Calibri" panose="020F0502020204030204" pitchFamily="34" charset="0"/>
                <a:ea typeface="Calibri" panose="020F0502020204030204" pitchFamily="34" charset="0"/>
                <a:cs typeface="Times New Roman" panose="02020603050405020304" pitchFamily="18" charset="0"/>
              </a:rPr>
              <a:t>Cilvarda</a:t>
            </a:r>
            <a:r>
              <a:rPr lang="en-US" sz="1700" kern="100" dirty="0">
                <a:latin typeface="Calibri" panose="020F0502020204030204" pitchFamily="34" charset="0"/>
                <a:ea typeface="Calibri" panose="020F0502020204030204" pitchFamily="34" charset="0"/>
                <a:cs typeface="Times New Roman" panose="02020603050405020304" pitchFamily="18" charset="0"/>
              </a:rPr>
              <a:t> headland, </a:t>
            </a:r>
            <a:r>
              <a:rPr lang="en-US" sz="1700" kern="100" dirty="0" err="1">
                <a:latin typeface="Calibri" panose="020F0502020204030204" pitchFamily="34" charset="0"/>
                <a:ea typeface="Calibri" panose="020F0502020204030204" pitchFamily="34" charset="0"/>
                <a:cs typeface="Times New Roman" panose="02020603050405020304" pitchFamily="18" charset="0"/>
              </a:rPr>
              <a:t>Arap</a:t>
            </a:r>
            <a:r>
              <a:rPr lang="en-US" sz="1700" kern="100" dirty="0">
                <a:latin typeface="Calibri" panose="020F0502020204030204" pitchFamily="34" charset="0"/>
                <a:ea typeface="Calibri" panose="020F0502020204030204" pitchFamily="34" charset="0"/>
                <a:cs typeface="Times New Roman" panose="02020603050405020304" pitchFamily="18" charset="0"/>
              </a:rPr>
              <a:t> </a:t>
            </a:r>
            <a:r>
              <a:rPr lang="en-US" sz="1700" kern="100" dirty="0" err="1">
                <a:latin typeface="Calibri" panose="020F0502020204030204" pitchFamily="34" charset="0"/>
                <a:ea typeface="Calibri" panose="020F0502020204030204" pitchFamily="34" charset="0"/>
                <a:cs typeface="Times New Roman" panose="02020603050405020304" pitchFamily="18" charset="0"/>
              </a:rPr>
              <a:t>Evliyası</a:t>
            </a:r>
            <a:r>
              <a:rPr lang="en-US" sz="1700" kern="100" dirty="0">
                <a:latin typeface="Calibri" panose="020F0502020204030204" pitchFamily="34" charset="0"/>
                <a:ea typeface="Calibri" panose="020F0502020204030204" pitchFamily="34" charset="0"/>
                <a:cs typeface="Times New Roman" panose="02020603050405020304" pitchFamily="18" charset="0"/>
              </a:rPr>
              <a:t>, and </a:t>
            </a:r>
            <a:r>
              <a:rPr lang="en-US" sz="1700" kern="100" dirty="0" err="1">
                <a:latin typeface="Calibri" panose="020F0502020204030204" pitchFamily="34" charset="0"/>
                <a:ea typeface="Calibri" panose="020F0502020204030204" pitchFamily="34" charset="0"/>
                <a:cs typeface="Times New Roman" panose="02020603050405020304" pitchFamily="18" charset="0"/>
              </a:rPr>
              <a:t>Esat</a:t>
            </a:r>
            <a:r>
              <a:rPr lang="en-US" sz="1700" kern="100" dirty="0">
                <a:latin typeface="Calibri" panose="020F0502020204030204" pitchFamily="34" charset="0"/>
                <a:ea typeface="Calibri" panose="020F0502020204030204" pitchFamily="34" charset="0"/>
                <a:cs typeface="Times New Roman" panose="02020603050405020304" pitchFamily="18" charset="0"/>
              </a:rPr>
              <a:t> Bastion, and going through </a:t>
            </a:r>
            <a:r>
              <a:rPr lang="en-US" sz="1700" kern="100" dirty="0" err="1">
                <a:latin typeface="Calibri" panose="020F0502020204030204" pitchFamily="34" charset="0"/>
                <a:ea typeface="Calibri" panose="020F0502020204030204" pitchFamily="34" charset="0"/>
                <a:cs typeface="Times New Roman" panose="02020603050405020304" pitchFamily="18" charset="0"/>
              </a:rPr>
              <a:t>Tophane</a:t>
            </a:r>
            <a:r>
              <a:rPr lang="en-US" sz="1700" kern="100" dirty="0">
                <a:latin typeface="Calibri" panose="020F0502020204030204" pitchFamily="34" charset="0"/>
                <a:ea typeface="Calibri" panose="020F0502020204030204" pitchFamily="34" charset="0"/>
                <a:cs typeface="Times New Roman" panose="02020603050405020304" pitchFamily="18" charset="0"/>
              </a:rPr>
              <a:t> (Armory) and </a:t>
            </a:r>
            <a:r>
              <a:rPr lang="en-US" sz="1700" kern="100" dirty="0" err="1">
                <a:latin typeface="Calibri" panose="020F0502020204030204" pitchFamily="34" charset="0"/>
                <a:ea typeface="Calibri" panose="020F0502020204030204" pitchFamily="34" charset="0"/>
                <a:cs typeface="Times New Roman" panose="02020603050405020304" pitchFamily="18" charset="0"/>
              </a:rPr>
              <a:t>Tersane</a:t>
            </a:r>
            <a:r>
              <a:rPr lang="en-US" sz="1700" kern="100" dirty="0">
                <a:latin typeface="Calibri" panose="020F0502020204030204" pitchFamily="34" charset="0"/>
                <a:ea typeface="Calibri" panose="020F0502020204030204" pitchFamily="34" charset="0"/>
                <a:cs typeface="Times New Roman" panose="02020603050405020304" pitchFamily="18" charset="0"/>
              </a:rPr>
              <a:t> (Shipyard). </a:t>
            </a:r>
            <a:endParaRPr lang="tr-TR" sz="17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lgn="just">
              <a:lnSpc>
                <a:spcPct val="107000"/>
              </a:lnSpc>
              <a:spcAft>
                <a:spcPts val="800"/>
              </a:spcAft>
              <a:buNone/>
            </a:pPr>
            <a:endParaRPr lang="tr-TR" sz="1700" kern="100" dirty="0">
              <a:latin typeface="Calibri" panose="020F0502020204030204" pitchFamily="34" charset="0"/>
              <a:ea typeface="Calibri" panose="020F0502020204030204" pitchFamily="34" charset="0"/>
              <a:cs typeface="Times New Roman" panose="02020603050405020304" pitchFamily="18" charset="0"/>
            </a:endParaRPr>
          </a:p>
          <a:p>
            <a:pPr indent="0" algn="just">
              <a:lnSpc>
                <a:spcPct val="107000"/>
              </a:lnSpc>
              <a:spcAft>
                <a:spcPts val="800"/>
              </a:spcAft>
              <a:buNone/>
            </a:pPr>
            <a:endParaRPr lang="tr-TR" sz="1700" kern="100" dirty="0">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tr-TR" sz="1800" dirty="0"/>
          </a:p>
        </p:txBody>
      </p:sp>
      <p:pic>
        <p:nvPicPr>
          <p:cNvPr id="4" name="Resim 3">
            <a:extLst>
              <a:ext uri="{FF2B5EF4-FFF2-40B4-BE49-F238E27FC236}">
                <a16:creationId xmlns:a16="http://schemas.microsoft.com/office/drawing/2014/main" xmlns="" id="{86FC9CDD-E49D-6D92-3ADA-0A46C1A502C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02030" y="1049475"/>
            <a:ext cx="4853940" cy="2895600"/>
          </a:xfrm>
          <a:prstGeom prst="rect">
            <a:avLst/>
          </a:prstGeom>
          <a:noFill/>
          <a:ln>
            <a:noFill/>
          </a:ln>
        </p:spPr>
      </p:pic>
      <p:pic>
        <p:nvPicPr>
          <p:cNvPr id="5" name="Resim 4">
            <a:extLst>
              <a:ext uri="{FF2B5EF4-FFF2-40B4-BE49-F238E27FC236}">
                <a16:creationId xmlns:a16="http://schemas.microsoft.com/office/drawing/2014/main" xmlns="" id="{14C6C604-48C1-1335-8A9C-128FA7970F2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89250" y="8302805"/>
            <a:ext cx="1079500" cy="1107440"/>
          </a:xfrm>
          <a:prstGeom prst="rect">
            <a:avLst/>
          </a:prstGeom>
          <a:noFill/>
          <a:ln>
            <a:noFill/>
          </a:ln>
        </p:spPr>
      </p:pic>
    </p:spTree>
    <p:extLst>
      <p:ext uri="{BB962C8B-B14F-4D97-AF65-F5344CB8AC3E}">
        <p14:creationId xmlns:p14="http://schemas.microsoft.com/office/powerpoint/2010/main" val="1730893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0" y="0"/>
            <a:ext cx="6858000" cy="1019908"/>
          </a:xfrm>
        </p:spPr>
        <p:txBody>
          <a:bodyPr>
            <a:normAutofit/>
          </a:bodyPr>
          <a:lstStyle/>
          <a:p>
            <a:pPr algn="ctr"/>
            <a:r>
              <a:rPr lang="tr-TR" sz="4000" b="1" dirty="0">
                <a:solidFill>
                  <a:schemeClr val="accent3">
                    <a:lumMod val="50000"/>
                  </a:schemeClr>
                </a:solidFill>
              </a:rPr>
              <a:t>ALANYA KIZILKULE (RED TOWER)</a:t>
            </a:r>
            <a:r>
              <a:rPr lang="tr-TR" sz="4000" dirty="0">
                <a:solidFill>
                  <a:schemeClr val="accent3">
                    <a:lumMod val="50000"/>
                  </a:schemeClr>
                </a:solidFill>
              </a:rPr>
              <a:t> </a:t>
            </a:r>
          </a:p>
        </p:txBody>
      </p:sp>
      <p:sp>
        <p:nvSpPr>
          <p:cNvPr id="3" name="İçerik Yer Tutucusu 2"/>
          <p:cNvSpPr>
            <a:spLocks noGrp="1"/>
          </p:cNvSpPr>
          <p:nvPr>
            <p:ph idx="1"/>
          </p:nvPr>
        </p:nvSpPr>
        <p:spPr>
          <a:xfrm>
            <a:off x="152636" y="4671673"/>
            <a:ext cx="6552727" cy="3168352"/>
          </a:xfrm>
        </p:spPr>
        <p:txBody>
          <a:bodyPr>
            <a:noAutofit/>
          </a:bodyPr>
          <a:lstStyle/>
          <a:p>
            <a:pPr marL="0" indent="0" algn="just">
              <a:lnSpc>
                <a:spcPct val="107000"/>
              </a:lnSpc>
              <a:spcAft>
                <a:spcPts val="800"/>
              </a:spcAft>
              <a:buNone/>
            </a:pPr>
            <a:r>
              <a:rPr lang="en-US" sz="1800" kern="100" dirty="0">
                <a:latin typeface="Calibri" panose="020F0502020204030204" pitchFamily="34" charset="0"/>
                <a:ea typeface="Calibri" panose="020F0502020204030204" pitchFamily="34" charset="0"/>
                <a:cs typeface="Times New Roman" panose="02020603050405020304" pitchFamily="18" charset="0"/>
              </a:rPr>
              <a:t>Kızıl </a:t>
            </a:r>
            <a:r>
              <a:rPr lang="en-US" sz="1800" kern="100" dirty="0" err="1">
                <a:latin typeface="Calibri" panose="020F0502020204030204" pitchFamily="34" charset="0"/>
                <a:ea typeface="Calibri" panose="020F0502020204030204" pitchFamily="34" charset="0"/>
                <a:cs typeface="Times New Roman" panose="02020603050405020304" pitchFamily="18" charset="0"/>
              </a:rPr>
              <a:t>Kule</a:t>
            </a:r>
            <a:r>
              <a:rPr lang="en-US" sz="1800" kern="100" dirty="0">
                <a:latin typeface="Calibri" panose="020F0502020204030204" pitchFamily="34" charset="0"/>
                <a:ea typeface="Calibri" panose="020F0502020204030204" pitchFamily="34" charset="0"/>
                <a:cs typeface="Times New Roman" panose="02020603050405020304" pitchFamily="18" charset="0"/>
              </a:rPr>
              <a:t> is a historical tower located in the city of </a:t>
            </a:r>
            <a:r>
              <a:rPr lang="en-US" sz="1800" kern="100" dirty="0" err="1">
                <a:latin typeface="Calibri" panose="020F0502020204030204" pitchFamily="34" charset="0"/>
                <a:ea typeface="Calibri" panose="020F0502020204030204" pitchFamily="34" charset="0"/>
                <a:cs typeface="Times New Roman" panose="02020603050405020304" pitchFamily="18" charset="0"/>
              </a:rPr>
              <a:t>Alanya</a:t>
            </a:r>
            <a:r>
              <a:rPr lang="en-US" sz="1800" kern="100" dirty="0">
                <a:latin typeface="Calibri" panose="020F0502020204030204" pitchFamily="34" charset="0"/>
                <a:ea typeface="Calibri" panose="020F0502020204030204" pitchFamily="34" charset="0"/>
                <a:cs typeface="Times New Roman" panose="02020603050405020304" pitchFamily="18" charset="0"/>
              </a:rPr>
              <a:t>, </a:t>
            </a:r>
            <a:r>
              <a:rPr lang="en-US" sz="1800" kern="100" dirty="0" err="1">
                <a:latin typeface="Calibri" panose="020F0502020204030204" pitchFamily="34" charset="0"/>
                <a:ea typeface="Calibri" panose="020F0502020204030204" pitchFamily="34" charset="0"/>
                <a:cs typeface="Times New Roman" panose="02020603050405020304" pitchFamily="18" charset="0"/>
              </a:rPr>
              <a:t>Türkiye</a:t>
            </a:r>
            <a:r>
              <a:rPr lang="en-US" sz="1800" kern="100" dirty="0">
                <a:latin typeface="Calibri" panose="020F0502020204030204" pitchFamily="34" charset="0"/>
                <a:ea typeface="Calibri" panose="020F0502020204030204" pitchFamily="34" charset="0"/>
                <a:cs typeface="Times New Roman" panose="02020603050405020304" pitchFamily="18" charset="0"/>
              </a:rPr>
              <a:t>. The structure is considered the symbol of the city and is used on the city's flag. The construction of the building began in the early sultanate of the Anatolian Seljuk Sultan </a:t>
            </a:r>
            <a:r>
              <a:rPr lang="en-US" sz="1800" kern="100" dirty="0" err="1">
                <a:latin typeface="Calibri" panose="020F0502020204030204" pitchFamily="34" charset="0"/>
                <a:ea typeface="Calibri" panose="020F0502020204030204" pitchFamily="34" charset="0"/>
                <a:cs typeface="Times New Roman" panose="02020603050405020304" pitchFamily="18" charset="0"/>
              </a:rPr>
              <a:t>Alaeddin</a:t>
            </a:r>
            <a:r>
              <a:rPr lang="en-US" sz="1800" kern="100" dirty="0">
                <a:latin typeface="Calibri" panose="020F0502020204030204" pitchFamily="34" charset="0"/>
                <a:ea typeface="Calibri" panose="020F0502020204030204" pitchFamily="34" charset="0"/>
                <a:cs typeface="Times New Roman" panose="02020603050405020304" pitchFamily="18" charset="0"/>
              </a:rPr>
              <a:t> </a:t>
            </a:r>
            <a:r>
              <a:rPr lang="en-US" sz="1800" kern="100" dirty="0" err="1">
                <a:latin typeface="Calibri" panose="020F0502020204030204" pitchFamily="34" charset="0"/>
                <a:ea typeface="Calibri" panose="020F0502020204030204" pitchFamily="34" charset="0"/>
                <a:cs typeface="Times New Roman" panose="02020603050405020304" pitchFamily="18" charset="0"/>
              </a:rPr>
              <a:t>Keykubad</a:t>
            </a:r>
            <a:r>
              <a:rPr lang="en-US" sz="1800" kern="100" dirty="0">
                <a:latin typeface="Calibri" panose="020F0502020204030204" pitchFamily="34" charset="0"/>
                <a:ea typeface="Calibri" panose="020F0502020204030204" pitchFamily="34" charset="0"/>
                <a:cs typeface="Times New Roman" panose="02020603050405020304" pitchFamily="18" charset="0"/>
              </a:rPr>
              <a:t> I and was completed in 1226. The Sultan brought the master architect </a:t>
            </a:r>
            <a:r>
              <a:rPr lang="en-US" sz="1800" kern="100" dirty="0" err="1">
                <a:latin typeface="Calibri" panose="020F0502020204030204" pitchFamily="34" charset="0"/>
                <a:ea typeface="Calibri" panose="020F0502020204030204" pitchFamily="34" charset="0"/>
                <a:cs typeface="Times New Roman" panose="02020603050405020304" pitchFamily="18" charset="0"/>
              </a:rPr>
              <a:t>Ebu</a:t>
            </a:r>
            <a:r>
              <a:rPr lang="en-US" sz="1800" kern="100" dirty="0">
                <a:latin typeface="Calibri" panose="020F0502020204030204" pitchFamily="34" charset="0"/>
                <a:ea typeface="Calibri" panose="020F0502020204030204" pitchFamily="34" charset="0"/>
                <a:cs typeface="Times New Roman" panose="02020603050405020304" pitchFamily="18" charset="0"/>
              </a:rPr>
              <a:t> Ali </a:t>
            </a:r>
            <a:r>
              <a:rPr lang="en-US" sz="1800" kern="100" dirty="0" err="1">
                <a:latin typeface="Calibri" panose="020F0502020204030204" pitchFamily="34" charset="0"/>
                <a:ea typeface="Calibri" panose="020F0502020204030204" pitchFamily="34" charset="0"/>
                <a:cs typeface="Times New Roman" panose="02020603050405020304" pitchFamily="18" charset="0"/>
              </a:rPr>
              <a:t>Reha</a:t>
            </a:r>
            <a:r>
              <a:rPr lang="en-US" sz="1800" kern="100" dirty="0">
                <a:latin typeface="Calibri" panose="020F0502020204030204" pitchFamily="34" charset="0"/>
                <a:ea typeface="Calibri" panose="020F0502020204030204" pitchFamily="34" charset="0"/>
                <a:cs typeface="Times New Roman" panose="02020603050405020304" pitchFamily="18" charset="0"/>
              </a:rPr>
              <a:t> from Aleppo, Syria, to </a:t>
            </a:r>
            <a:r>
              <a:rPr lang="en-US" sz="1800" kern="100" dirty="0" err="1">
                <a:latin typeface="Calibri" panose="020F0502020204030204" pitchFamily="34" charset="0"/>
                <a:ea typeface="Calibri" panose="020F0502020204030204" pitchFamily="34" charset="0"/>
                <a:cs typeface="Times New Roman" panose="02020603050405020304" pitchFamily="18" charset="0"/>
              </a:rPr>
              <a:t>Alanya</a:t>
            </a:r>
            <a:r>
              <a:rPr lang="en-US" sz="1800" kern="100" dirty="0">
                <a:latin typeface="Calibri" panose="020F0502020204030204" pitchFamily="34" charset="0"/>
                <a:ea typeface="Calibri" panose="020F0502020204030204" pitchFamily="34" charset="0"/>
                <a:cs typeface="Times New Roman" panose="02020603050405020304" pitchFamily="18" charset="0"/>
              </a:rPr>
              <a:t> to complete the building. The octagonal red brick tower protects the Shipyard dating from 1221. Its name comes from the redder bricks used in its construction. It continues to be one of the finest examples of medieval military architecture and is the best-preserved Seljuk building in the city. </a:t>
            </a:r>
            <a:endParaRPr lang="tr-TR" sz="1800" kern="1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7" name="Resim 6">
            <a:extLst>
              <a:ext uri="{FF2B5EF4-FFF2-40B4-BE49-F238E27FC236}">
                <a16:creationId xmlns:a16="http://schemas.microsoft.com/office/drawing/2014/main" xmlns="" id="{31B77689-66F7-65AE-107F-8AA0C61311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5003" y="1019908"/>
            <a:ext cx="5760000" cy="3141004"/>
          </a:xfrm>
          <a:prstGeom prst="rect">
            <a:avLst/>
          </a:prstGeom>
        </p:spPr>
      </p:pic>
      <p:pic>
        <p:nvPicPr>
          <p:cNvPr id="8" name="Resim 7">
            <a:extLst>
              <a:ext uri="{FF2B5EF4-FFF2-40B4-BE49-F238E27FC236}">
                <a16:creationId xmlns:a16="http://schemas.microsoft.com/office/drawing/2014/main" xmlns="" id="{F826F0FB-D969-564D-4EBB-5805CF8B83F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80928" y="8350787"/>
            <a:ext cx="1079500" cy="1070610"/>
          </a:xfrm>
          <a:prstGeom prst="rect">
            <a:avLst/>
          </a:prstGeom>
          <a:noFill/>
          <a:ln>
            <a:noFill/>
          </a:ln>
        </p:spPr>
      </p:pic>
    </p:spTree>
    <p:extLst>
      <p:ext uri="{BB962C8B-B14F-4D97-AF65-F5344CB8AC3E}">
        <p14:creationId xmlns:p14="http://schemas.microsoft.com/office/powerpoint/2010/main" val="1659153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899" y="36659"/>
            <a:ext cx="6172200" cy="667869"/>
          </a:xfrm>
        </p:spPr>
        <p:txBody>
          <a:bodyPr>
            <a:noAutofit/>
          </a:bodyPr>
          <a:lstStyle/>
          <a:p>
            <a:r>
              <a:rPr lang="tr-TR" sz="4000" dirty="0">
                <a:solidFill>
                  <a:schemeClr val="accent3">
                    <a:lumMod val="50000"/>
                  </a:schemeClr>
                </a:solidFill>
              </a:rPr>
              <a:t>ALANYA CABLE CAR</a:t>
            </a:r>
          </a:p>
        </p:txBody>
      </p:sp>
      <p:sp>
        <p:nvSpPr>
          <p:cNvPr id="3" name="İçerik Yer Tutucusu 2"/>
          <p:cNvSpPr>
            <a:spLocks noGrp="1"/>
          </p:cNvSpPr>
          <p:nvPr>
            <p:ph idx="1"/>
          </p:nvPr>
        </p:nvSpPr>
        <p:spPr>
          <a:xfrm>
            <a:off x="279514" y="5529064"/>
            <a:ext cx="6298969" cy="4680521"/>
          </a:xfrm>
        </p:spPr>
        <p:txBody>
          <a:bodyPr>
            <a:noAutofit/>
          </a:bodyPr>
          <a:lstStyle/>
          <a:p>
            <a:pPr marL="0" indent="0" algn="just">
              <a:buNone/>
            </a:pPr>
            <a:r>
              <a:rPr lang="tr-TR" sz="1800" dirty="0"/>
              <a:t> </a:t>
            </a:r>
            <a:r>
              <a:rPr lang="tr-TR" sz="1800" dirty="0" smtClean="0"/>
              <a:t>  </a:t>
            </a:r>
            <a:r>
              <a:rPr lang="en-US" sz="1800" dirty="0" smtClean="0"/>
              <a:t> </a:t>
            </a:r>
            <a:r>
              <a:rPr lang="en-US" sz="1800" dirty="0" err="1"/>
              <a:t>Alanya</a:t>
            </a:r>
            <a:r>
              <a:rPr lang="en-US" sz="1800" dirty="0"/>
              <a:t> Cable Car offers "ecology-sensitive transportation" with its technology gracefully placed within nature. Great care is taken at every stage of its construction and operation to protect the environment and consume natural resources economically. It incorporates all the advantages of ecological transportation vehicles. The </a:t>
            </a:r>
            <a:r>
              <a:rPr lang="en-US" sz="1800" dirty="0" err="1"/>
              <a:t>Alanya</a:t>
            </a:r>
            <a:r>
              <a:rPr lang="en-US" sz="1800" dirty="0"/>
              <a:t> Cable Car system is designed to operate in all weather conditions and can continue to operate uninterruptedly in conditions such as rain, wind, and high temperatures.  </a:t>
            </a:r>
            <a:endParaRPr lang="tr-TR" sz="1800" dirty="0"/>
          </a:p>
          <a:p>
            <a:pPr marL="0" indent="0" algn="just">
              <a:buNone/>
            </a:pPr>
            <a:endParaRPr lang="tr-TR" sz="1800" dirty="0"/>
          </a:p>
          <a:p>
            <a:pPr marL="0" indent="0" algn="just">
              <a:buNone/>
            </a:pPr>
            <a:endParaRPr lang="tr-TR" sz="1800" dirty="0"/>
          </a:p>
          <a:p>
            <a:pPr marL="0" indent="0" algn="just">
              <a:buNone/>
            </a:pPr>
            <a:endParaRPr lang="tr-TR" sz="1800" dirty="0"/>
          </a:p>
        </p:txBody>
      </p:sp>
      <p:pic>
        <p:nvPicPr>
          <p:cNvPr id="5" name="Resim 4">
            <a:extLst>
              <a:ext uri="{FF2B5EF4-FFF2-40B4-BE49-F238E27FC236}">
                <a16:creationId xmlns:a16="http://schemas.microsoft.com/office/drawing/2014/main" xmlns="" id="{73E4AAD1-A625-FCCA-1A67-435670874E4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704528"/>
            <a:ext cx="6858000" cy="4507233"/>
          </a:xfrm>
          <a:prstGeom prst="rect">
            <a:avLst/>
          </a:prstGeom>
          <a:noFill/>
          <a:ln>
            <a:noFill/>
          </a:ln>
        </p:spPr>
      </p:pic>
      <p:pic>
        <p:nvPicPr>
          <p:cNvPr id="6" name="Resim 5">
            <a:extLst>
              <a:ext uri="{FF2B5EF4-FFF2-40B4-BE49-F238E27FC236}">
                <a16:creationId xmlns:a16="http://schemas.microsoft.com/office/drawing/2014/main" xmlns="" id="{0A635355-0456-7BCC-8D10-2DF9241741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88999" y="8143758"/>
            <a:ext cx="1080000" cy="1057714"/>
          </a:xfrm>
          <a:prstGeom prst="rect">
            <a:avLst/>
          </a:prstGeom>
          <a:noFill/>
          <a:ln>
            <a:noFill/>
          </a:ln>
        </p:spPr>
      </p:pic>
    </p:spTree>
    <p:extLst>
      <p:ext uri="{BB962C8B-B14F-4D97-AF65-F5344CB8AC3E}">
        <p14:creationId xmlns:p14="http://schemas.microsoft.com/office/powerpoint/2010/main" val="3867586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499980" y="94389"/>
            <a:ext cx="6172200" cy="1019908"/>
          </a:xfrm>
        </p:spPr>
        <p:txBody>
          <a:bodyPr>
            <a:normAutofit/>
          </a:bodyPr>
          <a:lstStyle/>
          <a:p>
            <a:pPr algn="ctr"/>
            <a:r>
              <a:rPr lang="tr-TR" sz="4000" dirty="0">
                <a:solidFill>
                  <a:schemeClr val="accent3">
                    <a:lumMod val="50000"/>
                  </a:schemeClr>
                </a:solidFill>
              </a:rPr>
              <a:t>DAMLATAŞ CAVE </a:t>
            </a:r>
          </a:p>
        </p:txBody>
      </p:sp>
      <p:sp>
        <p:nvSpPr>
          <p:cNvPr id="3" name="İçerik Yer Tutucusu 2"/>
          <p:cNvSpPr>
            <a:spLocks noGrp="1"/>
          </p:cNvSpPr>
          <p:nvPr>
            <p:ph idx="1"/>
          </p:nvPr>
        </p:nvSpPr>
        <p:spPr>
          <a:xfrm>
            <a:off x="30311" y="4831740"/>
            <a:ext cx="6641869" cy="3888432"/>
          </a:xfrm>
        </p:spPr>
        <p:txBody>
          <a:bodyPr>
            <a:noAutofit/>
          </a:bodyPr>
          <a:lstStyle/>
          <a:p>
            <a:pPr indent="0" algn="just">
              <a:lnSpc>
                <a:spcPct val="107000"/>
              </a:lnSpc>
              <a:spcAft>
                <a:spcPts val="800"/>
              </a:spcAft>
              <a:buNone/>
            </a:pP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latin typeface="Calibri" panose="020F0502020204030204" pitchFamily="34" charset="0"/>
                <a:ea typeface="Calibri" panose="020F0502020204030204" pitchFamily="34" charset="0"/>
                <a:cs typeface="Times New Roman" panose="02020603050405020304" pitchFamily="18" charset="0"/>
              </a:rPr>
              <a:t> </a:t>
            </a:r>
            <a:r>
              <a:rPr lang="en-US" sz="1800" kern="100" dirty="0" err="1">
                <a:latin typeface="Calibri" panose="020F0502020204030204" pitchFamily="34" charset="0"/>
                <a:ea typeface="Calibri" panose="020F0502020204030204" pitchFamily="34" charset="0"/>
                <a:cs typeface="Times New Roman" panose="02020603050405020304" pitchFamily="18" charset="0"/>
              </a:rPr>
              <a:t>Damlataş</a:t>
            </a:r>
            <a:r>
              <a:rPr lang="en-US" sz="1800" kern="100" dirty="0">
                <a:latin typeface="Calibri" panose="020F0502020204030204" pitchFamily="34" charset="0"/>
                <a:ea typeface="Calibri" panose="020F0502020204030204" pitchFamily="34" charset="0"/>
                <a:cs typeface="Times New Roman" panose="02020603050405020304" pitchFamily="18" charset="0"/>
              </a:rPr>
              <a:t> Cave is a cave on the coast in the </a:t>
            </a:r>
            <a:r>
              <a:rPr lang="en-US" sz="1800" kern="100" dirty="0" err="1">
                <a:latin typeface="Calibri" panose="020F0502020204030204" pitchFamily="34" charset="0"/>
                <a:ea typeface="Calibri" panose="020F0502020204030204" pitchFamily="34" charset="0"/>
                <a:cs typeface="Times New Roman" panose="02020603050405020304" pitchFamily="18" charset="0"/>
              </a:rPr>
              <a:t>Alanya</a:t>
            </a:r>
            <a:r>
              <a:rPr lang="en-US" sz="1800" kern="100" dirty="0">
                <a:latin typeface="Calibri" panose="020F0502020204030204" pitchFamily="34" charset="0"/>
                <a:ea typeface="Calibri" panose="020F0502020204030204" pitchFamily="34" charset="0"/>
                <a:cs typeface="Times New Roman" panose="02020603050405020304" pitchFamily="18" charset="0"/>
              </a:rPr>
              <a:t> district of Antalya. It is located 3 km away from </a:t>
            </a:r>
            <a:r>
              <a:rPr lang="en-US" sz="1800" kern="100" dirty="0" err="1">
                <a:latin typeface="Calibri" panose="020F0502020204030204" pitchFamily="34" charset="0"/>
                <a:ea typeface="Calibri" panose="020F0502020204030204" pitchFamily="34" charset="0"/>
                <a:cs typeface="Times New Roman" panose="02020603050405020304" pitchFamily="18" charset="0"/>
              </a:rPr>
              <a:t>Alanya</a:t>
            </a:r>
            <a:r>
              <a:rPr lang="en-US" sz="1800" kern="100" dirty="0">
                <a:latin typeface="Calibri" panose="020F0502020204030204" pitchFamily="34" charset="0"/>
                <a:ea typeface="Calibri" panose="020F0502020204030204" pitchFamily="34" charset="0"/>
                <a:cs typeface="Times New Roman" panose="02020603050405020304" pitchFamily="18" charset="0"/>
              </a:rPr>
              <a:t> city center and on the western shore of the historical </a:t>
            </a:r>
            <a:r>
              <a:rPr lang="en-US" sz="1800" kern="100" dirty="0" err="1">
                <a:latin typeface="Calibri" panose="020F0502020204030204" pitchFamily="34" charset="0"/>
                <a:ea typeface="Calibri" panose="020F0502020204030204" pitchFamily="34" charset="0"/>
                <a:cs typeface="Times New Roman" panose="02020603050405020304" pitchFamily="18" charset="0"/>
              </a:rPr>
              <a:t>Alanya</a:t>
            </a:r>
            <a:r>
              <a:rPr lang="en-US" sz="1800" kern="100" dirty="0">
                <a:latin typeface="Calibri" panose="020F0502020204030204" pitchFamily="34" charset="0"/>
                <a:ea typeface="Calibri" panose="020F0502020204030204" pitchFamily="34" charset="0"/>
                <a:cs typeface="Times New Roman" panose="02020603050405020304" pitchFamily="18" charset="0"/>
              </a:rPr>
              <a:t> Castle. The cave is named </a:t>
            </a:r>
            <a:r>
              <a:rPr lang="en-US" sz="1800" kern="100" dirty="0" err="1">
                <a:latin typeface="Calibri" panose="020F0502020204030204" pitchFamily="34" charset="0"/>
                <a:ea typeface="Calibri" panose="020F0502020204030204" pitchFamily="34" charset="0"/>
                <a:cs typeface="Times New Roman" panose="02020603050405020304" pitchFamily="18" charset="0"/>
              </a:rPr>
              <a:t>Damlataş</a:t>
            </a:r>
            <a:r>
              <a:rPr lang="en-US" sz="1800" kern="100" dirty="0">
                <a:latin typeface="Calibri" panose="020F0502020204030204" pitchFamily="34" charset="0"/>
                <a:ea typeface="Calibri" panose="020F0502020204030204" pitchFamily="34" charset="0"/>
                <a:cs typeface="Times New Roman" panose="02020603050405020304" pitchFamily="18" charset="0"/>
              </a:rPr>
              <a:t> (Dripping Stone) due to the water drops that continue to drip from the stalactites. It was discovered in 1948 as a result of a dynamite blast in its current location, which was identified as a quarry to be used in the port construction. This cave, adorned with thousands of beautiful stalactites and stalagmites, was immediately taken under protection, research on the cave was started, and it was opened to tourism. </a:t>
            </a:r>
            <a:r>
              <a:rPr lang="en-US" sz="1800" kern="100" dirty="0" err="1">
                <a:latin typeface="Calibri" panose="020F0502020204030204" pitchFamily="34" charset="0"/>
                <a:ea typeface="Calibri" panose="020F0502020204030204" pitchFamily="34" charset="0"/>
                <a:cs typeface="Times New Roman" panose="02020603050405020304" pitchFamily="18" charset="0"/>
              </a:rPr>
              <a:t>Damlataş</a:t>
            </a:r>
            <a:r>
              <a:rPr lang="en-US" sz="1800" kern="100" dirty="0">
                <a:latin typeface="Calibri" panose="020F0502020204030204" pitchFamily="34" charset="0"/>
                <a:ea typeface="Calibri" panose="020F0502020204030204" pitchFamily="34" charset="0"/>
                <a:cs typeface="Times New Roman" panose="02020603050405020304" pitchFamily="18" charset="0"/>
              </a:rPr>
              <a:t> Cave is the first cave in </a:t>
            </a:r>
            <a:r>
              <a:rPr lang="en-US" sz="1800" kern="100" dirty="0" err="1">
                <a:latin typeface="Calibri" panose="020F0502020204030204" pitchFamily="34" charset="0"/>
                <a:ea typeface="Calibri" panose="020F0502020204030204" pitchFamily="34" charset="0"/>
                <a:cs typeface="Times New Roman" panose="02020603050405020304" pitchFamily="18" charset="0"/>
              </a:rPr>
              <a:t>Türkiye</a:t>
            </a:r>
            <a:r>
              <a:rPr lang="en-US" sz="1800" kern="100" dirty="0">
                <a:latin typeface="Calibri" panose="020F0502020204030204" pitchFamily="34" charset="0"/>
                <a:ea typeface="Calibri" panose="020F0502020204030204" pitchFamily="34" charset="0"/>
                <a:cs typeface="Times New Roman" panose="02020603050405020304" pitchFamily="18" charset="0"/>
              </a:rPr>
              <a:t> to be opened to tourism</a:t>
            </a:r>
            <a:r>
              <a:rPr lang="tr-TR" sz="1800" kern="100" dirty="0" smtClean="0">
                <a:effectLst/>
                <a:latin typeface="Calibri" panose="020F0502020204030204" pitchFamily="34" charset="0"/>
                <a:ea typeface="Calibri" panose="020F0502020204030204" pitchFamily="34" charset="0"/>
                <a:cs typeface="Times New Roman" panose="02020603050405020304" pitchFamily="18" charset="0"/>
              </a:rPr>
              <a:t>. </a:t>
            </a:r>
            <a:endParaRPr lang="tr-TR" sz="1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lgn="just">
              <a:lnSpc>
                <a:spcPct val="107000"/>
              </a:lnSpc>
              <a:spcAft>
                <a:spcPts val="800"/>
              </a:spcAft>
              <a:buNone/>
            </a:pPr>
            <a:endParaRPr lang="tr-TR" sz="1800" kern="100" dirty="0">
              <a:latin typeface="Calibri" panose="020F0502020204030204" pitchFamily="34" charset="0"/>
              <a:ea typeface="Calibri" panose="020F0502020204030204" pitchFamily="34" charset="0"/>
              <a:cs typeface="Times New Roman" panose="02020603050405020304" pitchFamily="18" charset="0"/>
            </a:endParaRPr>
          </a:p>
          <a:p>
            <a:pPr indent="0" algn="just">
              <a:lnSpc>
                <a:spcPct val="107000"/>
              </a:lnSpc>
              <a:spcAft>
                <a:spcPts val="800"/>
              </a:spcAft>
              <a:buNone/>
            </a:pPr>
            <a:endParaRPr lang="tr-TR"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Resim 3">
            <a:extLst>
              <a:ext uri="{FF2B5EF4-FFF2-40B4-BE49-F238E27FC236}">
                <a16:creationId xmlns:a16="http://schemas.microsoft.com/office/drawing/2014/main" xmlns="" id="{27B7A814-A5DA-DDF5-F81E-5F4DA4BDFFC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9000" y="1185828"/>
            <a:ext cx="5040000" cy="3385593"/>
          </a:xfrm>
          <a:prstGeom prst="rect">
            <a:avLst/>
          </a:prstGeom>
          <a:noFill/>
          <a:ln>
            <a:noFill/>
          </a:ln>
        </p:spPr>
      </p:pic>
      <p:pic>
        <p:nvPicPr>
          <p:cNvPr id="5" name="Resim 4">
            <a:extLst>
              <a:ext uri="{FF2B5EF4-FFF2-40B4-BE49-F238E27FC236}">
                <a16:creationId xmlns:a16="http://schemas.microsoft.com/office/drawing/2014/main" xmlns="" id="{FF7E1F68-C01E-B34D-98D9-97DAA05A23E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1495" y="8417246"/>
            <a:ext cx="1079500" cy="1126490"/>
          </a:xfrm>
          <a:prstGeom prst="rect">
            <a:avLst/>
          </a:prstGeom>
          <a:noFill/>
          <a:ln>
            <a:noFill/>
          </a:ln>
        </p:spPr>
      </p:pic>
    </p:spTree>
    <p:extLst>
      <p:ext uri="{BB962C8B-B14F-4D97-AF65-F5344CB8AC3E}">
        <p14:creationId xmlns:p14="http://schemas.microsoft.com/office/powerpoint/2010/main" val="3930284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404663" y="0"/>
            <a:ext cx="6172200" cy="872927"/>
          </a:xfrm>
        </p:spPr>
        <p:txBody>
          <a:bodyPr>
            <a:normAutofit/>
          </a:bodyPr>
          <a:lstStyle/>
          <a:p>
            <a:pPr algn="ctr"/>
            <a:r>
              <a:rPr lang="tr-TR" sz="4000" dirty="0">
                <a:solidFill>
                  <a:schemeClr val="accent3">
                    <a:lumMod val="50000"/>
                  </a:schemeClr>
                </a:solidFill>
              </a:rPr>
              <a:t>SIDE ANCIENT CITY </a:t>
            </a:r>
          </a:p>
        </p:txBody>
      </p:sp>
      <p:sp>
        <p:nvSpPr>
          <p:cNvPr id="3" name="İçerik Yer Tutucusu 2"/>
          <p:cNvSpPr>
            <a:spLocks noGrp="1"/>
          </p:cNvSpPr>
          <p:nvPr>
            <p:ph idx="1"/>
          </p:nvPr>
        </p:nvSpPr>
        <p:spPr>
          <a:xfrm>
            <a:off x="400079" y="6546729"/>
            <a:ext cx="5981687" cy="1944215"/>
          </a:xfrm>
        </p:spPr>
        <p:txBody>
          <a:bodyPr>
            <a:noAutofit/>
          </a:bodyPr>
          <a:lstStyle/>
          <a:p>
            <a:pPr marL="0" indent="0" algn="just">
              <a:buNone/>
            </a:pPr>
            <a:r>
              <a:rPr lang="tr-TR" sz="1800" dirty="0"/>
              <a:t>	</a:t>
            </a:r>
            <a:r>
              <a:rPr lang="en-US" sz="1800" dirty="0"/>
              <a:t> The ancient city of Side is among the most important settlements in history, founded in the 7th century BC. This historical city, which belongs to the </a:t>
            </a:r>
            <a:r>
              <a:rPr lang="en-US" sz="1800" dirty="0" err="1"/>
              <a:t>Pamphylia</a:t>
            </a:r>
            <a:r>
              <a:rPr lang="en-US" sz="1800" dirty="0"/>
              <a:t> region, first entered the Lydian Kingdom and remained under this rule for many years. Later, the ancient city of Side passed to the Persian Kingdom, and with the request of Alexander the Great for the region, it passed to the King of Macedonia. </a:t>
            </a:r>
            <a:r>
              <a:rPr lang="tr-TR" sz="1800" dirty="0" smtClean="0"/>
              <a:t>. </a:t>
            </a:r>
            <a:endParaRPr lang="tr-TR" sz="1800" dirty="0"/>
          </a:p>
          <a:p>
            <a:pPr marL="0" indent="0" algn="just">
              <a:buNone/>
            </a:pPr>
            <a:endParaRPr lang="tr-TR" sz="1800" dirty="0"/>
          </a:p>
        </p:txBody>
      </p:sp>
      <p:pic>
        <p:nvPicPr>
          <p:cNvPr id="4" name="Resim 3">
            <a:extLst>
              <a:ext uri="{FF2B5EF4-FFF2-40B4-BE49-F238E27FC236}">
                <a16:creationId xmlns:a16="http://schemas.microsoft.com/office/drawing/2014/main" xmlns="" id="{625B4556-2974-26CD-B5ED-6645C22ABFA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65067" y="872927"/>
            <a:ext cx="4451709" cy="5472609"/>
          </a:xfrm>
          <a:prstGeom prst="rect">
            <a:avLst/>
          </a:prstGeom>
        </p:spPr>
      </p:pic>
      <p:pic>
        <p:nvPicPr>
          <p:cNvPr id="5" name="Resim 4">
            <a:extLst>
              <a:ext uri="{FF2B5EF4-FFF2-40B4-BE49-F238E27FC236}">
                <a16:creationId xmlns:a16="http://schemas.microsoft.com/office/drawing/2014/main" xmlns="" id="{D021269B-133F-0F8F-A513-768E422189A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51013" y="8692137"/>
            <a:ext cx="1079500" cy="1067435"/>
          </a:xfrm>
          <a:prstGeom prst="rect">
            <a:avLst/>
          </a:prstGeom>
          <a:noFill/>
          <a:ln>
            <a:noFill/>
          </a:ln>
        </p:spPr>
      </p:pic>
      <p:sp>
        <p:nvSpPr>
          <p:cNvPr id="6" name="Dikdörtgen 5"/>
          <p:cNvSpPr/>
          <p:nvPr/>
        </p:nvSpPr>
        <p:spPr>
          <a:xfrm>
            <a:off x="3674435" y="1064568"/>
            <a:ext cx="2004075" cy="369332"/>
          </a:xfrm>
          <a:prstGeom prst="rect">
            <a:avLst/>
          </a:prstGeom>
        </p:spPr>
        <p:txBody>
          <a:bodyPr wrap="none">
            <a:spAutoFit/>
          </a:bodyPr>
          <a:lstStyle/>
          <a:p>
            <a:r>
              <a:rPr lang="tr-TR" dirty="0"/>
              <a:t>SIDE ANCIENT CITY </a:t>
            </a:r>
          </a:p>
        </p:txBody>
      </p:sp>
      <p:sp>
        <p:nvSpPr>
          <p:cNvPr id="7" name="İçerik Yer Tutucusu 2"/>
          <p:cNvSpPr txBox="1">
            <a:spLocks/>
          </p:cNvSpPr>
          <p:nvPr/>
        </p:nvSpPr>
        <p:spPr>
          <a:xfrm>
            <a:off x="404663" y="6345536"/>
            <a:ext cx="5981687" cy="2880319"/>
          </a:xfrm>
          <a:prstGeom prst="rect">
            <a:avLst/>
          </a:prstGeom>
        </p:spPr>
        <p:txBody>
          <a:bodyPr vert="horz" lIns="91440" tIns="45720" rIns="91440" bIns="45720" rtlCol="0">
            <a:noAutofit/>
          </a:bodyPr>
          <a:lst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pPr marL="0" indent="0" algn="just">
              <a:buFont typeface="Arial" panose="020B0604020202020204" pitchFamily="34" charset="0"/>
              <a:buNone/>
            </a:pPr>
            <a:endParaRPr lang="tr-TR" sz="1800" dirty="0"/>
          </a:p>
        </p:txBody>
      </p:sp>
    </p:spTree>
    <p:extLst>
      <p:ext uri="{BB962C8B-B14F-4D97-AF65-F5344CB8AC3E}">
        <p14:creationId xmlns:p14="http://schemas.microsoft.com/office/powerpoint/2010/main" val="4277918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404663" y="129923"/>
            <a:ext cx="6172200" cy="1019908"/>
          </a:xfrm>
        </p:spPr>
        <p:txBody>
          <a:bodyPr>
            <a:normAutofit fontScale="90000"/>
          </a:bodyPr>
          <a:lstStyle/>
          <a:p>
            <a:pPr algn="ctr"/>
            <a:r>
              <a:rPr lang="tr-TR" sz="4000" dirty="0">
                <a:solidFill>
                  <a:schemeClr val="accent3">
                    <a:lumMod val="50000"/>
                  </a:schemeClr>
                </a:solidFill>
              </a:rPr>
              <a:t>ASPENDOS ANCIENT THEATRE</a:t>
            </a:r>
          </a:p>
        </p:txBody>
      </p:sp>
      <p:sp>
        <p:nvSpPr>
          <p:cNvPr id="3" name="İçerik Yer Tutucusu 2"/>
          <p:cNvSpPr>
            <a:spLocks noGrp="1"/>
          </p:cNvSpPr>
          <p:nvPr>
            <p:ph idx="1"/>
          </p:nvPr>
        </p:nvSpPr>
        <p:spPr>
          <a:xfrm>
            <a:off x="404663" y="5169024"/>
            <a:ext cx="6046607" cy="2576740"/>
          </a:xfrm>
        </p:spPr>
        <p:txBody>
          <a:bodyPr>
            <a:noAutofit/>
          </a:bodyPr>
          <a:lstStyle/>
          <a:p>
            <a:pPr marL="0" indent="0" algn="just">
              <a:buNone/>
            </a:pPr>
            <a:r>
              <a:rPr lang="tr-TR"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latin typeface="Calibri" panose="020F0502020204030204" pitchFamily="34" charset="0"/>
                <a:ea typeface="Calibri" panose="020F0502020204030204" pitchFamily="34" charset="0"/>
                <a:cs typeface="Times New Roman" panose="02020603050405020304" pitchFamily="18" charset="0"/>
              </a:rPr>
              <a:t> </a:t>
            </a:r>
            <a:r>
              <a:rPr lang="en-US" sz="1800" kern="100" dirty="0" err="1">
                <a:latin typeface="Calibri" panose="020F0502020204030204" pitchFamily="34" charset="0"/>
                <a:ea typeface="Calibri" panose="020F0502020204030204" pitchFamily="34" charset="0"/>
                <a:cs typeface="Times New Roman" panose="02020603050405020304" pitchFamily="18" charset="0"/>
              </a:rPr>
              <a:t>Aspendos</a:t>
            </a:r>
            <a:r>
              <a:rPr lang="en-US" sz="1800" kern="100" dirty="0">
                <a:latin typeface="Calibri" panose="020F0502020204030204" pitchFamily="34" charset="0"/>
                <a:ea typeface="Calibri" panose="020F0502020204030204" pitchFamily="34" charset="0"/>
                <a:cs typeface="Times New Roman" panose="02020603050405020304" pitchFamily="18" charset="0"/>
              </a:rPr>
              <a:t> is an ancient city famous for its ancient theater, located in </a:t>
            </a:r>
            <a:r>
              <a:rPr lang="en-US" sz="1800" kern="100" dirty="0" err="1">
                <a:latin typeface="Calibri" panose="020F0502020204030204" pitchFamily="34" charset="0"/>
                <a:ea typeface="Calibri" panose="020F0502020204030204" pitchFamily="34" charset="0"/>
                <a:cs typeface="Times New Roman" panose="02020603050405020304" pitchFamily="18" charset="0"/>
              </a:rPr>
              <a:t>Belkıs</a:t>
            </a:r>
            <a:r>
              <a:rPr lang="en-US" sz="1800" kern="100" dirty="0">
                <a:latin typeface="Calibri" panose="020F0502020204030204" pitchFamily="34" charset="0"/>
                <a:ea typeface="Calibri" panose="020F0502020204030204" pitchFamily="34" charset="0"/>
                <a:cs typeface="Times New Roman" panose="02020603050405020304" pitchFamily="18" charset="0"/>
              </a:rPr>
              <a:t> village in the </a:t>
            </a:r>
            <a:r>
              <a:rPr lang="en-US" sz="1800" kern="100" dirty="0" err="1">
                <a:latin typeface="Calibri" panose="020F0502020204030204" pitchFamily="34" charset="0"/>
                <a:ea typeface="Calibri" panose="020F0502020204030204" pitchFamily="34" charset="0"/>
                <a:cs typeface="Times New Roman" panose="02020603050405020304" pitchFamily="18" charset="0"/>
              </a:rPr>
              <a:t>Serik</a:t>
            </a:r>
            <a:r>
              <a:rPr lang="en-US" sz="1800" kern="100" dirty="0">
                <a:latin typeface="Calibri" panose="020F0502020204030204" pitchFamily="34" charset="0"/>
                <a:ea typeface="Calibri" panose="020F0502020204030204" pitchFamily="34" charset="0"/>
                <a:cs typeface="Times New Roman" panose="02020603050405020304" pitchFamily="18" charset="0"/>
              </a:rPr>
              <a:t> district of Antalya province. </a:t>
            </a:r>
            <a:r>
              <a:rPr lang="en-US" sz="1800" kern="100" dirty="0" err="1">
                <a:latin typeface="Calibri" panose="020F0502020204030204" pitchFamily="34" charset="0"/>
                <a:ea typeface="Calibri" panose="020F0502020204030204" pitchFamily="34" charset="0"/>
                <a:cs typeface="Times New Roman" panose="02020603050405020304" pitchFamily="18" charset="0"/>
              </a:rPr>
              <a:t>Aspendos</a:t>
            </a:r>
            <a:r>
              <a:rPr lang="en-US" sz="1800" kern="100" dirty="0">
                <a:latin typeface="Calibri" panose="020F0502020204030204" pitchFamily="34" charset="0"/>
                <a:ea typeface="Calibri" panose="020F0502020204030204" pitchFamily="34" charset="0"/>
                <a:cs typeface="Times New Roman" panose="02020603050405020304" pitchFamily="18" charset="0"/>
              </a:rPr>
              <a:t> is known for hosting the </a:t>
            </a:r>
            <a:r>
              <a:rPr lang="en-US" sz="1800" kern="100" dirty="0" err="1">
                <a:latin typeface="Calibri" panose="020F0502020204030204" pitchFamily="34" charset="0"/>
                <a:ea typeface="Calibri" panose="020F0502020204030204" pitchFamily="34" charset="0"/>
                <a:cs typeface="Times New Roman" panose="02020603050405020304" pitchFamily="18" charset="0"/>
              </a:rPr>
              <a:t>Aspendos</a:t>
            </a:r>
            <a:r>
              <a:rPr lang="en-US" sz="1800" kern="100" dirty="0">
                <a:latin typeface="Calibri" panose="020F0502020204030204" pitchFamily="34" charset="0"/>
                <a:ea typeface="Calibri" panose="020F0502020204030204" pitchFamily="34" charset="0"/>
                <a:cs typeface="Times New Roman" panose="02020603050405020304" pitchFamily="18" charset="0"/>
              </a:rPr>
              <a:t> Roman Theatre, the best-preserved theater of antiquity. The most important structure of </a:t>
            </a:r>
            <a:r>
              <a:rPr lang="en-US" sz="1800" kern="100" dirty="0" err="1">
                <a:latin typeface="Calibri" panose="020F0502020204030204" pitchFamily="34" charset="0"/>
                <a:ea typeface="Calibri" panose="020F0502020204030204" pitchFamily="34" charset="0"/>
                <a:cs typeface="Times New Roman" panose="02020603050405020304" pitchFamily="18" charset="0"/>
              </a:rPr>
              <a:t>Aspendos</a:t>
            </a:r>
            <a:r>
              <a:rPr lang="en-US" sz="1800" kern="100" dirty="0">
                <a:latin typeface="Calibri" panose="020F0502020204030204" pitchFamily="34" charset="0"/>
                <a:ea typeface="Calibri" panose="020F0502020204030204" pitchFamily="34" charset="0"/>
                <a:cs typeface="Times New Roman" panose="02020603050405020304" pitchFamily="18" charset="0"/>
              </a:rPr>
              <a:t> is its theater. It is an open-air theater that has been preserved in the best way among ancient theaters. This theater is the oldest and most intact example in Anatolia that has survived to the present day with its stage. Its architect is </a:t>
            </a:r>
            <a:r>
              <a:rPr lang="en-US" sz="1800" kern="100" dirty="0" err="1">
                <a:latin typeface="Calibri" panose="020F0502020204030204" pitchFamily="34" charset="0"/>
                <a:ea typeface="Calibri" panose="020F0502020204030204" pitchFamily="34" charset="0"/>
                <a:cs typeface="Times New Roman" panose="02020603050405020304" pitchFamily="18" charset="0"/>
              </a:rPr>
              <a:t>Zenon</a:t>
            </a:r>
            <a:r>
              <a:rPr lang="en-US" sz="1800" kern="100" dirty="0">
                <a:latin typeface="Calibri" panose="020F0502020204030204" pitchFamily="34" charset="0"/>
                <a:ea typeface="Calibri" panose="020F0502020204030204" pitchFamily="34" charset="0"/>
                <a:cs typeface="Times New Roman" panose="02020603050405020304" pitchFamily="18" charset="0"/>
              </a:rPr>
              <a:t>, the son of </a:t>
            </a:r>
            <a:r>
              <a:rPr lang="en-US" sz="1800" kern="100" dirty="0" err="1">
                <a:latin typeface="Calibri" panose="020F0502020204030204" pitchFamily="34" charset="0"/>
                <a:ea typeface="Calibri" panose="020F0502020204030204" pitchFamily="34" charset="0"/>
                <a:cs typeface="Times New Roman" panose="02020603050405020304" pitchFamily="18" charset="0"/>
              </a:rPr>
              <a:t>Theodorus</a:t>
            </a:r>
            <a:r>
              <a:rPr lang="en-US" sz="1800" kern="100" dirty="0">
                <a:latin typeface="Calibri" panose="020F0502020204030204" pitchFamily="34" charset="0"/>
                <a:ea typeface="Calibri" panose="020F0502020204030204" pitchFamily="34" charset="0"/>
                <a:cs typeface="Times New Roman" panose="02020603050405020304" pitchFamily="18" charset="0"/>
              </a:rPr>
              <a:t> of </a:t>
            </a:r>
            <a:r>
              <a:rPr lang="en-US" sz="1800" kern="100" dirty="0" err="1">
                <a:latin typeface="Calibri" panose="020F0502020204030204" pitchFamily="34" charset="0"/>
                <a:ea typeface="Calibri" panose="020F0502020204030204" pitchFamily="34" charset="0"/>
                <a:cs typeface="Times New Roman" panose="02020603050405020304" pitchFamily="18" charset="0"/>
              </a:rPr>
              <a:t>Aspendos</a:t>
            </a:r>
            <a:r>
              <a:rPr lang="en-US" sz="1800" kern="100" dirty="0">
                <a:latin typeface="Calibri" panose="020F0502020204030204" pitchFamily="34" charset="0"/>
                <a:ea typeface="Calibri" panose="020F0502020204030204" pitchFamily="34" charset="0"/>
                <a:cs typeface="Times New Roman" panose="02020603050405020304" pitchFamily="18" charset="0"/>
              </a:rPr>
              <a:t>. </a:t>
            </a:r>
            <a:endParaRPr lang="tr-TR"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tr-TR" sz="1800" dirty="0"/>
          </a:p>
        </p:txBody>
      </p:sp>
      <p:pic>
        <p:nvPicPr>
          <p:cNvPr id="2052" name="Picture 4" descr="C:\Users\kalite\Desktop\CASTİVAL SİSTEM\Travelife\Etiketler\images (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663" y="1351311"/>
            <a:ext cx="6046607" cy="3629513"/>
          </a:xfrm>
          <a:prstGeom prst="rect">
            <a:avLst/>
          </a:prstGeom>
          <a:noFill/>
          <a:extLst>
            <a:ext uri="{909E8E84-426E-40DD-AFC4-6F175D3DCCD1}">
              <a14:hiddenFill xmlns:a14="http://schemas.microsoft.com/office/drawing/2010/main">
                <a:solidFill>
                  <a:srgbClr val="FFFFFF"/>
                </a:solidFill>
              </a14:hiddenFill>
            </a:ext>
          </a:extLst>
        </p:spPr>
      </p:pic>
      <p:pic>
        <p:nvPicPr>
          <p:cNvPr id="4" name="Resim 3">
            <a:extLst>
              <a:ext uri="{FF2B5EF4-FFF2-40B4-BE49-F238E27FC236}">
                <a16:creationId xmlns:a16="http://schemas.microsoft.com/office/drawing/2014/main" xmlns="" id="{361C23DD-A0FB-D8B6-663E-9371C227765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60688" y="8049344"/>
            <a:ext cx="1079500" cy="1114425"/>
          </a:xfrm>
          <a:prstGeom prst="rect">
            <a:avLst/>
          </a:prstGeom>
          <a:noFill/>
          <a:ln>
            <a:noFill/>
          </a:ln>
        </p:spPr>
      </p:pic>
    </p:spTree>
    <p:extLst>
      <p:ext uri="{BB962C8B-B14F-4D97-AF65-F5344CB8AC3E}">
        <p14:creationId xmlns:p14="http://schemas.microsoft.com/office/powerpoint/2010/main" val="898514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692126" y="128464"/>
            <a:ext cx="5616624" cy="1019908"/>
          </a:xfrm>
        </p:spPr>
        <p:txBody>
          <a:bodyPr>
            <a:normAutofit/>
          </a:bodyPr>
          <a:lstStyle/>
          <a:p>
            <a:pPr algn="ctr"/>
            <a:r>
              <a:rPr lang="tr-TR" sz="4000" dirty="0">
                <a:solidFill>
                  <a:schemeClr val="accent3">
                    <a:lumMod val="50000"/>
                  </a:schemeClr>
                </a:solidFill>
              </a:rPr>
              <a:t>MANAVGAT WATERFALL</a:t>
            </a:r>
          </a:p>
        </p:txBody>
      </p:sp>
      <p:sp>
        <p:nvSpPr>
          <p:cNvPr id="3" name="İçerik Yer Tutucusu 2"/>
          <p:cNvSpPr>
            <a:spLocks noGrp="1"/>
          </p:cNvSpPr>
          <p:nvPr>
            <p:ph idx="1"/>
          </p:nvPr>
        </p:nvSpPr>
        <p:spPr>
          <a:xfrm>
            <a:off x="323515" y="5385048"/>
            <a:ext cx="6353845" cy="2449546"/>
          </a:xfrm>
        </p:spPr>
        <p:txBody>
          <a:bodyPr>
            <a:noAutofit/>
          </a:bodyPr>
          <a:lstStyle/>
          <a:p>
            <a:pPr marL="0" indent="0" algn="just">
              <a:buNone/>
            </a:pPr>
            <a:r>
              <a:rPr lang="en-US" sz="1800" dirty="0" err="1">
                <a:latin typeface="+mj-lt"/>
              </a:rPr>
              <a:t>Manavgat</a:t>
            </a:r>
            <a:r>
              <a:rPr lang="en-US" sz="1800" dirty="0">
                <a:latin typeface="+mj-lt"/>
              </a:rPr>
              <a:t> Waterfall is a waterfall located on the </a:t>
            </a:r>
            <a:r>
              <a:rPr lang="en-US" sz="1800" dirty="0" err="1">
                <a:latin typeface="+mj-lt"/>
              </a:rPr>
              <a:t>Manavgat</a:t>
            </a:r>
            <a:r>
              <a:rPr lang="en-US" sz="1800" dirty="0">
                <a:latin typeface="+mj-lt"/>
              </a:rPr>
              <a:t> River in the </a:t>
            </a:r>
            <a:r>
              <a:rPr lang="en-US" sz="1800" dirty="0" err="1">
                <a:latin typeface="+mj-lt"/>
              </a:rPr>
              <a:t>Manavgat</a:t>
            </a:r>
            <a:r>
              <a:rPr lang="en-US" sz="1800" dirty="0">
                <a:latin typeface="+mj-lt"/>
              </a:rPr>
              <a:t> district of Antalya. Although it falls from a small height, it flows with a high discharge over a wide area. Around the </a:t>
            </a:r>
            <a:r>
              <a:rPr lang="en-US" sz="1800" dirty="0" err="1">
                <a:latin typeface="+mj-lt"/>
              </a:rPr>
              <a:t>Manavgat</a:t>
            </a:r>
            <a:r>
              <a:rPr lang="en-US" sz="1800" dirty="0">
                <a:latin typeface="+mj-lt"/>
              </a:rPr>
              <a:t> Waterfall, there are picnic areas available for the public and properties operating as live fish restaurants as part of tourist facilities. With the Presidential decree dated March 15, 2023, the area shown was registered and declared as a Definitely Protected Sensitive Area as a result of the Evaluation of the Conservation Status of the Potential Natural Site Area. </a:t>
            </a:r>
            <a:endParaRPr lang="tr-TR" sz="1800" dirty="0"/>
          </a:p>
          <a:p>
            <a:pPr marL="0" indent="0" algn="just">
              <a:buNone/>
            </a:pPr>
            <a:endParaRPr lang="tr-TR" sz="1800" dirty="0"/>
          </a:p>
        </p:txBody>
      </p:sp>
      <p:pic>
        <p:nvPicPr>
          <p:cNvPr id="4" name="Resim 3">
            <a:extLst>
              <a:ext uri="{FF2B5EF4-FFF2-40B4-BE49-F238E27FC236}">
                <a16:creationId xmlns:a16="http://schemas.microsoft.com/office/drawing/2014/main" xmlns="" id="{1265FB3C-5D67-2832-661A-F3C5A2C02FA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80438" y="1263290"/>
            <a:ext cx="5040000" cy="3782000"/>
          </a:xfrm>
          <a:prstGeom prst="rect">
            <a:avLst/>
          </a:prstGeom>
          <a:noFill/>
          <a:ln>
            <a:noFill/>
          </a:ln>
        </p:spPr>
      </p:pic>
      <p:pic>
        <p:nvPicPr>
          <p:cNvPr id="5" name="Resim 4">
            <a:extLst>
              <a:ext uri="{FF2B5EF4-FFF2-40B4-BE49-F238E27FC236}">
                <a16:creationId xmlns:a16="http://schemas.microsoft.com/office/drawing/2014/main" xmlns="" id="{4C3E31A2-A27C-84A7-DA12-1A7AECAC776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60688" y="8168200"/>
            <a:ext cx="1079500" cy="1092200"/>
          </a:xfrm>
          <a:prstGeom prst="rect">
            <a:avLst/>
          </a:prstGeom>
          <a:noFill/>
          <a:ln>
            <a:noFill/>
          </a:ln>
        </p:spPr>
      </p:pic>
    </p:spTree>
    <p:extLst>
      <p:ext uri="{BB962C8B-B14F-4D97-AF65-F5344CB8AC3E}">
        <p14:creationId xmlns:p14="http://schemas.microsoft.com/office/powerpoint/2010/main" val="546779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52623" y="128464"/>
            <a:ext cx="6172200" cy="751306"/>
          </a:xfrm>
          <a:blipFill>
            <a:blip r:embed="rId2">
              <a:alphaModFix amt="15000"/>
            </a:blip>
            <a:tile tx="0" ty="0" sx="100000" sy="100000" flip="none" algn="tl"/>
          </a:blipFill>
        </p:spPr>
        <p:txBody>
          <a:bodyPr>
            <a:normAutofit/>
          </a:bodyPr>
          <a:lstStyle/>
          <a:p>
            <a:pPr algn="ctr"/>
            <a:r>
              <a:rPr lang="tr-TR" sz="4000" dirty="0">
                <a:solidFill>
                  <a:schemeClr val="accent3">
                    <a:lumMod val="50000"/>
                  </a:schemeClr>
                </a:solidFill>
              </a:rPr>
              <a:t>HOW TO GET THERE?</a:t>
            </a:r>
          </a:p>
        </p:txBody>
      </p:sp>
      <p:sp>
        <p:nvSpPr>
          <p:cNvPr id="3" name="İçerik Yer Tutucusu 2"/>
          <p:cNvSpPr>
            <a:spLocks noGrp="1"/>
          </p:cNvSpPr>
          <p:nvPr>
            <p:ph idx="1"/>
          </p:nvPr>
        </p:nvSpPr>
        <p:spPr>
          <a:xfrm>
            <a:off x="450391" y="992560"/>
            <a:ext cx="6074432" cy="8712968"/>
          </a:xfrm>
        </p:spPr>
        <p:txBody>
          <a:bodyPr>
            <a:noAutofit/>
          </a:bodyPr>
          <a:lstStyle/>
          <a:p>
            <a:pPr marL="0" indent="0" algn="ctr">
              <a:buNone/>
            </a:pPr>
            <a:r>
              <a:rPr lang="en-US" sz="1800" dirty="0"/>
              <a:t>ALANYA CASTLE  </a:t>
            </a:r>
            <a:endParaRPr lang="tr-TR" sz="1800" dirty="0" smtClean="0"/>
          </a:p>
          <a:p>
            <a:pPr marL="0" indent="0" algn="ctr">
              <a:buNone/>
            </a:pPr>
            <a:r>
              <a:rPr lang="en-US" sz="1800" dirty="0" smtClean="0"/>
              <a:t>Take </a:t>
            </a:r>
            <a:r>
              <a:rPr lang="en-US" sz="1800" dirty="0"/>
              <a:t>the public buses in front of our hotel and get off in </a:t>
            </a:r>
            <a:r>
              <a:rPr lang="en-US" sz="1800" dirty="0" err="1"/>
              <a:t>Alanya</a:t>
            </a:r>
            <a:r>
              <a:rPr lang="en-US" sz="1800" dirty="0"/>
              <a:t> city center. Access to the Castle can be provided by buses going to the Castle or by the Cable Car from </a:t>
            </a:r>
            <a:r>
              <a:rPr lang="en-US" sz="1800" dirty="0" err="1"/>
              <a:t>Damlataş</a:t>
            </a:r>
            <a:r>
              <a:rPr lang="en-US" sz="1800" dirty="0"/>
              <a:t>.  </a:t>
            </a:r>
            <a:endParaRPr lang="tr-TR" sz="1800" dirty="0" smtClean="0"/>
          </a:p>
          <a:p>
            <a:pPr marL="0" indent="0" algn="ctr">
              <a:buNone/>
            </a:pPr>
            <a:endParaRPr lang="tr-TR" sz="1800" dirty="0" smtClean="0"/>
          </a:p>
          <a:p>
            <a:pPr marL="0" indent="0" algn="ctr">
              <a:buNone/>
            </a:pPr>
            <a:r>
              <a:rPr lang="en-US" sz="1800" dirty="0" smtClean="0"/>
              <a:t>ALANYA </a:t>
            </a:r>
            <a:r>
              <a:rPr lang="en-US" sz="1800" dirty="0"/>
              <a:t>PIER - KIZILKULE (RED TOWER</a:t>
            </a:r>
            <a:r>
              <a:rPr lang="en-US" sz="1800" dirty="0" smtClean="0"/>
              <a:t>)</a:t>
            </a:r>
            <a:endParaRPr lang="tr-TR" sz="1800" dirty="0" smtClean="0"/>
          </a:p>
          <a:p>
            <a:pPr marL="0" indent="0" algn="ctr">
              <a:buNone/>
            </a:pPr>
            <a:r>
              <a:rPr lang="en-US" sz="1800" dirty="0"/>
              <a:t>  It can be reached within walking distance from the front of our hotel. </a:t>
            </a:r>
            <a:endParaRPr lang="tr-TR" sz="1800" dirty="0" smtClean="0"/>
          </a:p>
          <a:p>
            <a:pPr marL="0" indent="0" algn="ctr">
              <a:buNone/>
            </a:pPr>
            <a:endParaRPr lang="tr-TR" sz="1800" dirty="0" smtClean="0"/>
          </a:p>
          <a:p>
            <a:pPr marL="0" indent="0" algn="ctr">
              <a:buNone/>
            </a:pPr>
            <a:r>
              <a:rPr lang="en-US" sz="1800" dirty="0" smtClean="0"/>
              <a:t> </a:t>
            </a:r>
            <a:r>
              <a:rPr lang="en-US" sz="1800" dirty="0"/>
              <a:t>MANAVGAT </a:t>
            </a:r>
            <a:r>
              <a:rPr lang="en-US" sz="1800" dirty="0" smtClean="0"/>
              <a:t>– SIDE</a:t>
            </a:r>
            <a:endParaRPr lang="tr-TR" sz="1800" dirty="0" smtClean="0"/>
          </a:p>
          <a:p>
            <a:pPr marL="0" indent="0" algn="ctr">
              <a:buNone/>
            </a:pPr>
            <a:r>
              <a:rPr lang="en-US" sz="1800" dirty="0"/>
              <a:t>  Access to </a:t>
            </a:r>
            <a:r>
              <a:rPr lang="en-US" sz="1800" dirty="0" err="1"/>
              <a:t>Manavgat</a:t>
            </a:r>
            <a:r>
              <a:rPr lang="en-US" sz="1800" dirty="0"/>
              <a:t> and Side center can be provided in 1.5 hours by taking the Antalya buses that pass on the main street in front of our hotel.  ANTALYA  Take the buses that pass on the main street in front of our hotel to the bus station. Antalya buses can reach Antalya center in 2.5 hours. </a:t>
            </a:r>
            <a:endParaRPr lang="tr-TR" sz="1800" dirty="0" smtClean="0"/>
          </a:p>
          <a:p>
            <a:pPr marL="0" indent="0" algn="ctr">
              <a:buNone/>
            </a:pPr>
            <a:endParaRPr lang="tr-TR" sz="1800" dirty="0" smtClean="0"/>
          </a:p>
          <a:p>
            <a:pPr marL="0" indent="0" algn="ctr">
              <a:buNone/>
            </a:pPr>
            <a:r>
              <a:rPr lang="en-US" sz="1800" dirty="0" smtClean="0"/>
              <a:t> </a:t>
            </a:r>
            <a:r>
              <a:rPr lang="en-US" sz="1800" dirty="0"/>
              <a:t>ANTALYA - GAZİPAŞA </a:t>
            </a:r>
            <a:r>
              <a:rPr lang="en-US" sz="1800" dirty="0" smtClean="0"/>
              <a:t>AIRPORT</a:t>
            </a:r>
            <a:endParaRPr lang="tr-TR" sz="1800" dirty="0" smtClean="0"/>
          </a:p>
          <a:p>
            <a:pPr marL="0" indent="0" algn="ctr">
              <a:buNone/>
            </a:pPr>
            <a:r>
              <a:rPr lang="en-US" sz="1800" dirty="0"/>
              <a:t>  Our hotel guests can reach Antalya airport in 2 hours with their own agency's transfer vehicles. Our hotel guests can reach </a:t>
            </a:r>
            <a:r>
              <a:rPr lang="en-US" sz="1800" dirty="0" err="1"/>
              <a:t>Gazipaşa</a:t>
            </a:r>
            <a:r>
              <a:rPr lang="en-US" sz="1800" dirty="0"/>
              <a:t> airport in 1 hour with their own agency's transfer vehicles.  </a:t>
            </a:r>
            <a:endParaRPr lang="tr-TR" sz="1800" dirty="0" smtClean="0"/>
          </a:p>
          <a:p>
            <a:pPr marL="0" indent="0" algn="ctr">
              <a:buNone/>
            </a:pPr>
            <a:endParaRPr lang="tr-TR" sz="1800" dirty="0" smtClean="0"/>
          </a:p>
          <a:p>
            <a:pPr marL="0" indent="0" algn="ctr">
              <a:buNone/>
            </a:pPr>
            <a:r>
              <a:rPr lang="en-US" sz="1800" dirty="0" smtClean="0"/>
              <a:t>ALANYUM </a:t>
            </a:r>
            <a:r>
              <a:rPr lang="en-US" sz="1800" dirty="0"/>
              <a:t>SHOPPING </a:t>
            </a:r>
            <a:r>
              <a:rPr lang="en-US" sz="1800" dirty="0" smtClean="0"/>
              <a:t>CENTER</a:t>
            </a:r>
            <a:endParaRPr lang="tr-TR" sz="1800" dirty="0" smtClean="0"/>
          </a:p>
          <a:p>
            <a:pPr marL="0" indent="0" algn="ctr">
              <a:buNone/>
            </a:pPr>
            <a:r>
              <a:rPr lang="en-US" sz="1800" dirty="0"/>
              <a:t>  It can be reached by taking the public bus that goes to </a:t>
            </a:r>
            <a:r>
              <a:rPr lang="en-US" sz="1800" dirty="0" err="1"/>
              <a:t>Alanyum</a:t>
            </a:r>
            <a:r>
              <a:rPr lang="en-US" sz="1800" dirty="0"/>
              <a:t> shopping center from the bus stop in front of our hotel.  * In settlements, public transportation is provided with Controlled City Minibuses for a fee or with city cards for Municipal Buses.* Our guests can also benefit from taxi services at the taxi stands located near our hotel if they wish. </a:t>
            </a:r>
            <a:endParaRPr lang="tr-TR" sz="1800" dirty="0"/>
          </a:p>
        </p:txBody>
      </p:sp>
    </p:spTree>
    <p:extLst>
      <p:ext uri="{BB962C8B-B14F-4D97-AF65-F5344CB8AC3E}">
        <p14:creationId xmlns:p14="http://schemas.microsoft.com/office/powerpoint/2010/main" val="39049577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811885"/>
          </a:xfrm>
        </p:spPr>
        <p:txBody>
          <a:bodyPr>
            <a:normAutofit/>
          </a:bodyPr>
          <a:lstStyle/>
          <a:p>
            <a:pPr algn="ctr"/>
            <a:r>
              <a:rPr lang="tr-TR" dirty="0">
                <a:solidFill>
                  <a:schemeClr val="accent3">
                    <a:lumMod val="50000"/>
                  </a:schemeClr>
                </a:solidFill>
              </a:rPr>
              <a:t>NEIGHBORHOOD MARKETS</a:t>
            </a:r>
          </a:p>
        </p:txBody>
      </p:sp>
      <p:sp>
        <p:nvSpPr>
          <p:cNvPr id="6" name="İçerik Yer Tutucusu 2"/>
          <p:cNvSpPr txBox="1">
            <a:spLocks noGrp="1"/>
          </p:cNvSpPr>
          <p:nvPr>
            <p:ph idx="1"/>
          </p:nvPr>
        </p:nvSpPr>
        <p:spPr>
          <a:xfrm>
            <a:off x="213033" y="1352600"/>
            <a:ext cx="6326187" cy="1499757"/>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tr-TR" sz="2000" b="1" dirty="0">
                <a:solidFill>
                  <a:schemeClr val="accent3">
                    <a:lumMod val="50000"/>
                  </a:schemeClr>
                </a:solidFill>
              </a:rPr>
              <a:t>ALANYA </a:t>
            </a:r>
            <a:r>
              <a:rPr lang="tr-TR" sz="2000" b="1" dirty="0" smtClean="0">
                <a:solidFill>
                  <a:schemeClr val="accent3">
                    <a:lumMod val="50000"/>
                  </a:schemeClr>
                </a:solidFill>
              </a:rPr>
              <a:t>LOCAL STREET MARKETS</a:t>
            </a:r>
            <a:endParaRPr lang="tr-TR" sz="2000" b="1" dirty="0">
              <a:solidFill>
                <a:schemeClr val="accent3">
                  <a:lumMod val="50000"/>
                </a:schemeClr>
              </a:solidFill>
            </a:endParaRPr>
          </a:p>
          <a:p>
            <a:pPr marL="0" indent="0" algn="ctr">
              <a:buNone/>
            </a:pPr>
            <a:r>
              <a:rPr lang="en-US" sz="2000" b="1" dirty="0">
                <a:solidFill>
                  <a:schemeClr val="accent3">
                    <a:lumMod val="50000"/>
                  </a:schemeClr>
                </a:solidFill>
              </a:rPr>
              <a:t>ALANYA NEIGHBORHOOD MARKETS  The neighborhood market closest to our hotel is the </a:t>
            </a:r>
            <a:r>
              <a:rPr lang="tr-TR" sz="2000" b="1" dirty="0" err="1" smtClean="0">
                <a:solidFill>
                  <a:schemeClr val="accent3">
                    <a:lumMod val="50000"/>
                  </a:schemeClr>
                </a:solidFill>
              </a:rPr>
              <a:t>Saturday</a:t>
            </a:r>
            <a:r>
              <a:rPr lang="en-US" sz="2000" b="1" dirty="0" smtClean="0">
                <a:solidFill>
                  <a:schemeClr val="accent3">
                    <a:lumMod val="50000"/>
                  </a:schemeClr>
                </a:solidFill>
              </a:rPr>
              <a:t> </a:t>
            </a:r>
            <a:r>
              <a:rPr lang="en-US" sz="2000" b="1" dirty="0">
                <a:solidFill>
                  <a:schemeClr val="accent3">
                    <a:lumMod val="50000"/>
                  </a:schemeClr>
                </a:solidFill>
              </a:rPr>
              <a:t>market. You can get detailed information about other neighborhood markets set up in </a:t>
            </a:r>
            <a:r>
              <a:rPr lang="en-US" sz="2000" b="1" dirty="0" err="1">
                <a:solidFill>
                  <a:schemeClr val="accent3">
                    <a:lumMod val="50000"/>
                  </a:schemeClr>
                </a:solidFill>
              </a:rPr>
              <a:t>Alanya</a:t>
            </a:r>
            <a:r>
              <a:rPr lang="en-US" sz="2000" b="1" dirty="0">
                <a:solidFill>
                  <a:schemeClr val="accent3">
                    <a:lumMod val="50000"/>
                  </a:schemeClr>
                </a:solidFill>
              </a:rPr>
              <a:t> by scanning the QR code. </a:t>
            </a:r>
            <a:endParaRPr lang="tr-TR" sz="2000" b="1" dirty="0">
              <a:solidFill>
                <a:schemeClr val="accent3">
                  <a:lumMod val="50000"/>
                </a:schemeClr>
              </a:solidFill>
            </a:endParaRPr>
          </a:p>
        </p:txBody>
      </p:sp>
      <p:pic>
        <p:nvPicPr>
          <p:cNvPr id="4" name="Resim 3"/>
          <p:cNvPicPr>
            <a:picLocks noChangeAspect="1"/>
          </p:cNvPicPr>
          <p:nvPr/>
        </p:nvPicPr>
        <p:blipFill>
          <a:blip r:embed="rId2"/>
          <a:stretch>
            <a:fillRect/>
          </a:stretch>
        </p:blipFill>
        <p:spPr>
          <a:xfrm>
            <a:off x="2060848" y="6537176"/>
            <a:ext cx="3044188" cy="3034431"/>
          </a:xfrm>
          <a:prstGeom prst="rect">
            <a:avLst/>
          </a:prstGeom>
        </p:spPr>
      </p:pic>
      <p:pic>
        <p:nvPicPr>
          <p:cNvPr id="3" name="Resim 2"/>
          <p:cNvPicPr>
            <a:picLocks noChangeAspect="1"/>
          </p:cNvPicPr>
          <p:nvPr/>
        </p:nvPicPr>
        <p:blipFill>
          <a:blip r:embed="rId3"/>
          <a:stretch>
            <a:fillRect/>
          </a:stretch>
        </p:blipFill>
        <p:spPr>
          <a:xfrm>
            <a:off x="1340768" y="3296816"/>
            <a:ext cx="4320480" cy="3024336"/>
          </a:xfrm>
          <a:prstGeom prst="rect">
            <a:avLst/>
          </a:prstGeom>
        </p:spPr>
      </p:pic>
    </p:spTree>
    <p:extLst>
      <p:ext uri="{BB962C8B-B14F-4D97-AF65-F5344CB8AC3E}">
        <p14:creationId xmlns:p14="http://schemas.microsoft.com/office/powerpoint/2010/main" val="4168127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60534"/>
            <a:ext cx="6172200" cy="1019908"/>
          </a:xfrm>
          <a:blipFill>
            <a:blip r:embed="rId2">
              <a:alphaModFix amt="15000"/>
            </a:blip>
            <a:tile tx="0" ty="0" sx="100000" sy="100000" flip="none" algn="tl"/>
          </a:blipFill>
        </p:spPr>
        <p:txBody>
          <a:bodyPr>
            <a:normAutofit/>
          </a:bodyPr>
          <a:lstStyle/>
          <a:p>
            <a:pPr algn="ctr"/>
            <a:r>
              <a:rPr lang="tr-TR" sz="3200" b="1" dirty="0">
                <a:solidFill>
                  <a:schemeClr val="accent3">
                    <a:lumMod val="50000"/>
                  </a:schemeClr>
                </a:solidFill>
              </a:rPr>
              <a:t>CULTURAL INFORMATION </a:t>
            </a:r>
          </a:p>
        </p:txBody>
      </p:sp>
      <p:sp>
        <p:nvSpPr>
          <p:cNvPr id="3" name="İçerik Yer Tutucusu 2"/>
          <p:cNvSpPr>
            <a:spLocks noGrp="1"/>
          </p:cNvSpPr>
          <p:nvPr>
            <p:ph idx="1"/>
          </p:nvPr>
        </p:nvSpPr>
        <p:spPr>
          <a:xfrm>
            <a:off x="3346748" y="6089254"/>
            <a:ext cx="3168352" cy="2283564"/>
          </a:xfrm>
        </p:spPr>
        <p:txBody>
          <a:bodyPr>
            <a:noAutofit/>
          </a:bodyPr>
          <a:lstStyle/>
          <a:p>
            <a:pPr marL="0" indent="0" algn="just">
              <a:buNone/>
            </a:pPr>
            <a:r>
              <a:rPr lang="en-US" sz="1800" dirty="0"/>
              <a:t>A type of black tea is produced in </a:t>
            </a:r>
            <a:r>
              <a:rPr lang="en-US" sz="1800" dirty="0" err="1"/>
              <a:t>Türkiye</a:t>
            </a:r>
            <a:r>
              <a:rPr lang="en-US" sz="1800" dirty="0"/>
              <a:t> and grows on the Eastern Black Sea coasts. This type of tea is commonly called Turkish tea. It is brewed with roasted black tea powder and served in its unique small glasses known as "</a:t>
            </a:r>
            <a:r>
              <a:rPr lang="en-US" sz="1800" dirty="0" err="1"/>
              <a:t>ince</a:t>
            </a:r>
            <a:r>
              <a:rPr lang="en-US" sz="1800" dirty="0"/>
              <a:t> belli" (slim-</a:t>
            </a:r>
            <a:r>
              <a:rPr lang="en-US" sz="1800" dirty="0" err="1"/>
              <a:t>waisted</a:t>
            </a:r>
            <a:r>
              <a:rPr lang="en-US" sz="1800" dirty="0"/>
              <a:t>). </a:t>
            </a:r>
            <a:endParaRPr lang="tr-TR" sz="1800" dirty="0"/>
          </a:p>
        </p:txBody>
      </p:sp>
      <p:pic>
        <p:nvPicPr>
          <p:cNvPr id="5" name="Resim 4">
            <a:extLst>
              <a:ext uri="{FF2B5EF4-FFF2-40B4-BE49-F238E27FC236}">
                <a16:creationId xmlns:a16="http://schemas.microsoft.com/office/drawing/2014/main" xmlns="" id="{88F45C1B-5790-221C-AB51-3D51EE6216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672" y="1712640"/>
            <a:ext cx="6038428" cy="3744416"/>
          </a:xfrm>
          <a:prstGeom prst="rect">
            <a:avLst/>
          </a:prstGeom>
        </p:spPr>
      </p:pic>
      <p:pic>
        <p:nvPicPr>
          <p:cNvPr id="7" name="Resim 6">
            <a:extLst>
              <a:ext uri="{FF2B5EF4-FFF2-40B4-BE49-F238E27FC236}">
                <a16:creationId xmlns:a16="http://schemas.microsoft.com/office/drawing/2014/main" xmlns="" id="{A6A5B3DC-C7A9-F06E-12DA-686DAD000C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6672" y="5817096"/>
            <a:ext cx="2705100" cy="2728639"/>
          </a:xfrm>
          <a:prstGeom prst="rect">
            <a:avLst/>
          </a:prstGeom>
        </p:spPr>
      </p:pic>
      <p:sp>
        <p:nvSpPr>
          <p:cNvPr id="9" name="Metin kutusu 8">
            <a:extLst>
              <a:ext uri="{FF2B5EF4-FFF2-40B4-BE49-F238E27FC236}">
                <a16:creationId xmlns:a16="http://schemas.microsoft.com/office/drawing/2014/main" xmlns="" id="{B6613765-35E9-7B5B-7597-151B4849B5A3}"/>
              </a:ext>
            </a:extLst>
          </p:cNvPr>
          <p:cNvSpPr txBox="1"/>
          <p:nvPr/>
        </p:nvSpPr>
        <p:spPr>
          <a:xfrm>
            <a:off x="1484214" y="1111590"/>
            <a:ext cx="4032448" cy="553998"/>
          </a:xfrm>
          <a:prstGeom prst="rect">
            <a:avLst/>
          </a:prstGeom>
          <a:noFill/>
        </p:spPr>
        <p:txBody>
          <a:bodyPr wrap="square">
            <a:spAutoFit/>
          </a:bodyPr>
          <a:lstStyle/>
          <a:p>
            <a:pPr algn="ctr"/>
            <a:r>
              <a:rPr lang="tr-TR" sz="3000" b="1" dirty="0">
                <a:solidFill>
                  <a:schemeClr val="accent3">
                    <a:lumMod val="50000"/>
                  </a:schemeClr>
                </a:solidFill>
              </a:rPr>
              <a:t>TURKISH TEA </a:t>
            </a:r>
          </a:p>
        </p:txBody>
      </p:sp>
    </p:spTree>
    <p:extLst>
      <p:ext uri="{BB962C8B-B14F-4D97-AF65-F5344CB8AC3E}">
        <p14:creationId xmlns:p14="http://schemas.microsoft.com/office/powerpoint/2010/main" val="25137370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Başlık 6">
            <a:extLst>
              <a:ext uri="{FF2B5EF4-FFF2-40B4-BE49-F238E27FC236}">
                <a16:creationId xmlns:a16="http://schemas.microsoft.com/office/drawing/2014/main" xmlns="" id="{1FBB4E65-4F98-D8EA-94EB-30C75D015FDD}"/>
              </a:ext>
            </a:extLst>
          </p:cNvPr>
          <p:cNvSpPr>
            <a:spLocks noGrp="1"/>
          </p:cNvSpPr>
          <p:nvPr>
            <p:ph type="title"/>
          </p:nvPr>
        </p:nvSpPr>
        <p:spPr>
          <a:xfrm>
            <a:off x="342900" y="80942"/>
            <a:ext cx="6172200" cy="839610"/>
          </a:xfrm>
        </p:spPr>
        <p:txBody>
          <a:bodyPr>
            <a:normAutofit/>
          </a:bodyPr>
          <a:lstStyle/>
          <a:p>
            <a:pPr algn="ctr"/>
            <a:r>
              <a:rPr lang="tr-TR" sz="3000" b="1" dirty="0">
                <a:solidFill>
                  <a:schemeClr val="accent3">
                    <a:lumMod val="50000"/>
                  </a:schemeClr>
                </a:solidFill>
              </a:rPr>
              <a:t>TURKISH COFFEE </a:t>
            </a:r>
            <a:endParaRPr lang="tr-TR" sz="3000" dirty="0">
              <a:solidFill>
                <a:schemeClr val="accent3">
                  <a:lumMod val="50000"/>
                </a:schemeClr>
              </a:solidFill>
            </a:endParaRPr>
          </a:p>
        </p:txBody>
      </p:sp>
      <p:sp>
        <p:nvSpPr>
          <p:cNvPr id="3" name="İçerik Yer Tutucusu 2"/>
          <p:cNvSpPr>
            <a:spLocks noGrp="1"/>
          </p:cNvSpPr>
          <p:nvPr>
            <p:ph idx="1"/>
          </p:nvPr>
        </p:nvSpPr>
        <p:spPr>
          <a:xfrm>
            <a:off x="3107415" y="5241032"/>
            <a:ext cx="3456384" cy="3990760"/>
          </a:xfrm>
        </p:spPr>
        <p:txBody>
          <a:bodyPr>
            <a:noAutofit/>
          </a:bodyPr>
          <a:lstStyle/>
          <a:p>
            <a:pPr marL="0" indent="0" algn="just">
              <a:buNone/>
            </a:pPr>
            <a:r>
              <a:rPr lang="tr-TR" sz="1800" dirty="0" smtClean="0"/>
              <a:t>T</a:t>
            </a:r>
            <a:r>
              <a:rPr lang="en-US" sz="1800" dirty="0" err="1" smtClean="0"/>
              <a:t>urkish</a:t>
            </a:r>
            <a:r>
              <a:rPr lang="en-US" sz="1800" dirty="0" smtClean="0"/>
              <a:t> </a:t>
            </a:r>
            <a:r>
              <a:rPr lang="en-US" sz="1800" dirty="0"/>
              <a:t>coffee is one of the oldest coffee preparation and cooking methods that has come down to the present day from the Ottoman Empire, holding an important place in Turkish culture. It has a unique identity and tradition with its specific taste, foam, aroma, and serving style. It is the only type of coffee served with its grounds. Turkish coffee culture and tradition were inscribed on the UNESCO Representative List of the Intangible Cultural Heritage of Humanity on behalf of our country as of 2013. </a:t>
            </a:r>
            <a:endParaRPr lang="tr-TR" sz="1800" dirty="0"/>
          </a:p>
        </p:txBody>
      </p:sp>
      <p:pic>
        <p:nvPicPr>
          <p:cNvPr id="12290" name="Picture 2" descr="C:\Users\kalite\Desktop\CASTİVAL SİSTEM\Travelife\Etiketler\Kahv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0" y="1064568"/>
            <a:ext cx="6155729" cy="3528392"/>
          </a:xfrm>
          <a:prstGeom prst="rect">
            <a:avLst/>
          </a:prstGeom>
          <a:noFill/>
          <a:extLst>
            <a:ext uri="{909E8E84-426E-40DD-AFC4-6F175D3DCCD1}">
              <a14:hiddenFill xmlns:a14="http://schemas.microsoft.com/office/drawing/2010/main">
                <a:solidFill>
                  <a:srgbClr val="FFFFFF"/>
                </a:solidFill>
              </a14:hiddenFill>
            </a:ext>
          </a:extLst>
        </p:spPr>
      </p:pic>
      <p:pic>
        <p:nvPicPr>
          <p:cNvPr id="5" name="Resim 4">
            <a:extLst>
              <a:ext uri="{FF2B5EF4-FFF2-40B4-BE49-F238E27FC236}">
                <a16:creationId xmlns:a16="http://schemas.microsoft.com/office/drawing/2014/main" xmlns="" id="{1A17BA9A-BD75-9166-874A-199C622068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4076" y="5817096"/>
            <a:ext cx="2798403" cy="2621002"/>
          </a:xfrm>
          <a:prstGeom prst="rect">
            <a:avLst/>
          </a:prstGeom>
        </p:spPr>
      </p:pic>
    </p:spTree>
    <p:extLst>
      <p:ext uri="{BB962C8B-B14F-4D97-AF65-F5344CB8AC3E}">
        <p14:creationId xmlns:p14="http://schemas.microsoft.com/office/powerpoint/2010/main" val="3267512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xmlns="" id="{1761B9BC-3688-9846-693C-207541925DC0}"/>
            </a:ext>
          </a:extLst>
        </p:cNvPr>
        <p:cNvGrpSpPr/>
        <p:nvPr/>
      </p:nvGrpSpPr>
      <p:grpSpPr>
        <a:xfrm>
          <a:off x="0" y="0"/>
          <a:ext cx="0" cy="0"/>
          <a:chOff x="0" y="0"/>
          <a:chExt cx="0" cy="0"/>
        </a:xfrm>
      </p:grpSpPr>
      <p:sp>
        <p:nvSpPr>
          <p:cNvPr id="7" name="Başlık 6">
            <a:extLst>
              <a:ext uri="{FF2B5EF4-FFF2-40B4-BE49-F238E27FC236}">
                <a16:creationId xmlns:a16="http://schemas.microsoft.com/office/drawing/2014/main" xmlns="" id="{18E44DC2-98AE-47A8-BA6E-7B8B03992AD8}"/>
              </a:ext>
            </a:extLst>
          </p:cNvPr>
          <p:cNvSpPr>
            <a:spLocks noGrp="1"/>
          </p:cNvSpPr>
          <p:nvPr>
            <p:ph type="title"/>
          </p:nvPr>
        </p:nvSpPr>
        <p:spPr>
          <a:xfrm>
            <a:off x="342900" y="80942"/>
            <a:ext cx="6172200" cy="1306434"/>
          </a:xfrm>
        </p:spPr>
        <p:txBody>
          <a:bodyPr>
            <a:normAutofit/>
          </a:bodyPr>
          <a:lstStyle/>
          <a:p>
            <a:pPr algn="ctr"/>
            <a:r>
              <a:rPr lang="tr-TR" sz="3000" b="1" dirty="0">
                <a:solidFill>
                  <a:schemeClr val="accent3">
                    <a:lumMod val="50000"/>
                  </a:schemeClr>
                </a:solidFill>
              </a:rPr>
              <a:t>TURKISH DELIGHT</a:t>
            </a:r>
            <a:endParaRPr lang="tr-TR" sz="3000" dirty="0">
              <a:solidFill>
                <a:schemeClr val="accent3">
                  <a:lumMod val="50000"/>
                </a:schemeClr>
              </a:solidFill>
            </a:endParaRPr>
          </a:p>
        </p:txBody>
      </p:sp>
      <p:sp>
        <p:nvSpPr>
          <p:cNvPr id="3" name="İçerik Yer Tutucusu 2">
            <a:extLst>
              <a:ext uri="{FF2B5EF4-FFF2-40B4-BE49-F238E27FC236}">
                <a16:creationId xmlns:a16="http://schemas.microsoft.com/office/drawing/2014/main" xmlns="" id="{0B8D043C-6B88-19B7-9040-2D083CC412ED}"/>
              </a:ext>
            </a:extLst>
          </p:cNvPr>
          <p:cNvSpPr>
            <a:spLocks noGrp="1"/>
          </p:cNvSpPr>
          <p:nvPr>
            <p:ph idx="1"/>
          </p:nvPr>
        </p:nvSpPr>
        <p:spPr>
          <a:xfrm>
            <a:off x="729000" y="5385048"/>
            <a:ext cx="5580320" cy="3528392"/>
          </a:xfrm>
          <a:blipFill>
            <a:blip r:embed="rId2">
              <a:alphaModFix amt="12000"/>
            </a:blip>
            <a:tile tx="0" ty="0" sx="100000" sy="100000" flip="none" algn="tl"/>
          </a:blipFill>
        </p:spPr>
        <p:txBody>
          <a:bodyPr>
            <a:noAutofit/>
          </a:bodyPr>
          <a:lstStyle/>
          <a:p>
            <a:pPr marL="0" indent="0" algn="just">
              <a:buNone/>
            </a:pPr>
            <a:r>
              <a:rPr lang="en-US" sz="1800" dirty="0">
                <a:solidFill>
                  <a:srgbClr val="202122"/>
                </a:solidFill>
                <a:latin typeface="+mj-lt"/>
              </a:rPr>
              <a:t>TURKISH DELIGHT  </a:t>
            </a:r>
            <a:r>
              <a:rPr lang="en-US" sz="1800" dirty="0" err="1">
                <a:solidFill>
                  <a:srgbClr val="202122"/>
                </a:solidFill>
                <a:latin typeface="+mj-lt"/>
              </a:rPr>
              <a:t>Lokum</a:t>
            </a:r>
            <a:r>
              <a:rPr lang="en-US" sz="1800" dirty="0">
                <a:solidFill>
                  <a:srgbClr val="202122"/>
                </a:solidFill>
                <a:latin typeface="+mj-lt"/>
              </a:rPr>
              <a:t> (Turkish Delight) is a traditional Turkish dessert. Although it has been known in Anatolia since approximately the 15th century, it became widespread within the borders of the Ottoman Empire, especially in the 17th century. In Europe, it began to be known in the 18th century as "Turkish Delight" through an English traveler. Previously made with a mixture of honey or molasses and flour, the making and flavor of </a:t>
            </a:r>
            <a:r>
              <a:rPr lang="en-US" sz="1800" dirty="0" err="1">
                <a:solidFill>
                  <a:srgbClr val="202122"/>
                </a:solidFill>
                <a:latin typeface="+mj-lt"/>
              </a:rPr>
              <a:t>lokum</a:t>
            </a:r>
            <a:r>
              <a:rPr lang="en-US" sz="1800" dirty="0">
                <a:solidFill>
                  <a:srgbClr val="202122"/>
                </a:solidFill>
                <a:latin typeface="+mj-lt"/>
              </a:rPr>
              <a:t> changed in the 17th century thanks to the finding and introduction of refined sugar, known as "</a:t>
            </a:r>
            <a:r>
              <a:rPr lang="en-US" sz="1800" dirty="0" err="1">
                <a:solidFill>
                  <a:srgbClr val="202122"/>
                </a:solidFill>
                <a:latin typeface="+mj-lt"/>
              </a:rPr>
              <a:t>Kelle</a:t>
            </a:r>
            <a:r>
              <a:rPr lang="en-US" sz="1800" dirty="0">
                <a:solidFill>
                  <a:srgbClr val="202122"/>
                </a:solidFill>
                <a:latin typeface="+mj-lt"/>
              </a:rPr>
              <a:t> </a:t>
            </a:r>
            <a:r>
              <a:rPr lang="en-US" sz="1800" dirty="0" err="1">
                <a:solidFill>
                  <a:srgbClr val="202122"/>
                </a:solidFill>
                <a:latin typeface="+mj-lt"/>
              </a:rPr>
              <a:t>şekeri</a:t>
            </a:r>
            <a:r>
              <a:rPr lang="en-US" sz="1800" dirty="0">
                <a:solidFill>
                  <a:srgbClr val="202122"/>
                </a:solidFill>
                <a:latin typeface="+mj-lt"/>
              </a:rPr>
              <a:t>" (Head Sugar), and especially starch</a:t>
            </a:r>
            <a:endParaRPr lang="tr-TR" sz="1800" dirty="0">
              <a:latin typeface="+mj-lt"/>
            </a:endParaRPr>
          </a:p>
        </p:txBody>
      </p:sp>
      <p:pic>
        <p:nvPicPr>
          <p:cNvPr id="4" name="Resim 3">
            <a:extLst>
              <a:ext uri="{FF2B5EF4-FFF2-40B4-BE49-F238E27FC236}">
                <a16:creationId xmlns:a16="http://schemas.microsoft.com/office/drawing/2014/main" xmlns="" id="{07D1C78A-53CA-9273-6C1A-7160F94AED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9000" y="1387376"/>
            <a:ext cx="5436304" cy="3593455"/>
          </a:xfrm>
          <a:prstGeom prst="rect">
            <a:avLst/>
          </a:prstGeom>
        </p:spPr>
      </p:pic>
    </p:spTree>
    <p:extLst>
      <p:ext uri="{BB962C8B-B14F-4D97-AF65-F5344CB8AC3E}">
        <p14:creationId xmlns:p14="http://schemas.microsoft.com/office/powerpoint/2010/main" val="4308425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Başlık 4">
            <a:extLst>
              <a:ext uri="{FF2B5EF4-FFF2-40B4-BE49-F238E27FC236}">
                <a16:creationId xmlns:a16="http://schemas.microsoft.com/office/drawing/2014/main" xmlns="" id="{5FD7564B-40E2-7270-67A2-E750D1A33AB1}"/>
              </a:ext>
            </a:extLst>
          </p:cNvPr>
          <p:cNvSpPr>
            <a:spLocks noGrp="1"/>
          </p:cNvSpPr>
          <p:nvPr>
            <p:ph type="title"/>
          </p:nvPr>
        </p:nvSpPr>
        <p:spPr>
          <a:xfrm>
            <a:off x="342900" y="0"/>
            <a:ext cx="6172200" cy="992560"/>
          </a:xfrm>
        </p:spPr>
        <p:txBody>
          <a:bodyPr>
            <a:normAutofit/>
          </a:bodyPr>
          <a:lstStyle/>
          <a:p>
            <a:pPr algn="ctr"/>
            <a:r>
              <a:rPr lang="tr-TR" sz="3000" b="1" dirty="0" smtClean="0">
                <a:solidFill>
                  <a:schemeClr val="accent3">
                    <a:lumMod val="50000"/>
                  </a:schemeClr>
                </a:solidFill>
              </a:rPr>
              <a:t>AYRAN</a:t>
            </a:r>
            <a:r>
              <a:rPr lang="tr-TR" sz="3000" b="1" dirty="0">
                <a:solidFill>
                  <a:schemeClr val="accent3">
                    <a:lumMod val="50000"/>
                  </a:schemeClr>
                </a:solidFill>
              </a:rPr>
              <a:t> </a:t>
            </a:r>
          </a:p>
        </p:txBody>
      </p:sp>
      <p:sp>
        <p:nvSpPr>
          <p:cNvPr id="3" name="İçerik Yer Tutucusu 2"/>
          <p:cNvSpPr>
            <a:spLocks noGrp="1"/>
          </p:cNvSpPr>
          <p:nvPr>
            <p:ph idx="1"/>
          </p:nvPr>
        </p:nvSpPr>
        <p:spPr>
          <a:xfrm>
            <a:off x="2915100" y="5313040"/>
            <a:ext cx="3600000" cy="3384377"/>
          </a:xfrm>
        </p:spPr>
        <p:txBody>
          <a:bodyPr>
            <a:noAutofit/>
          </a:bodyPr>
          <a:lstStyle/>
          <a:p>
            <a:pPr marL="0" indent="0" algn="just">
              <a:buNone/>
            </a:pPr>
            <a:r>
              <a:rPr lang="en-US" sz="1800" dirty="0" err="1"/>
              <a:t>Ayran</a:t>
            </a:r>
            <a:r>
              <a:rPr lang="en-US" sz="1800" dirty="0"/>
              <a:t> is a type of drink obtained by adding water to yogurt. It is one of the most common beverages belonging to Turkish cuisine. The </a:t>
            </a:r>
            <a:r>
              <a:rPr lang="en-US" sz="1800" dirty="0" err="1"/>
              <a:t>Göktürks</a:t>
            </a:r>
            <a:r>
              <a:rPr lang="en-US" sz="1800" dirty="0"/>
              <a:t>, who reigned between 552-745 AD, added water to sour yogurt to reduce its sourness. Thus, </a:t>
            </a:r>
            <a:r>
              <a:rPr lang="en-US" sz="1800" dirty="0" err="1"/>
              <a:t>ayran</a:t>
            </a:r>
            <a:r>
              <a:rPr lang="en-US" sz="1800" dirty="0"/>
              <a:t> emerged coincidentally. The word </a:t>
            </a:r>
            <a:r>
              <a:rPr lang="en-US" sz="1800" dirty="0" err="1"/>
              <a:t>Ayran</a:t>
            </a:r>
            <a:r>
              <a:rPr lang="en-US" sz="1800" dirty="0"/>
              <a:t> was first defined in history in the work Divan-</a:t>
            </a:r>
            <a:r>
              <a:rPr lang="en-US" sz="1800" dirty="0" err="1"/>
              <a:t>ı</a:t>
            </a:r>
            <a:r>
              <a:rPr lang="en-US" sz="1800" dirty="0"/>
              <a:t> </a:t>
            </a:r>
            <a:r>
              <a:rPr lang="en-US" sz="1800" dirty="0" err="1"/>
              <a:t>Lügat</a:t>
            </a:r>
            <a:r>
              <a:rPr lang="en-US" sz="1800" dirty="0"/>
              <a:t>-it </a:t>
            </a:r>
            <a:r>
              <a:rPr lang="en-US" sz="1800" dirty="0" err="1"/>
              <a:t>Türk</a:t>
            </a:r>
            <a:r>
              <a:rPr lang="en-US" sz="1800" dirty="0"/>
              <a:t> as "a drink obtained from milk". </a:t>
            </a:r>
            <a:endParaRPr lang="tr-TR" sz="1800" dirty="0"/>
          </a:p>
        </p:txBody>
      </p:sp>
      <p:pic>
        <p:nvPicPr>
          <p:cNvPr id="7" name="Resim 6">
            <a:extLst>
              <a:ext uri="{FF2B5EF4-FFF2-40B4-BE49-F238E27FC236}">
                <a16:creationId xmlns:a16="http://schemas.microsoft.com/office/drawing/2014/main" xmlns="" id="{9D8CCC54-FFD2-0D50-A05F-479421AB4F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0688" y="5421050"/>
            <a:ext cx="2232248" cy="2880321"/>
          </a:xfrm>
          <a:prstGeom prst="rect">
            <a:avLst/>
          </a:prstGeom>
        </p:spPr>
      </p:pic>
      <p:pic>
        <p:nvPicPr>
          <p:cNvPr id="9" name="Resim 8">
            <a:extLst>
              <a:ext uri="{FF2B5EF4-FFF2-40B4-BE49-F238E27FC236}">
                <a16:creationId xmlns:a16="http://schemas.microsoft.com/office/drawing/2014/main" xmlns="" id="{15F3A031-DC65-06BC-8DF2-B5AF42E095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9000" y="1136977"/>
            <a:ext cx="3600000" cy="3600000"/>
          </a:xfrm>
          <a:prstGeom prst="rect">
            <a:avLst/>
          </a:prstGeom>
        </p:spPr>
      </p:pic>
    </p:spTree>
    <p:extLst>
      <p:ext uri="{BB962C8B-B14F-4D97-AF65-F5344CB8AC3E}">
        <p14:creationId xmlns:p14="http://schemas.microsoft.com/office/powerpoint/2010/main" val="1267884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2600338" y="101807"/>
            <a:ext cx="1800200" cy="1019908"/>
          </a:xfrm>
        </p:spPr>
        <p:txBody>
          <a:bodyPr>
            <a:normAutofit/>
          </a:bodyPr>
          <a:lstStyle/>
          <a:p>
            <a:pPr algn="ctr"/>
            <a:r>
              <a:rPr lang="tr-TR" sz="3000" b="1" dirty="0">
                <a:solidFill>
                  <a:schemeClr val="accent3">
                    <a:lumMod val="50000"/>
                  </a:schemeClr>
                </a:solidFill>
              </a:rPr>
              <a:t>GÖZLEME </a:t>
            </a:r>
          </a:p>
        </p:txBody>
      </p:sp>
      <p:sp>
        <p:nvSpPr>
          <p:cNvPr id="3" name="İçerik Yer Tutucusu 2"/>
          <p:cNvSpPr>
            <a:spLocks noGrp="1"/>
          </p:cNvSpPr>
          <p:nvPr>
            <p:ph idx="1"/>
          </p:nvPr>
        </p:nvSpPr>
        <p:spPr>
          <a:xfrm>
            <a:off x="734621" y="5961112"/>
            <a:ext cx="5531634" cy="2088232"/>
          </a:xfrm>
        </p:spPr>
        <p:txBody>
          <a:bodyPr>
            <a:noAutofit/>
          </a:bodyPr>
          <a:lstStyle/>
          <a:p>
            <a:pPr marL="0" indent="0" algn="just">
              <a:buNone/>
            </a:pPr>
            <a:r>
              <a:rPr lang="en-US" sz="1800" dirty="0" err="1"/>
              <a:t>Gözleme</a:t>
            </a:r>
            <a:r>
              <a:rPr lang="en-US" sz="1800" dirty="0"/>
              <a:t> is a type of Turkish flatbread snack prepared by filling thinly rolled dough (</a:t>
            </a:r>
            <a:r>
              <a:rPr lang="en-US" sz="1800" dirty="0" err="1"/>
              <a:t>yufka</a:t>
            </a:r>
            <a:r>
              <a:rPr lang="en-US" sz="1800" dirty="0"/>
              <a:t>) with various ingredients and then cooking it over a wood fire on a griddle (sac). "</a:t>
            </a:r>
            <a:r>
              <a:rPr lang="en-US" sz="1800" dirty="0" err="1"/>
              <a:t>Közmen</a:t>
            </a:r>
            <a:r>
              <a:rPr lang="en-US" sz="1800" dirty="0"/>
              <a:t>," meaning bread cooked on embers, was one of the first terms used for </a:t>
            </a:r>
            <a:r>
              <a:rPr lang="en-US" sz="1800" dirty="0" err="1"/>
              <a:t>gözleme</a:t>
            </a:r>
            <a:r>
              <a:rPr lang="en-US" sz="1800" dirty="0"/>
              <a:t> during the Seljuk period. Over time, due to the evolution of the spoken language and changing regional dialects, it changed and took the name </a:t>
            </a:r>
            <a:r>
              <a:rPr lang="en-US" sz="1800" dirty="0" err="1"/>
              <a:t>gözleme</a:t>
            </a:r>
            <a:r>
              <a:rPr lang="en-US" sz="1800" dirty="0"/>
              <a:t>. </a:t>
            </a:r>
            <a:endParaRPr lang="tr-TR" sz="1600" b="1" dirty="0"/>
          </a:p>
        </p:txBody>
      </p:sp>
      <p:pic>
        <p:nvPicPr>
          <p:cNvPr id="5" name="Resim 4">
            <a:extLst>
              <a:ext uri="{FF2B5EF4-FFF2-40B4-BE49-F238E27FC236}">
                <a16:creationId xmlns:a16="http://schemas.microsoft.com/office/drawing/2014/main" xmlns="" id="{18742C7D-6F70-CE97-F7CB-DE58B60206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4621" y="1425307"/>
            <a:ext cx="5531634" cy="3427200"/>
          </a:xfrm>
          <a:prstGeom prst="rect">
            <a:avLst/>
          </a:prstGeom>
        </p:spPr>
      </p:pic>
    </p:spTree>
    <p:extLst>
      <p:ext uri="{BB962C8B-B14F-4D97-AF65-F5344CB8AC3E}">
        <p14:creationId xmlns:p14="http://schemas.microsoft.com/office/powerpoint/2010/main" val="2813037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1019908"/>
          </a:xfrm>
        </p:spPr>
        <p:txBody>
          <a:bodyPr>
            <a:normAutofit/>
          </a:bodyPr>
          <a:lstStyle/>
          <a:p>
            <a:pPr algn="ctr"/>
            <a:r>
              <a:rPr lang="tr-TR" sz="3000" b="1" dirty="0">
                <a:solidFill>
                  <a:schemeClr val="accent3">
                    <a:lumMod val="50000"/>
                  </a:schemeClr>
                </a:solidFill>
              </a:rPr>
              <a:t>TURKISH BATH (HAMAM)</a:t>
            </a:r>
          </a:p>
        </p:txBody>
      </p:sp>
      <p:sp>
        <p:nvSpPr>
          <p:cNvPr id="3" name="İçerik Yer Tutucusu 2"/>
          <p:cNvSpPr>
            <a:spLocks noGrp="1"/>
          </p:cNvSpPr>
          <p:nvPr>
            <p:ph idx="1"/>
          </p:nvPr>
        </p:nvSpPr>
        <p:spPr>
          <a:xfrm>
            <a:off x="363260" y="6177136"/>
            <a:ext cx="6121528" cy="2831627"/>
          </a:xfrm>
        </p:spPr>
        <p:txBody>
          <a:bodyPr>
            <a:noAutofit/>
          </a:bodyPr>
          <a:lstStyle/>
          <a:p>
            <a:pPr marL="0" indent="0" algn="just">
              <a:buNone/>
            </a:pPr>
            <a:r>
              <a:rPr lang="en-US" sz="1800" dirty="0"/>
              <a:t>There has been a </a:t>
            </a:r>
            <a:r>
              <a:rPr lang="en-US" sz="1800" dirty="0" err="1"/>
              <a:t>hamam</a:t>
            </a:r>
            <a:r>
              <a:rPr lang="en-US" sz="1800" dirty="0"/>
              <a:t> culture in Anatolia since very old times. Turks brought their existing </a:t>
            </a:r>
            <a:r>
              <a:rPr lang="en-US" sz="1800" dirty="0" err="1"/>
              <a:t>hamam</a:t>
            </a:r>
            <a:r>
              <a:rPr lang="en-US" sz="1800" dirty="0"/>
              <a:t> traditions from Central Asia to Anatolia when they migrated. They overlaid their own traditions onto the marble bath culture left by those who lived before them. Over time, </a:t>
            </a:r>
            <a:r>
              <a:rPr lang="en-US" sz="1800" dirty="0" err="1"/>
              <a:t>hamams</a:t>
            </a:r>
            <a:r>
              <a:rPr lang="en-US" sz="1800" dirty="0"/>
              <a:t> became the places where very special days were celebrated. Today, "bridal </a:t>
            </a:r>
            <a:r>
              <a:rPr lang="en-US" sz="1800" dirty="0" err="1"/>
              <a:t>hamam</a:t>
            </a:r>
            <a:r>
              <a:rPr lang="en-US" sz="1800" dirty="0"/>
              <a:t>," "postpartum </a:t>
            </a:r>
            <a:r>
              <a:rPr lang="en-US" sz="1800" dirty="0" err="1"/>
              <a:t>hamam</a:t>
            </a:r>
            <a:r>
              <a:rPr lang="en-US" sz="1800" dirty="0"/>
              <a:t>," "baby's fortieth-day </a:t>
            </a:r>
            <a:r>
              <a:rPr lang="en-US" sz="1800" dirty="0" err="1"/>
              <a:t>hamam</a:t>
            </a:r>
            <a:r>
              <a:rPr lang="en-US" sz="1800" dirty="0"/>
              <a:t>," "vow </a:t>
            </a:r>
            <a:r>
              <a:rPr lang="en-US" sz="1800" dirty="0" err="1"/>
              <a:t>hamam</a:t>
            </a:r>
            <a:r>
              <a:rPr lang="en-US" sz="1800" dirty="0"/>
              <a:t>," and "mourning </a:t>
            </a:r>
            <a:r>
              <a:rPr lang="en-US" sz="1800" dirty="0" err="1"/>
              <a:t>hamam</a:t>
            </a:r>
            <a:r>
              <a:rPr lang="en-US" sz="1800" dirty="0"/>
              <a:t>" for women, and "groom's </a:t>
            </a:r>
            <a:r>
              <a:rPr lang="en-US" sz="1800" dirty="0" err="1"/>
              <a:t>hamam</a:t>
            </a:r>
            <a:r>
              <a:rPr lang="en-US" sz="1800" dirty="0"/>
              <a:t>," "circumcision </a:t>
            </a:r>
            <a:r>
              <a:rPr lang="en-US" sz="1800" dirty="0" err="1"/>
              <a:t>hamam</a:t>
            </a:r>
            <a:r>
              <a:rPr lang="en-US" sz="1800" dirty="0"/>
              <a:t>," "soldier's </a:t>
            </a:r>
            <a:r>
              <a:rPr lang="en-US" sz="1800" dirty="0" err="1"/>
              <a:t>hamam</a:t>
            </a:r>
            <a:r>
              <a:rPr lang="en-US" sz="1800" dirty="0"/>
              <a:t>," and "holiday </a:t>
            </a:r>
            <a:r>
              <a:rPr lang="en-US" sz="1800" dirty="0" err="1"/>
              <a:t>hamam</a:t>
            </a:r>
            <a:r>
              <a:rPr lang="en-US" sz="1800" dirty="0"/>
              <a:t>" for men, which still continue, maintain their currency. </a:t>
            </a:r>
            <a:endParaRPr lang="tr-TR" sz="1800" dirty="0"/>
          </a:p>
        </p:txBody>
      </p:sp>
      <p:pic>
        <p:nvPicPr>
          <p:cNvPr id="6" name="Resim 5">
            <a:extLst>
              <a:ext uri="{FF2B5EF4-FFF2-40B4-BE49-F238E27FC236}">
                <a16:creationId xmlns:a16="http://schemas.microsoft.com/office/drawing/2014/main" xmlns="" id="{AD3D69C1-3EDE-0784-B70D-AFC5DF2757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788" y="1555935"/>
            <a:ext cx="6120000" cy="4057826"/>
          </a:xfrm>
          <a:prstGeom prst="rect">
            <a:avLst/>
          </a:prstGeom>
        </p:spPr>
      </p:pic>
    </p:spTree>
    <p:extLst>
      <p:ext uri="{BB962C8B-B14F-4D97-AF65-F5344CB8AC3E}">
        <p14:creationId xmlns:p14="http://schemas.microsoft.com/office/powerpoint/2010/main" val="9915141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739877"/>
          </a:xfrm>
        </p:spPr>
        <p:txBody>
          <a:bodyPr>
            <a:normAutofit/>
          </a:bodyPr>
          <a:lstStyle/>
          <a:p>
            <a:pPr algn="ctr"/>
            <a:r>
              <a:rPr lang="tr-TR" sz="3000" b="1" dirty="0">
                <a:solidFill>
                  <a:schemeClr val="accent3">
                    <a:lumMod val="50000"/>
                  </a:schemeClr>
                </a:solidFill>
              </a:rPr>
              <a:t>KARAGÖZ AND HACIVAT </a:t>
            </a:r>
          </a:p>
        </p:txBody>
      </p:sp>
      <p:sp>
        <p:nvSpPr>
          <p:cNvPr id="3" name="İçerik Yer Tutucusu 2"/>
          <p:cNvSpPr>
            <a:spLocks noGrp="1"/>
          </p:cNvSpPr>
          <p:nvPr>
            <p:ph idx="1"/>
          </p:nvPr>
        </p:nvSpPr>
        <p:spPr>
          <a:xfrm>
            <a:off x="800138" y="5889104"/>
            <a:ext cx="5400600" cy="3384376"/>
          </a:xfrm>
        </p:spPr>
        <p:txBody>
          <a:bodyPr>
            <a:noAutofit/>
          </a:bodyPr>
          <a:lstStyle/>
          <a:p>
            <a:pPr marL="0" indent="0" algn="just">
              <a:buNone/>
            </a:pPr>
            <a:r>
              <a:rPr lang="en-US" sz="1800" dirty="0" err="1"/>
              <a:t>Karagöz</a:t>
            </a:r>
            <a:r>
              <a:rPr lang="en-US" sz="1800" dirty="0"/>
              <a:t> and </a:t>
            </a:r>
            <a:r>
              <a:rPr lang="en-US" sz="1800" dirty="0" err="1"/>
              <a:t>Hacivat</a:t>
            </a:r>
            <a:r>
              <a:rPr lang="en-US" sz="1800" dirty="0"/>
              <a:t> is a shadow play based on imitation and dialogue, performed on a screen with two-dimensional figures. The performer of </a:t>
            </a:r>
            <a:r>
              <a:rPr lang="en-US" sz="1800" dirty="0" err="1"/>
              <a:t>Karagöz</a:t>
            </a:r>
            <a:r>
              <a:rPr lang="en-US" sz="1800" dirty="0"/>
              <a:t> is called a puppeteer (</a:t>
            </a:r>
            <a:r>
              <a:rPr lang="en-US" sz="1800" dirty="0" err="1"/>
              <a:t>kurgusal</a:t>
            </a:r>
            <a:r>
              <a:rPr lang="en-US" sz="1800" dirty="0"/>
              <a:t>, </a:t>
            </a:r>
            <a:r>
              <a:rPr lang="en-US" sz="1800" dirty="0" err="1"/>
              <a:t>hayali</a:t>
            </a:r>
            <a:r>
              <a:rPr lang="en-US" sz="1800" dirty="0"/>
              <a:t> - the provided source text gives a literal translation error here, the correct term is </a:t>
            </a:r>
            <a:r>
              <a:rPr lang="en-US" sz="1800" dirty="0" err="1"/>
              <a:t>hayali</a:t>
            </a:r>
            <a:r>
              <a:rPr lang="en-US" sz="1800" dirty="0"/>
              <a:t> or </a:t>
            </a:r>
            <a:r>
              <a:rPr lang="en-US" sz="1800" dirty="0" err="1"/>
              <a:t>hayalbaz</a:t>
            </a:r>
            <a:r>
              <a:rPr lang="en-US" sz="1800" dirty="0"/>
              <a:t>, meaning 'fanciful' or 'shadow-master'). The change in dialogue in the play is done with head movements. It is not definitively known whether these two characters really lived, or where and how they lived if they did. The narratives are based on rumor, because even if they did live, they most likely were not considered important enough to enter history books during the mentioned period. </a:t>
            </a:r>
            <a:endParaRPr lang="tr-TR" sz="1800" dirty="0"/>
          </a:p>
        </p:txBody>
      </p:sp>
      <p:pic>
        <p:nvPicPr>
          <p:cNvPr id="4" name="Resim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0768" y="1416607"/>
            <a:ext cx="4358386" cy="4331971"/>
          </a:xfrm>
          <a:prstGeom prst="rect">
            <a:avLst/>
          </a:prstGeom>
        </p:spPr>
      </p:pic>
    </p:spTree>
    <p:extLst>
      <p:ext uri="{BB962C8B-B14F-4D97-AF65-F5344CB8AC3E}">
        <p14:creationId xmlns:p14="http://schemas.microsoft.com/office/powerpoint/2010/main" val="27296786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414338" y="435066"/>
            <a:ext cx="6172200" cy="432047"/>
          </a:xfrm>
        </p:spPr>
        <p:txBody>
          <a:bodyPr>
            <a:normAutofit fontScale="90000"/>
          </a:bodyPr>
          <a:lstStyle/>
          <a:p>
            <a:pPr algn="ctr"/>
            <a:r>
              <a:rPr lang="en-US" dirty="0">
                <a:solidFill>
                  <a:schemeClr val="accent3">
                    <a:lumMod val="50000"/>
                  </a:schemeClr>
                </a:solidFill>
              </a:rPr>
              <a:t>CULTURAL AND NATURAL HERITAGE - SEA </a:t>
            </a:r>
            <a:r>
              <a:rPr lang="en-US" dirty="0" smtClean="0">
                <a:solidFill>
                  <a:schemeClr val="accent3">
                    <a:lumMod val="50000"/>
                  </a:schemeClr>
                </a:solidFill>
              </a:rPr>
              <a:t>TURTLE</a:t>
            </a:r>
            <a:endParaRPr lang="tr-TR" sz="3300" dirty="0">
              <a:solidFill>
                <a:schemeClr val="accent3">
                  <a:lumMod val="50000"/>
                </a:schemeClr>
              </a:solidFill>
            </a:endParaRPr>
          </a:p>
        </p:txBody>
      </p:sp>
      <p:sp>
        <p:nvSpPr>
          <p:cNvPr id="3" name="İçerik Yer Tutucusu 2"/>
          <p:cNvSpPr>
            <a:spLocks noGrp="1"/>
          </p:cNvSpPr>
          <p:nvPr>
            <p:ph idx="1"/>
          </p:nvPr>
        </p:nvSpPr>
        <p:spPr>
          <a:xfrm>
            <a:off x="543404" y="5889104"/>
            <a:ext cx="5832648" cy="2304256"/>
          </a:xfrm>
        </p:spPr>
        <p:txBody>
          <a:bodyPr>
            <a:noAutofit/>
          </a:bodyPr>
          <a:lstStyle/>
          <a:p>
            <a:pPr marL="0" indent="0" algn="just">
              <a:buNone/>
            </a:pPr>
            <a:r>
              <a:rPr lang="en-US" sz="1800" dirty="0" err="1"/>
              <a:t>Caretta</a:t>
            </a:r>
            <a:r>
              <a:rPr lang="en-US" sz="1800" dirty="0"/>
              <a:t> </a:t>
            </a:r>
            <a:r>
              <a:rPr lang="en-US" sz="1800" dirty="0" err="1"/>
              <a:t>carettas</a:t>
            </a:r>
            <a:r>
              <a:rPr lang="en-US" sz="1800" dirty="0"/>
              <a:t>, which never come ashore except to lay eggs, are in the category of endangered species. Loggerhead sea turtles (</a:t>
            </a:r>
            <a:r>
              <a:rPr lang="en-US" sz="1800" dirty="0" err="1"/>
              <a:t>Caretta</a:t>
            </a:r>
            <a:r>
              <a:rPr lang="en-US" sz="1800" dirty="0"/>
              <a:t> </a:t>
            </a:r>
            <a:r>
              <a:rPr lang="en-US" sz="1800" dirty="0" err="1"/>
              <a:t>caretta</a:t>
            </a:r>
            <a:r>
              <a:rPr lang="en-US" sz="1800" dirty="0"/>
              <a:t>) and Green sea turtles (</a:t>
            </a:r>
            <a:r>
              <a:rPr lang="en-US" sz="1800" dirty="0" err="1"/>
              <a:t>Chelonia</a:t>
            </a:r>
            <a:r>
              <a:rPr lang="en-US" sz="1800" dirty="0"/>
              <a:t> </a:t>
            </a:r>
            <a:r>
              <a:rPr lang="en-US" sz="1800" dirty="0" err="1"/>
              <a:t>mydas</a:t>
            </a:r>
            <a:r>
              <a:rPr lang="en-US" sz="1800" dirty="0"/>
              <a:t>) lay eggs on the Mediterranean coasts of </a:t>
            </a:r>
            <a:r>
              <a:rPr lang="en-US" sz="1800" dirty="0" err="1"/>
              <a:t>Türkiye</a:t>
            </a:r>
            <a:r>
              <a:rPr lang="en-US" sz="1800" dirty="0"/>
              <a:t>. According to the results of studies conducted in the Mediterranean from past to present, </a:t>
            </a:r>
            <a:r>
              <a:rPr lang="en-US" sz="1800" dirty="0" err="1"/>
              <a:t>Türkiye</a:t>
            </a:r>
            <a:r>
              <a:rPr lang="en-US" sz="1800" dirty="0"/>
              <a:t> and Greece are the most important nesting areas for the </a:t>
            </a:r>
            <a:r>
              <a:rPr lang="en-US" sz="1800" dirty="0" err="1"/>
              <a:t>Caretta</a:t>
            </a:r>
            <a:r>
              <a:rPr lang="en-US" sz="1800" dirty="0"/>
              <a:t> </a:t>
            </a:r>
            <a:r>
              <a:rPr lang="en-US" sz="1800" dirty="0" err="1"/>
              <a:t>caretta</a:t>
            </a:r>
            <a:r>
              <a:rPr lang="en-US" sz="1800" dirty="0"/>
              <a:t> species. </a:t>
            </a:r>
            <a:endParaRPr lang="tr-TR" sz="1800" dirty="0"/>
          </a:p>
        </p:txBody>
      </p:sp>
      <p:pic>
        <p:nvPicPr>
          <p:cNvPr id="18434" name="Picture 2" descr="C:\Users\kalite\Desktop\CASTİVAL SİSTEM\Travelife\Etiketler\Carett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676" y="1064568"/>
            <a:ext cx="5976664" cy="4066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50412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1019908"/>
          </a:xfrm>
        </p:spPr>
        <p:txBody>
          <a:bodyPr>
            <a:normAutofit/>
          </a:bodyPr>
          <a:lstStyle/>
          <a:p>
            <a:pPr algn="ctr"/>
            <a:r>
              <a:rPr lang="tr-TR" sz="3000" dirty="0">
                <a:solidFill>
                  <a:schemeClr val="accent3">
                    <a:lumMod val="50000"/>
                  </a:schemeClr>
                </a:solidFill>
              </a:rPr>
              <a:t>ENDEMIC ANIMAL SPECIES</a:t>
            </a:r>
          </a:p>
        </p:txBody>
      </p:sp>
      <p:sp>
        <p:nvSpPr>
          <p:cNvPr id="3" name="İçerik Yer Tutucusu 2"/>
          <p:cNvSpPr>
            <a:spLocks noGrp="1"/>
          </p:cNvSpPr>
          <p:nvPr>
            <p:ph idx="1"/>
          </p:nvPr>
        </p:nvSpPr>
        <p:spPr>
          <a:xfrm>
            <a:off x="580254" y="3397129"/>
            <a:ext cx="2240566" cy="792089"/>
          </a:xfrm>
        </p:spPr>
        <p:txBody>
          <a:bodyPr>
            <a:noAutofit/>
          </a:bodyPr>
          <a:lstStyle/>
          <a:p>
            <a:pPr marL="0" indent="0" algn="ctr">
              <a:buNone/>
            </a:pPr>
            <a:r>
              <a:rPr lang="tr-TR" sz="1600" b="1" dirty="0">
                <a:solidFill>
                  <a:schemeClr val="accent3">
                    <a:lumMod val="50000"/>
                  </a:schemeClr>
                </a:solidFill>
              </a:rPr>
              <a:t>SEA TURTLE </a:t>
            </a:r>
            <a:endParaRPr lang="tr-TR" sz="1600" b="1" dirty="0" smtClean="0">
              <a:solidFill>
                <a:schemeClr val="accent3">
                  <a:lumMod val="50000"/>
                </a:schemeClr>
              </a:solidFill>
            </a:endParaRPr>
          </a:p>
          <a:p>
            <a:pPr marL="0" indent="0" algn="ctr">
              <a:buNone/>
            </a:pPr>
            <a:r>
              <a:rPr lang="tr-TR" sz="1600" b="1" i="1" dirty="0" err="1" smtClean="0">
                <a:solidFill>
                  <a:schemeClr val="accent3">
                    <a:lumMod val="50000"/>
                  </a:schemeClr>
                </a:solidFill>
              </a:rPr>
              <a:t>Caretta</a:t>
            </a:r>
            <a:r>
              <a:rPr lang="tr-TR" sz="1600" b="1" i="1" dirty="0" smtClean="0">
                <a:solidFill>
                  <a:schemeClr val="accent3">
                    <a:lumMod val="50000"/>
                  </a:schemeClr>
                </a:solidFill>
              </a:rPr>
              <a:t> </a:t>
            </a:r>
            <a:r>
              <a:rPr lang="tr-TR" sz="1600" b="1" i="1" dirty="0" err="1" smtClean="0">
                <a:solidFill>
                  <a:schemeClr val="accent3">
                    <a:lumMod val="50000"/>
                  </a:schemeClr>
                </a:solidFill>
              </a:rPr>
              <a:t>Caretta</a:t>
            </a:r>
            <a:endParaRPr lang="tr-TR" sz="1600" dirty="0">
              <a:solidFill>
                <a:schemeClr val="accent3">
                  <a:lumMod val="50000"/>
                </a:schemeClr>
              </a:solidFill>
            </a:endParaRPr>
          </a:p>
        </p:txBody>
      </p:sp>
      <p:sp>
        <p:nvSpPr>
          <p:cNvPr id="8" name="İçerik Yer Tutucusu 2"/>
          <p:cNvSpPr txBox="1">
            <a:spLocks/>
          </p:cNvSpPr>
          <p:nvPr/>
        </p:nvSpPr>
        <p:spPr>
          <a:xfrm>
            <a:off x="3933056" y="3397130"/>
            <a:ext cx="2726060"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tr-TR" sz="1600" b="1" dirty="0">
                <a:solidFill>
                  <a:schemeClr val="accent3">
                    <a:lumMod val="50000"/>
                  </a:schemeClr>
                </a:solidFill>
              </a:rPr>
              <a:t>ANATOLIAN LEOPARD </a:t>
            </a:r>
            <a:endParaRPr lang="tr-TR" sz="1600" b="1" dirty="0" smtClean="0">
              <a:solidFill>
                <a:schemeClr val="accent3">
                  <a:lumMod val="50000"/>
                </a:schemeClr>
              </a:solidFill>
            </a:endParaRPr>
          </a:p>
          <a:p>
            <a:pPr marL="0" indent="0" algn="ctr">
              <a:buNone/>
            </a:pPr>
            <a:r>
              <a:rPr lang="tr-TR" sz="1600" b="1" i="1" dirty="0" err="1" smtClean="0">
                <a:solidFill>
                  <a:schemeClr val="accent3">
                    <a:lumMod val="50000"/>
                  </a:schemeClr>
                </a:solidFill>
              </a:rPr>
              <a:t>Pantera</a:t>
            </a:r>
            <a:r>
              <a:rPr lang="tr-TR" sz="1600" b="1" i="1" dirty="0" smtClean="0">
                <a:solidFill>
                  <a:schemeClr val="accent3">
                    <a:lumMod val="50000"/>
                  </a:schemeClr>
                </a:solidFill>
              </a:rPr>
              <a:t> </a:t>
            </a:r>
            <a:r>
              <a:rPr lang="tr-TR" sz="1600" b="1" i="1" dirty="0" err="1">
                <a:solidFill>
                  <a:schemeClr val="accent3">
                    <a:lumMod val="50000"/>
                  </a:schemeClr>
                </a:solidFill>
              </a:rPr>
              <a:t>pardus</a:t>
            </a:r>
            <a:r>
              <a:rPr lang="tr-TR" sz="1600" b="1" i="1" dirty="0">
                <a:solidFill>
                  <a:schemeClr val="accent3">
                    <a:lumMod val="50000"/>
                  </a:schemeClr>
                </a:solidFill>
              </a:rPr>
              <a:t> </a:t>
            </a:r>
            <a:r>
              <a:rPr lang="tr-TR" sz="1600" b="1" i="1" dirty="0" err="1">
                <a:solidFill>
                  <a:schemeClr val="accent3">
                    <a:lumMod val="50000"/>
                  </a:schemeClr>
                </a:solidFill>
              </a:rPr>
              <a:t>tuttiana</a:t>
            </a:r>
            <a:endParaRPr lang="tr-TR" sz="1600" dirty="0">
              <a:solidFill>
                <a:schemeClr val="accent3">
                  <a:lumMod val="50000"/>
                </a:schemeClr>
              </a:solidFill>
            </a:endParaRPr>
          </a:p>
        </p:txBody>
      </p:sp>
      <p:sp>
        <p:nvSpPr>
          <p:cNvPr id="10" name="İçerik Yer Tutucusu 2"/>
          <p:cNvSpPr txBox="1">
            <a:spLocks/>
          </p:cNvSpPr>
          <p:nvPr/>
        </p:nvSpPr>
        <p:spPr>
          <a:xfrm>
            <a:off x="664981" y="9091999"/>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tr-TR" sz="1600" b="1" dirty="0">
                <a:solidFill>
                  <a:schemeClr val="accent3">
                    <a:lumMod val="50000"/>
                  </a:schemeClr>
                </a:solidFill>
              </a:rPr>
              <a:t>HOPPA VIPER </a:t>
            </a:r>
            <a:endParaRPr lang="tr-TR" sz="1600" b="1" dirty="0" smtClean="0">
              <a:solidFill>
                <a:schemeClr val="accent3">
                  <a:lumMod val="50000"/>
                </a:schemeClr>
              </a:solidFill>
            </a:endParaRPr>
          </a:p>
          <a:p>
            <a:pPr marL="0" indent="0" algn="ctr">
              <a:buNone/>
            </a:pPr>
            <a:r>
              <a:rPr lang="tr-TR" sz="1600" b="1" i="1" dirty="0" err="1" smtClean="0">
                <a:solidFill>
                  <a:schemeClr val="accent3">
                    <a:lumMod val="50000"/>
                  </a:schemeClr>
                </a:solidFill>
              </a:rPr>
              <a:t>Vipena</a:t>
            </a:r>
            <a:r>
              <a:rPr lang="tr-TR" sz="1600" b="1" i="1" dirty="0" smtClean="0">
                <a:solidFill>
                  <a:schemeClr val="accent3">
                    <a:lumMod val="50000"/>
                  </a:schemeClr>
                </a:solidFill>
              </a:rPr>
              <a:t> </a:t>
            </a:r>
            <a:r>
              <a:rPr lang="tr-TR" sz="1600" b="1" i="1" dirty="0" err="1">
                <a:solidFill>
                  <a:schemeClr val="accent3">
                    <a:lumMod val="50000"/>
                  </a:schemeClr>
                </a:solidFill>
              </a:rPr>
              <a:t>kaznakovi</a:t>
            </a:r>
            <a:endParaRPr lang="tr-TR" sz="1600" dirty="0">
              <a:solidFill>
                <a:schemeClr val="accent3">
                  <a:lumMod val="50000"/>
                </a:schemeClr>
              </a:solidFill>
            </a:endParaRPr>
          </a:p>
        </p:txBody>
      </p:sp>
      <p:sp>
        <p:nvSpPr>
          <p:cNvPr id="12" name="İçerik Yer Tutucusu 2"/>
          <p:cNvSpPr txBox="1">
            <a:spLocks/>
          </p:cNvSpPr>
          <p:nvPr/>
        </p:nvSpPr>
        <p:spPr>
          <a:xfrm>
            <a:off x="664981" y="6248778"/>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tr-TR" sz="1600" b="1" dirty="0">
                <a:solidFill>
                  <a:schemeClr val="accent3">
                    <a:lumMod val="50000"/>
                  </a:schemeClr>
                </a:solidFill>
              </a:rPr>
              <a:t>ANATOLIAN MOUFLON </a:t>
            </a:r>
            <a:r>
              <a:rPr lang="tr-TR" sz="1600" b="1" i="1" dirty="0" err="1" smtClean="0">
                <a:solidFill>
                  <a:schemeClr val="accent3">
                    <a:lumMod val="50000"/>
                  </a:schemeClr>
                </a:solidFill>
              </a:rPr>
              <a:t>Ovis</a:t>
            </a:r>
            <a:r>
              <a:rPr lang="tr-TR" sz="1600" b="1" i="1" dirty="0" smtClean="0">
                <a:solidFill>
                  <a:schemeClr val="accent3">
                    <a:lumMod val="50000"/>
                  </a:schemeClr>
                </a:solidFill>
              </a:rPr>
              <a:t> </a:t>
            </a:r>
            <a:r>
              <a:rPr lang="tr-TR" sz="1600" b="1" i="1" dirty="0" err="1">
                <a:solidFill>
                  <a:schemeClr val="accent3">
                    <a:lumMod val="50000"/>
                  </a:schemeClr>
                </a:solidFill>
              </a:rPr>
              <a:t>orientalis</a:t>
            </a:r>
            <a:r>
              <a:rPr lang="tr-TR" sz="1600" b="1" i="1" dirty="0">
                <a:solidFill>
                  <a:schemeClr val="accent3">
                    <a:lumMod val="50000"/>
                  </a:schemeClr>
                </a:solidFill>
              </a:rPr>
              <a:t> </a:t>
            </a:r>
            <a:r>
              <a:rPr lang="tr-TR" sz="1600" b="1" i="1" dirty="0" err="1">
                <a:solidFill>
                  <a:schemeClr val="accent3">
                    <a:lumMod val="50000"/>
                  </a:schemeClr>
                </a:solidFill>
              </a:rPr>
              <a:t>anatolica</a:t>
            </a:r>
            <a:endParaRPr lang="tr-TR" sz="1600" dirty="0">
              <a:solidFill>
                <a:schemeClr val="accent3">
                  <a:lumMod val="50000"/>
                </a:schemeClr>
              </a:solidFill>
            </a:endParaRPr>
          </a:p>
        </p:txBody>
      </p:sp>
      <p:sp>
        <p:nvSpPr>
          <p:cNvPr id="14" name="İçerik Yer Tutucusu 2"/>
          <p:cNvSpPr txBox="1">
            <a:spLocks/>
          </p:cNvSpPr>
          <p:nvPr/>
        </p:nvSpPr>
        <p:spPr>
          <a:xfrm>
            <a:off x="4175803" y="9067322"/>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tr-TR" sz="1600" b="1" dirty="0">
                <a:solidFill>
                  <a:schemeClr val="accent3">
                    <a:lumMod val="50000"/>
                  </a:schemeClr>
                </a:solidFill>
              </a:rPr>
              <a:t>CARACAL </a:t>
            </a:r>
            <a:endParaRPr lang="tr-TR" sz="1600" b="1" dirty="0" smtClean="0">
              <a:solidFill>
                <a:schemeClr val="accent3">
                  <a:lumMod val="50000"/>
                </a:schemeClr>
              </a:solidFill>
            </a:endParaRPr>
          </a:p>
          <a:p>
            <a:pPr marL="0" indent="0" algn="ctr">
              <a:buNone/>
            </a:pPr>
            <a:r>
              <a:rPr lang="tr-TR" sz="1600" b="1" i="1" dirty="0" err="1" smtClean="0">
                <a:solidFill>
                  <a:schemeClr val="accent3">
                    <a:lumMod val="50000"/>
                  </a:schemeClr>
                </a:solidFill>
              </a:rPr>
              <a:t>Felis</a:t>
            </a:r>
            <a:r>
              <a:rPr lang="tr-TR" sz="1600" b="1" i="1" dirty="0" smtClean="0">
                <a:solidFill>
                  <a:schemeClr val="accent3">
                    <a:lumMod val="50000"/>
                  </a:schemeClr>
                </a:solidFill>
              </a:rPr>
              <a:t> </a:t>
            </a:r>
            <a:r>
              <a:rPr lang="tr-TR" sz="1600" b="1" i="1" dirty="0" err="1">
                <a:solidFill>
                  <a:schemeClr val="accent3">
                    <a:lumMod val="50000"/>
                  </a:schemeClr>
                </a:solidFill>
              </a:rPr>
              <a:t>caraca</a:t>
            </a:r>
            <a:endParaRPr lang="tr-TR" sz="1600" dirty="0">
              <a:solidFill>
                <a:schemeClr val="accent3">
                  <a:lumMod val="50000"/>
                </a:schemeClr>
              </a:solidFill>
            </a:endParaRPr>
          </a:p>
        </p:txBody>
      </p:sp>
      <p:sp>
        <p:nvSpPr>
          <p:cNvPr id="16" name="İçerik Yer Tutucusu 2"/>
          <p:cNvSpPr txBox="1">
            <a:spLocks/>
          </p:cNvSpPr>
          <p:nvPr/>
        </p:nvSpPr>
        <p:spPr>
          <a:xfrm>
            <a:off x="4082207" y="6208260"/>
            <a:ext cx="2240566" cy="103281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tr-TR" sz="1600" b="1" dirty="0">
                <a:solidFill>
                  <a:schemeClr val="accent3">
                    <a:lumMod val="50000"/>
                  </a:schemeClr>
                </a:solidFill>
              </a:rPr>
              <a:t>EUROPEAN GROUND SQUIRREL </a:t>
            </a:r>
            <a:endParaRPr lang="tr-TR" sz="1600" b="1" dirty="0" smtClean="0">
              <a:solidFill>
                <a:schemeClr val="accent3">
                  <a:lumMod val="50000"/>
                </a:schemeClr>
              </a:solidFill>
            </a:endParaRPr>
          </a:p>
          <a:p>
            <a:pPr marL="0" indent="0" algn="ctr">
              <a:buNone/>
            </a:pPr>
            <a:r>
              <a:rPr lang="tr-TR" sz="1600" b="1" i="1" dirty="0" err="1" smtClean="0">
                <a:solidFill>
                  <a:schemeClr val="accent3">
                    <a:lumMod val="50000"/>
                  </a:schemeClr>
                </a:solidFill>
              </a:rPr>
              <a:t>Citellus</a:t>
            </a:r>
            <a:r>
              <a:rPr lang="tr-TR" sz="1600" b="1" i="1" dirty="0" smtClean="0">
                <a:solidFill>
                  <a:schemeClr val="accent3">
                    <a:lumMod val="50000"/>
                  </a:schemeClr>
                </a:solidFill>
              </a:rPr>
              <a:t> </a:t>
            </a:r>
            <a:r>
              <a:rPr lang="tr-TR" sz="1600" b="1" i="1" dirty="0" err="1">
                <a:solidFill>
                  <a:schemeClr val="accent3">
                    <a:lumMod val="50000"/>
                  </a:schemeClr>
                </a:solidFill>
              </a:rPr>
              <a:t>citellus</a:t>
            </a:r>
            <a:endParaRPr lang="tr-TR" sz="1600" dirty="0">
              <a:solidFill>
                <a:schemeClr val="accent3">
                  <a:lumMod val="50000"/>
                </a:schemeClr>
              </a:solidFill>
            </a:endParaRPr>
          </a:p>
        </p:txBody>
      </p:sp>
      <p:pic>
        <p:nvPicPr>
          <p:cNvPr id="15" name="Picture 2" descr="C:\Users\kalite\Desktop\CASTİVAL SİSTEM\Travelife\Etiketler\Carett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227" y="1420607"/>
            <a:ext cx="2842841" cy="1934064"/>
          </a:xfrm>
          <a:prstGeom prst="rect">
            <a:avLst/>
          </a:prstGeom>
          <a:noFill/>
          <a:extLst>
            <a:ext uri="{909E8E84-426E-40DD-AFC4-6F175D3DCCD1}">
              <a14:hiddenFill xmlns:a14="http://schemas.microsoft.com/office/drawing/2010/main">
                <a:solidFill>
                  <a:srgbClr val="FFFFFF"/>
                </a:solidFill>
              </a14:hiddenFill>
            </a:ext>
          </a:extLst>
        </p:spPr>
      </p:pic>
      <p:pic>
        <p:nvPicPr>
          <p:cNvPr id="6" name="Resim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47952" y="1416607"/>
            <a:ext cx="2918404" cy="1942065"/>
          </a:xfrm>
          <a:prstGeom prst="rect">
            <a:avLst/>
          </a:prstGeom>
        </p:spPr>
      </p:pic>
      <p:pic>
        <p:nvPicPr>
          <p:cNvPr id="17" name="Resim 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0280" y="4435614"/>
            <a:ext cx="2466975" cy="1847850"/>
          </a:xfrm>
          <a:prstGeom prst="rect">
            <a:avLst/>
          </a:prstGeom>
        </p:spPr>
      </p:pic>
      <p:pic>
        <p:nvPicPr>
          <p:cNvPr id="18" name="Resim 1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95725" y="4460294"/>
            <a:ext cx="2619375" cy="1743075"/>
          </a:xfrm>
          <a:prstGeom prst="rect">
            <a:avLst/>
          </a:prstGeom>
        </p:spPr>
      </p:pic>
      <p:pic>
        <p:nvPicPr>
          <p:cNvPr id="19" name="Resim 1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6961" y="7324247"/>
            <a:ext cx="2619375" cy="1743075"/>
          </a:xfrm>
          <a:prstGeom prst="rect">
            <a:avLst/>
          </a:prstGeom>
        </p:spPr>
      </p:pic>
      <p:pic>
        <p:nvPicPr>
          <p:cNvPr id="20" name="Resim 1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082207" y="7245966"/>
            <a:ext cx="2390775" cy="1816464"/>
          </a:xfrm>
          <a:prstGeom prst="rect">
            <a:avLst/>
          </a:prstGeom>
        </p:spPr>
      </p:pic>
    </p:spTree>
    <p:extLst>
      <p:ext uri="{BB962C8B-B14F-4D97-AF65-F5344CB8AC3E}">
        <p14:creationId xmlns:p14="http://schemas.microsoft.com/office/powerpoint/2010/main" val="7363105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414338" y="558133"/>
            <a:ext cx="6172200" cy="928967"/>
          </a:xfrm>
        </p:spPr>
        <p:txBody>
          <a:bodyPr>
            <a:normAutofit fontScale="90000"/>
          </a:bodyPr>
          <a:lstStyle/>
          <a:p>
            <a:pPr algn="ctr"/>
            <a:r>
              <a:rPr lang="en-US" sz="2800" b="1" dirty="0">
                <a:solidFill>
                  <a:schemeClr val="accent3">
                    <a:lumMod val="50000"/>
                  </a:schemeClr>
                </a:solidFill>
              </a:rPr>
              <a:t>CULTURAL AND NATURAL </a:t>
            </a:r>
            <a:r>
              <a:rPr lang="en-US" sz="2800" b="1" dirty="0" smtClean="0">
                <a:solidFill>
                  <a:schemeClr val="accent3">
                    <a:lumMod val="50000"/>
                  </a:schemeClr>
                </a:solidFill>
              </a:rPr>
              <a:t>HERITAGE</a:t>
            </a:r>
            <a:r>
              <a:rPr lang="tr-TR" sz="2800" b="1" dirty="0" smtClean="0">
                <a:solidFill>
                  <a:schemeClr val="accent3">
                    <a:lumMod val="50000"/>
                  </a:schemeClr>
                </a:solidFill>
              </a:rPr>
              <a:t/>
            </a:r>
            <a:br>
              <a:rPr lang="tr-TR" sz="2800" b="1" dirty="0" smtClean="0">
                <a:solidFill>
                  <a:schemeClr val="accent3">
                    <a:lumMod val="50000"/>
                  </a:schemeClr>
                </a:solidFill>
              </a:rPr>
            </a:br>
            <a:r>
              <a:rPr lang="en-US" sz="2800" b="1" dirty="0" smtClean="0">
                <a:solidFill>
                  <a:schemeClr val="accent3">
                    <a:lumMod val="50000"/>
                  </a:schemeClr>
                </a:solidFill>
              </a:rPr>
              <a:t> </a:t>
            </a:r>
            <a:r>
              <a:rPr lang="tr-TR" sz="2800" b="1" dirty="0" smtClean="0">
                <a:solidFill>
                  <a:schemeClr val="accent3">
                    <a:lumMod val="50000"/>
                  </a:schemeClr>
                </a:solidFill>
              </a:rPr>
              <a:t/>
            </a:r>
            <a:br>
              <a:rPr lang="tr-TR" sz="2800" b="1" dirty="0" smtClean="0">
                <a:solidFill>
                  <a:schemeClr val="accent3">
                    <a:lumMod val="50000"/>
                  </a:schemeClr>
                </a:solidFill>
              </a:rPr>
            </a:br>
            <a:r>
              <a:rPr lang="en-US" sz="3300" b="1" dirty="0" smtClean="0">
                <a:solidFill>
                  <a:schemeClr val="accent3">
                    <a:lumMod val="50000"/>
                  </a:schemeClr>
                </a:solidFill>
              </a:rPr>
              <a:t> </a:t>
            </a:r>
            <a:r>
              <a:rPr lang="en-US" sz="3300" b="1" dirty="0">
                <a:solidFill>
                  <a:schemeClr val="accent3">
                    <a:lumMod val="50000"/>
                  </a:schemeClr>
                </a:solidFill>
              </a:rPr>
              <a:t>SEA DAFFODIL </a:t>
            </a:r>
            <a:r>
              <a:rPr lang="tr-TR" sz="3300" b="1" dirty="0" smtClean="0">
                <a:solidFill>
                  <a:schemeClr val="accent3">
                    <a:lumMod val="50000"/>
                  </a:schemeClr>
                </a:solidFill>
              </a:rPr>
              <a:t/>
            </a:r>
            <a:br>
              <a:rPr lang="tr-TR" sz="3300" b="1" dirty="0" smtClean="0">
                <a:solidFill>
                  <a:schemeClr val="accent3">
                    <a:lumMod val="50000"/>
                  </a:schemeClr>
                </a:solidFill>
              </a:rPr>
            </a:br>
            <a:r>
              <a:rPr lang="en-US" sz="3300" b="1" dirty="0" smtClean="0">
                <a:solidFill>
                  <a:schemeClr val="accent3">
                    <a:lumMod val="50000"/>
                  </a:schemeClr>
                </a:solidFill>
              </a:rPr>
              <a:t>(</a:t>
            </a:r>
            <a:r>
              <a:rPr lang="en-US" sz="3300" b="1" dirty="0" err="1">
                <a:solidFill>
                  <a:schemeClr val="accent3">
                    <a:lumMod val="50000"/>
                  </a:schemeClr>
                </a:solidFill>
              </a:rPr>
              <a:t>Pancratium</a:t>
            </a:r>
            <a:r>
              <a:rPr lang="en-US" sz="3300" b="1" dirty="0">
                <a:solidFill>
                  <a:schemeClr val="accent3">
                    <a:lumMod val="50000"/>
                  </a:schemeClr>
                </a:solidFill>
              </a:rPr>
              <a:t> </a:t>
            </a:r>
            <a:r>
              <a:rPr lang="en-US" sz="3300" b="1" dirty="0" err="1">
                <a:solidFill>
                  <a:schemeClr val="accent3">
                    <a:lumMod val="50000"/>
                  </a:schemeClr>
                </a:solidFill>
              </a:rPr>
              <a:t>maritimum</a:t>
            </a:r>
            <a:r>
              <a:rPr lang="en-US" sz="3300" b="1" dirty="0">
                <a:solidFill>
                  <a:schemeClr val="accent3">
                    <a:lumMod val="50000"/>
                  </a:schemeClr>
                </a:solidFill>
              </a:rPr>
              <a:t>)</a:t>
            </a:r>
            <a:r>
              <a:rPr lang="tr-TR" sz="3300" b="1" dirty="0">
                <a:solidFill>
                  <a:schemeClr val="accent3">
                    <a:lumMod val="50000"/>
                  </a:schemeClr>
                </a:solidFill>
              </a:rPr>
              <a:t/>
            </a:r>
            <a:br>
              <a:rPr lang="tr-TR" sz="3300" b="1" dirty="0">
                <a:solidFill>
                  <a:schemeClr val="accent3">
                    <a:lumMod val="50000"/>
                  </a:schemeClr>
                </a:solidFill>
              </a:rPr>
            </a:br>
            <a:endParaRPr lang="tr-TR" sz="3300" dirty="0">
              <a:solidFill>
                <a:schemeClr val="accent3">
                  <a:lumMod val="50000"/>
                </a:schemeClr>
              </a:solidFill>
            </a:endParaRPr>
          </a:p>
        </p:txBody>
      </p:sp>
      <p:sp>
        <p:nvSpPr>
          <p:cNvPr id="3" name="İçerik Yer Tutucusu 2"/>
          <p:cNvSpPr>
            <a:spLocks noGrp="1"/>
          </p:cNvSpPr>
          <p:nvPr>
            <p:ph idx="1"/>
          </p:nvPr>
        </p:nvSpPr>
        <p:spPr>
          <a:xfrm>
            <a:off x="728130" y="6609184"/>
            <a:ext cx="5544616" cy="2520280"/>
          </a:xfrm>
        </p:spPr>
        <p:txBody>
          <a:bodyPr>
            <a:noAutofit/>
          </a:bodyPr>
          <a:lstStyle/>
          <a:p>
            <a:pPr marL="0" indent="0" algn="just">
              <a:buNone/>
            </a:pPr>
            <a:r>
              <a:rPr lang="en-US" sz="1800" dirty="0"/>
              <a:t>The sea daffodil is a perennial, bulbous plant species belonging to the </a:t>
            </a:r>
            <a:r>
              <a:rPr lang="en-US" sz="1800" dirty="0" err="1"/>
              <a:t>Amaryllidaceae</a:t>
            </a:r>
            <a:r>
              <a:rPr lang="en-US" sz="1800" dirty="0"/>
              <a:t> family, which grows especially in the Mediterranean dunes. Its homeland is the Mediterranean region. It is an endemic plant species. Those who harm this plant in our country are subject to penal sanctions. Sea daffodils are generally seen in areas a few meters away from the sea. Its leaves, which resemble a long spear emerging from the base and can reach 40 cm in length, do not shed in winter. Its flowering time is between August and October. </a:t>
            </a:r>
            <a:endParaRPr lang="tr-TR" sz="1800" dirty="0"/>
          </a:p>
        </p:txBody>
      </p:sp>
      <p:pic>
        <p:nvPicPr>
          <p:cNvPr id="20482" name="Picture 2" descr="C:\Users\kalite\Desktop\CASTİVAL SİSTEM\Travelife\Etiketler\Kum zambağı.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202" y="1712640"/>
            <a:ext cx="4248472"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521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396699"/>
            <a:ext cx="6172200" cy="1019908"/>
          </a:xfrm>
        </p:spPr>
        <p:txBody>
          <a:bodyPr>
            <a:normAutofit/>
          </a:bodyPr>
          <a:lstStyle/>
          <a:p>
            <a:r>
              <a:rPr lang="tr-TR" sz="3000" dirty="0">
                <a:solidFill>
                  <a:schemeClr val="accent3">
                    <a:lumMod val="50000"/>
                  </a:schemeClr>
                </a:solidFill>
              </a:rPr>
              <a:t>ENDEMİK BİTKİ TÜRLERİ</a:t>
            </a:r>
          </a:p>
        </p:txBody>
      </p:sp>
      <p:sp>
        <p:nvSpPr>
          <p:cNvPr id="3" name="İçerik Yer Tutucusu 2"/>
          <p:cNvSpPr>
            <a:spLocks noGrp="1"/>
          </p:cNvSpPr>
          <p:nvPr>
            <p:ph idx="1"/>
          </p:nvPr>
        </p:nvSpPr>
        <p:spPr>
          <a:xfrm>
            <a:off x="580254" y="3397130"/>
            <a:ext cx="2240566" cy="792088"/>
          </a:xfrm>
        </p:spPr>
        <p:txBody>
          <a:bodyPr>
            <a:noAutofit/>
          </a:bodyPr>
          <a:lstStyle/>
          <a:p>
            <a:pPr marL="0" indent="0" algn="ctr">
              <a:buNone/>
            </a:pPr>
            <a:r>
              <a:rPr lang="tr-TR" sz="1600" b="1" dirty="0">
                <a:solidFill>
                  <a:schemeClr val="accent3">
                    <a:lumMod val="50000"/>
                  </a:schemeClr>
                </a:solidFill>
              </a:rPr>
              <a:t>SEA DAFFODIL </a:t>
            </a:r>
            <a:r>
              <a:rPr lang="tr-TR" sz="1600" b="1" i="1" dirty="0" err="1" smtClean="0">
                <a:solidFill>
                  <a:schemeClr val="accent3">
                    <a:lumMod val="50000"/>
                  </a:schemeClr>
                </a:solidFill>
              </a:rPr>
              <a:t>Pancratium</a:t>
            </a:r>
            <a:r>
              <a:rPr lang="tr-TR" sz="1600" b="1" i="1" dirty="0" smtClean="0">
                <a:solidFill>
                  <a:schemeClr val="accent3">
                    <a:lumMod val="50000"/>
                  </a:schemeClr>
                </a:solidFill>
              </a:rPr>
              <a:t> </a:t>
            </a:r>
            <a:r>
              <a:rPr lang="tr-TR" sz="1600" b="1" i="1" dirty="0" err="1">
                <a:solidFill>
                  <a:schemeClr val="accent3">
                    <a:lumMod val="50000"/>
                  </a:schemeClr>
                </a:solidFill>
              </a:rPr>
              <a:t>maritimum</a:t>
            </a:r>
            <a:endParaRPr lang="tr-TR" sz="1600" dirty="0">
              <a:solidFill>
                <a:schemeClr val="accent3">
                  <a:lumMod val="50000"/>
                </a:schemeClr>
              </a:solidFill>
            </a:endParaRPr>
          </a:p>
        </p:txBody>
      </p:sp>
      <p:pic>
        <p:nvPicPr>
          <p:cNvPr id="5" name="Picture 2" descr="C:\Users\kalite\Desktop\CASTİVAL SİSTEM\Travelife\Etiketler\Kum zambağı.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425" y="1380907"/>
            <a:ext cx="2016224" cy="2016224"/>
          </a:xfrm>
          <a:prstGeom prst="rect">
            <a:avLst/>
          </a:prstGeom>
          <a:noFill/>
          <a:extLst>
            <a:ext uri="{909E8E84-426E-40DD-AFC4-6F175D3DCCD1}">
              <a14:hiddenFill xmlns:a14="http://schemas.microsoft.com/office/drawing/2010/main">
                <a:solidFill>
                  <a:srgbClr val="FFFFFF"/>
                </a:solidFill>
              </a14:hiddenFill>
            </a:ext>
          </a:extLst>
        </p:spPr>
      </p:pic>
      <p:pic>
        <p:nvPicPr>
          <p:cNvPr id="4" name="Resim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7474" y="1380907"/>
            <a:ext cx="1909192" cy="2016223"/>
          </a:xfrm>
          <a:prstGeom prst="rect">
            <a:avLst/>
          </a:prstGeom>
        </p:spPr>
      </p:pic>
      <p:sp>
        <p:nvSpPr>
          <p:cNvPr id="8" name="İçerik Yer Tutucusu 2"/>
          <p:cNvSpPr txBox="1">
            <a:spLocks/>
          </p:cNvSpPr>
          <p:nvPr/>
        </p:nvSpPr>
        <p:spPr>
          <a:xfrm>
            <a:off x="3933056" y="3397130"/>
            <a:ext cx="2726060"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tr-TR" sz="1600" b="1" dirty="0">
                <a:solidFill>
                  <a:schemeClr val="accent3">
                    <a:lumMod val="50000"/>
                  </a:schemeClr>
                </a:solidFill>
              </a:rPr>
              <a:t>TAURUS ORCHID </a:t>
            </a:r>
            <a:endParaRPr lang="tr-TR" sz="1600" b="1" dirty="0" smtClean="0">
              <a:solidFill>
                <a:schemeClr val="accent3">
                  <a:lumMod val="50000"/>
                </a:schemeClr>
              </a:solidFill>
            </a:endParaRPr>
          </a:p>
          <a:p>
            <a:pPr marL="0" indent="0" algn="ctr">
              <a:buNone/>
            </a:pPr>
            <a:r>
              <a:rPr lang="tr-TR" sz="1600" b="1" i="1" dirty="0" err="1">
                <a:solidFill>
                  <a:schemeClr val="accent3">
                    <a:lumMod val="50000"/>
                  </a:schemeClr>
                </a:solidFill>
              </a:rPr>
              <a:t>T</a:t>
            </a:r>
            <a:r>
              <a:rPr lang="tr-TR" sz="1600" b="1" i="1" dirty="0" err="1" smtClean="0">
                <a:solidFill>
                  <a:schemeClr val="accent3">
                    <a:lumMod val="50000"/>
                  </a:schemeClr>
                </a:solidFill>
              </a:rPr>
              <a:t>oglossum</a:t>
            </a:r>
            <a:r>
              <a:rPr lang="tr-TR" sz="1600" b="1" i="1" dirty="0" smtClean="0">
                <a:solidFill>
                  <a:schemeClr val="accent3">
                    <a:lumMod val="50000"/>
                  </a:schemeClr>
                </a:solidFill>
              </a:rPr>
              <a:t> </a:t>
            </a:r>
            <a:r>
              <a:rPr lang="tr-TR" sz="1600" b="1" i="1" dirty="0" err="1">
                <a:solidFill>
                  <a:schemeClr val="accent3">
                    <a:lumMod val="50000"/>
                  </a:schemeClr>
                </a:solidFill>
              </a:rPr>
              <a:t>Montis-tauri</a:t>
            </a:r>
            <a:endParaRPr lang="tr-TR" sz="1600" dirty="0">
              <a:solidFill>
                <a:schemeClr val="accent3">
                  <a:lumMod val="50000"/>
                </a:schemeClr>
              </a:solidFill>
            </a:endParaRPr>
          </a:p>
        </p:txBody>
      </p:sp>
      <p:pic>
        <p:nvPicPr>
          <p:cNvPr id="7" name="Resim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0849" y="4189218"/>
            <a:ext cx="2619375" cy="1743075"/>
          </a:xfrm>
          <a:prstGeom prst="rect">
            <a:avLst/>
          </a:prstGeom>
        </p:spPr>
      </p:pic>
      <p:sp>
        <p:nvSpPr>
          <p:cNvPr id="10" name="İçerik Yer Tutucusu 2"/>
          <p:cNvSpPr txBox="1">
            <a:spLocks/>
          </p:cNvSpPr>
          <p:nvPr/>
        </p:nvSpPr>
        <p:spPr>
          <a:xfrm>
            <a:off x="664982" y="9167750"/>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tr-TR" sz="1600" b="1" dirty="0">
                <a:solidFill>
                  <a:schemeClr val="accent3">
                    <a:lumMod val="50000"/>
                  </a:schemeClr>
                </a:solidFill>
              </a:rPr>
              <a:t>S SIDE BROOMRAPE </a:t>
            </a:r>
            <a:r>
              <a:rPr lang="tr-TR" sz="1600" b="1" i="1" dirty="0" err="1" smtClean="0">
                <a:solidFill>
                  <a:schemeClr val="accent3">
                    <a:lumMod val="50000"/>
                  </a:schemeClr>
                </a:solidFill>
              </a:rPr>
              <a:t>Orobanche</a:t>
            </a:r>
            <a:r>
              <a:rPr lang="tr-TR" sz="1600" b="1" i="1" dirty="0" smtClean="0">
                <a:solidFill>
                  <a:schemeClr val="accent3">
                    <a:lumMod val="50000"/>
                  </a:schemeClr>
                </a:solidFill>
              </a:rPr>
              <a:t> </a:t>
            </a:r>
            <a:r>
              <a:rPr lang="tr-TR" sz="1600" b="1" i="1" dirty="0" err="1">
                <a:solidFill>
                  <a:schemeClr val="accent3">
                    <a:lumMod val="50000"/>
                  </a:schemeClr>
                </a:solidFill>
              </a:rPr>
              <a:t>Sideana</a:t>
            </a:r>
            <a:endParaRPr lang="tr-TR" sz="1600" dirty="0">
              <a:solidFill>
                <a:schemeClr val="accent3">
                  <a:lumMod val="50000"/>
                </a:schemeClr>
              </a:solidFill>
            </a:endParaRPr>
          </a:p>
        </p:txBody>
      </p:sp>
      <p:pic>
        <p:nvPicPr>
          <p:cNvPr id="9" name="Resim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1340" y="6724380"/>
            <a:ext cx="1847850" cy="2476500"/>
          </a:xfrm>
          <a:prstGeom prst="rect">
            <a:avLst/>
          </a:prstGeom>
        </p:spPr>
      </p:pic>
      <p:sp>
        <p:nvSpPr>
          <p:cNvPr id="12" name="İçerik Yer Tutucusu 2"/>
          <p:cNvSpPr txBox="1">
            <a:spLocks/>
          </p:cNvSpPr>
          <p:nvPr/>
        </p:nvSpPr>
        <p:spPr>
          <a:xfrm>
            <a:off x="664982" y="5915728"/>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tr-TR" sz="1600" b="1" dirty="0" err="1">
                <a:solidFill>
                  <a:schemeClr val="accent3">
                    <a:lumMod val="50000"/>
                  </a:schemeClr>
                </a:solidFill>
              </a:rPr>
              <a:t>Macrophilla</a:t>
            </a:r>
            <a:r>
              <a:rPr lang="tr-TR" sz="1600" b="1" dirty="0">
                <a:solidFill>
                  <a:schemeClr val="accent3">
                    <a:lumMod val="50000"/>
                  </a:schemeClr>
                </a:solidFill>
              </a:rPr>
              <a:t> </a:t>
            </a:r>
            <a:endParaRPr lang="tr-TR" sz="1600" b="1" dirty="0" smtClean="0">
              <a:solidFill>
                <a:schemeClr val="accent3">
                  <a:lumMod val="50000"/>
                </a:schemeClr>
              </a:solidFill>
            </a:endParaRPr>
          </a:p>
          <a:p>
            <a:pPr marL="0" indent="0" algn="ctr">
              <a:buNone/>
            </a:pPr>
            <a:r>
              <a:rPr lang="tr-TR" sz="1600" b="1" i="1" dirty="0" err="1" smtClean="0">
                <a:solidFill>
                  <a:schemeClr val="accent3">
                    <a:lumMod val="50000"/>
                  </a:schemeClr>
                </a:solidFill>
              </a:rPr>
              <a:t>Colchicum</a:t>
            </a:r>
            <a:r>
              <a:rPr lang="tr-TR" sz="1600" b="1" i="1" dirty="0" smtClean="0">
                <a:solidFill>
                  <a:schemeClr val="accent3">
                    <a:lumMod val="50000"/>
                  </a:schemeClr>
                </a:solidFill>
              </a:rPr>
              <a:t> </a:t>
            </a:r>
            <a:r>
              <a:rPr lang="tr-TR" sz="1600" b="1" i="1" dirty="0" err="1" smtClean="0">
                <a:solidFill>
                  <a:schemeClr val="accent3">
                    <a:lumMod val="50000"/>
                  </a:schemeClr>
                </a:solidFill>
              </a:rPr>
              <a:t>Baytopiorum</a:t>
            </a:r>
            <a:endParaRPr lang="tr-TR" sz="1600" dirty="0">
              <a:solidFill>
                <a:schemeClr val="accent3">
                  <a:lumMod val="50000"/>
                </a:schemeClr>
              </a:solidFill>
            </a:endParaRPr>
          </a:p>
        </p:txBody>
      </p:sp>
      <p:pic>
        <p:nvPicPr>
          <p:cNvPr id="11" name="Resim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80507" y="6891067"/>
            <a:ext cx="2143125" cy="2143125"/>
          </a:xfrm>
          <a:prstGeom prst="rect">
            <a:avLst/>
          </a:prstGeom>
        </p:spPr>
      </p:pic>
      <p:sp>
        <p:nvSpPr>
          <p:cNvPr id="14" name="İçerik Yer Tutucusu 2"/>
          <p:cNvSpPr txBox="1">
            <a:spLocks/>
          </p:cNvSpPr>
          <p:nvPr/>
        </p:nvSpPr>
        <p:spPr>
          <a:xfrm>
            <a:off x="4175803" y="9067322"/>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tr-TR" sz="1600" b="1" dirty="0">
                <a:solidFill>
                  <a:schemeClr val="accent3">
                    <a:lumMod val="50000"/>
                  </a:schemeClr>
                </a:solidFill>
              </a:rPr>
              <a:t>PERGE ALKANET </a:t>
            </a:r>
            <a:r>
              <a:rPr lang="tr-TR" sz="1600" b="1" i="1" dirty="0" err="1" smtClean="0">
                <a:solidFill>
                  <a:schemeClr val="accent3">
                    <a:lumMod val="50000"/>
                  </a:schemeClr>
                </a:solidFill>
              </a:rPr>
              <a:t>Alkanra</a:t>
            </a:r>
            <a:r>
              <a:rPr lang="tr-TR" sz="1600" b="1" i="1" dirty="0" smtClean="0">
                <a:solidFill>
                  <a:schemeClr val="accent3">
                    <a:lumMod val="50000"/>
                  </a:schemeClr>
                </a:solidFill>
              </a:rPr>
              <a:t> </a:t>
            </a:r>
            <a:r>
              <a:rPr lang="tr-TR" sz="1600" b="1" i="1" dirty="0" err="1">
                <a:solidFill>
                  <a:schemeClr val="accent3">
                    <a:lumMod val="50000"/>
                  </a:schemeClr>
                </a:solidFill>
              </a:rPr>
              <a:t>Macrophilla</a:t>
            </a:r>
            <a:endParaRPr lang="tr-TR" sz="1600" dirty="0">
              <a:solidFill>
                <a:schemeClr val="accent3">
                  <a:lumMod val="50000"/>
                </a:schemeClr>
              </a:solidFill>
            </a:endParaRPr>
          </a:p>
        </p:txBody>
      </p:sp>
      <p:pic>
        <p:nvPicPr>
          <p:cNvPr id="13" name="Resim 1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37619" y="4222348"/>
            <a:ext cx="2628900" cy="1733550"/>
          </a:xfrm>
          <a:prstGeom prst="rect">
            <a:avLst/>
          </a:prstGeom>
        </p:spPr>
      </p:pic>
      <p:sp>
        <p:nvSpPr>
          <p:cNvPr id="16" name="İçerik Yer Tutucusu 2"/>
          <p:cNvSpPr txBox="1">
            <a:spLocks/>
          </p:cNvSpPr>
          <p:nvPr/>
        </p:nvSpPr>
        <p:spPr>
          <a:xfrm>
            <a:off x="4031786" y="5915728"/>
            <a:ext cx="2240566" cy="7920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tr-TR" sz="1600" b="1" dirty="0">
                <a:solidFill>
                  <a:schemeClr val="accent3">
                    <a:lumMod val="50000"/>
                  </a:schemeClr>
                </a:solidFill>
              </a:rPr>
              <a:t>PHASELIS VETCH </a:t>
            </a:r>
            <a:r>
              <a:rPr lang="tr-TR" sz="1600" b="1" i="1" dirty="0" err="1" smtClean="0">
                <a:solidFill>
                  <a:schemeClr val="accent3">
                    <a:lumMod val="50000"/>
                  </a:schemeClr>
                </a:solidFill>
              </a:rPr>
              <a:t>Lathyrus</a:t>
            </a:r>
            <a:r>
              <a:rPr lang="tr-TR" sz="1600" b="1" i="1" dirty="0" smtClean="0">
                <a:solidFill>
                  <a:schemeClr val="accent3">
                    <a:lumMod val="50000"/>
                  </a:schemeClr>
                </a:solidFill>
              </a:rPr>
              <a:t> </a:t>
            </a:r>
            <a:r>
              <a:rPr lang="tr-TR" sz="1600" b="1" i="1" dirty="0" err="1">
                <a:solidFill>
                  <a:schemeClr val="accent3">
                    <a:lumMod val="50000"/>
                  </a:schemeClr>
                </a:solidFill>
              </a:rPr>
              <a:t>Phalitanus</a:t>
            </a:r>
            <a:endParaRPr lang="tr-TR" sz="1600" dirty="0">
              <a:solidFill>
                <a:schemeClr val="accent3">
                  <a:lumMod val="50000"/>
                </a:schemeClr>
              </a:solidFill>
            </a:endParaRPr>
          </a:p>
        </p:txBody>
      </p:sp>
    </p:spTree>
    <p:extLst>
      <p:ext uri="{BB962C8B-B14F-4D97-AF65-F5344CB8AC3E}">
        <p14:creationId xmlns:p14="http://schemas.microsoft.com/office/powerpoint/2010/main" val="14908675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272480"/>
            <a:ext cx="6172200" cy="1728192"/>
          </a:xfrm>
        </p:spPr>
        <p:txBody>
          <a:bodyPr>
            <a:normAutofit/>
          </a:bodyPr>
          <a:lstStyle/>
          <a:p>
            <a:pPr algn="ctr"/>
            <a:r>
              <a:rPr lang="en-US" b="1" dirty="0">
                <a:solidFill>
                  <a:schemeClr val="accent3">
                    <a:lumMod val="50000"/>
                  </a:schemeClr>
                </a:solidFill>
              </a:rPr>
              <a:t>POINTS TO CONSIDER WHEN VISITING LOCAL, HISTORICAL, ARCHAEOLOGICAL, CULTURAL, AND SPIRITUAL SITES </a:t>
            </a:r>
            <a:endParaRPr lang="tr-TR" b="1" dirty="0">
              <a:solidFill>
                <a:schemeClr val="accent3">
                  <a:lumMod val="50000"/>
                </a:schemeClr>
              </a:solidFill>
            </a:endParaRPr>
          </a:p>
        </p:txBody>
      </p:sp>
      <p:sp>
        <p:nvSpPr>
          <p:cNvPr id="3" name="İçerik Yer Tutucusu 2"/>
          <p:cNvSpPr>
            <a:spLocks noGrp="1"/>
          </p:cNvSpPr>
          <p:nvPr>
            <p:ph idx="1"/>
          </p:nvPr>
        </p:nvSpPr>
        <p:spPr>
          <a:xfrm>
            <a:off x="398976" y="1928664"/>
            <a:ext cx="6202924" cy="6624735"/>
          </a:xfrm>
        </p:spPr>
        <p:txBody>
          <a:bodyPr>
            <a:noAutofit/>
          </a:bodyPr>
          <a:lstStyle/>
          <a:p>
            <a:pPr algn="just"/>
            <a:r>
              <a:rPr lang="tr-TR" sz="2400" b="1" dirty="0" smtClean="0">
                <a:solidFill>
                  <a:schemeClr val="accent3">
                    <a:lumMod val="50000"/>
                  </a:schemeClr>
                </a:solidFill>
              </a:rPr>
              <a:t> </a:t>
            </a:r>
            <a:r>
              <a:rPr lang="en-US" sz="2400" b="1" dirty="0" smtClean="0">
                <a:solidFill>
                  <a:schemeClr val="accent3">
                    <a:lumMod val="50000"/>
                  </a:schemeClr>
                </a:solidFill>
              </a:rPr>
              <a:t>Please </a:t>
            </a:r>
            <a:r>
              <a:rPr lang="en-US" sz="2400" b="1" dirty="0">
                <a:solidFill>
                  <a:schemeClr val="accent3">
                    <a:lumMod val="50000"/>
                  </a:schemeClr>
                </a:solidFill>
              </a:rPr>
              <a:t>do not participate in tourist activities that involve animal exploitation.  </a:t>
            </a:r>
            <a:endParaRPr lang="tr-TR" sz="2400" b="1" dirty="0" smtClean="0">
              <a:solidFill>
                <a:schemeClr val="accent3">
                  <a:lumMod val="50000"/>
                </a:schemeClr>
              </a:solidFill>
            </a:endParaRPr>
          </a:p>
          <a:p>
            <a:pPr algn="just"/>
            <a:endParaRPr lang="tr-TR" sz="2400" b="1" dirty="0" smtClean="0">
              <a:solidFill>
                <a:schemeClr val="accent3">
                  <a:lumMod val="50000"/>
                </a:schemeClr>
              </a:solidFill>
            </a:endParaRPr>
          </a:p>
          <a:p>
            <a:pPr algn="just"/>
            <a:r>
              <a:rPr lang="tr-TR" sz="2400" b="1" dirty="0" smtClean="0">
                <a:solidFill>
                  <a:schemeClr val="accent3">
                    <a:lumMod val="50000"/>
                  </a:schemeClr>
                </a:solidFill>
              </a:rPr>
              <a:t> </a:t>
            </a:r>
            <a:r>
              <a:rPr lang="en-US" sz="2400" b="1" dirty="0" smtClean="0">
                <a:solidFill>
                  <a:schemeClr val="accent3">
                    <a:lumMod val="50000"/>
                  </a:schemeClr>
                </a:solidFill>
              </a:rPr>
              <a:t>Please </a:t>
            </a:r>
            <a:r>
              <a:rPr lang="en-US" sz="2400" b="1" dirty="0">
                <a:solidFill>
                  <a:schemeClr val="accent3">
                    <a:lumMod val="50000"/>
                  </a:schemeClr>
                </a:solidFill>
              </a:rPr>
              <a:t>be environmentally sensitive in travel areas.  </a:t>
            </a:r>
            <a:endParaRPr lang="tr-TR" sz="2400" b="1" dirty="0" smtClean="0">
              <a:solidFill>
                <a:schemeClr val="accent3">
                  <a:lumMod val="50000"/>
                </a:schemeClr>
              </a:solidFill>
            </a:endParaRPr>
          </a:p>
          <a:p>
            <a:pPr algn="just"/>
            <a:endParaRPr lang="tr-TR" sz="2400" b="1" dirty="0" smtClean="0">
              <a:solidFill>
                <a:schemeClr val="accent3">
                  <a:lumMod val="50000"/>
                </a:schemeClr>
              </a:solidFill>
            </a:endParaRPr>
          </a:p>
          <a:p>
            <a:pPr algn="just"/>
            <a:r>
              <a:rPr lang="tr-TR" sz="2400" b="1" dirty="0" smtClean="0">
                <a:solidFill>
                  <a:schemeClr val="accent3">
                    <a:lumMod val="50000"/>
                  </a:schemeClr>
                </a:solidFill>
              </a:rPr>
              <a:t> </a:t>
            </a:r>
            <a:r>
              <a:rPr lang="en-US" sz="2400" b="1" dirty="0" smtClean="0">
                <a:solidFill>
                  <a:schemeClr val="accent3">
                    <a:lumMod val="50000"/>
                  </a:schemeClr>
                </a:solidFill>
              </a:rPr>
              <a:t>In </a:t>
            </a:r>
            <a:r>
              <a:rPr lang="en-US" sz="2400" b="1" dirty="0">
                <a:solidFill>
                  <a:schemeClr val="accent3">
                    <a:lumMod val="50000"/>
                  </a:schemeClr>
                </a:solidFill>
              </a:rPr>
              <a:t>our country, the sale of cigarettes and alcoholic beverages to children under the age of 18 is prohibited.  </a:t>
            </a:r>
            <a:endParaRPr lang="tr-TR" sz="2400" b="1" dirty="0" smtClean="0">
              <a:solidFill>
                <a:schemeClr val="accent3">
                  <a:lumMod val="50000"/>
                </a:schemeClr>
              </a:solidFill>
            </a:endParaRPr>
          </a:p>
          <a:p>
            <a:pPr algn="just"/>
            <a:endParaRPr lang="tr-TR" sz="2400" b="1" dirty="0" smtClean="0">
              <a:solidFill>
                <a:schemeClr val="accent3">
                  <a:lumMod val="50000"/>
                </a:schemeClr>
              </a:solidFill>
            </a:endParaRPr>
          </a:p>
          <a:p>
            <a:pPr algn="just"/>
            <a:r>
              <a:rPr lang="tr-TR" sz="2400" b="1" dirty="0" smtClean="0">
                <a:solidFill>
                  <a:schemeClr val="accent3">
                    <a:lumMod val="50000"/>
                  </a:schemeClr>
                </a:solidFill>
              </a:rPr>
              <a:t> </a:t>
            </a:r>
            <a:r>
              <a:rPr lang="en-US" sz="2400" b="1" dirty="0" smtClean="0">
                <a:solidFill>
                  <a:schemeClr val="accent3">
                    <a:lumMod val="50000"/>
                  </a:schemeClr>
                </a:solidFill>
              </a:rPr>
              <a:t>Do </a:t>
            </a:r>
            <a:r>
              <a:rPr lang="en-US" sz="2400" b="1" dirty="0">
                <a:solidFill>
                  <a:schemeClr val="accent3">
                    <a:lumMod val="50000"/>
                  </a:schemeClr>
                </a:solidFill>
              </a:rPr>
              <a:t>not take photos of children or touch them without permission from their families.  </a:t>
            </a:r>
            <a:endParaRPr lang="tr-TR" sz="2400" b="1" dirty="0" smtClean="0">
              <a:solidFill>
                <a:schemeClr val="accent3">
                  <a:lumMod val="50000"/>
                </a:schemeClr>
              </a:solidFill>
            </a:endParaRPr>
          </a:p>
          <a:p>
            <a:pPr algn="just"/>
            <a:endParaRPr lang="tr-TR" sz="2400" b="1" dirty="0">
              <a:solidFill>
                <a:schemeClr val="accent3">
                  <a:lumMod val="50000"/>
                </a:schemeClr>
              </a:solidFill>
            </a:endParaRPr>
          </a:p>
          <a:p>
            <a:pPr algn="just"/>
            <a:r>
              <a:rPr lang="tr-TR" sz="2400" b="1" dirty="0">
                <a:solidFill>
                  <a:schemeClr val="accent3">
                    <a:lumMod val="50000"/>
                  </a:schemeClr>
                </a:solidFill>
              </a:rPr>
              <a:t> </a:t>
            </a:r>
            <a:r>
              <a:rPr lang="en-US" sz="2400" b="1" dirty="0" smtClean="0">
                <a:solidFill>
                  <a:schemeClr val="accent3">
                    <a:lumMod val="50000"/>
                  </a:schemeClr>
                </a:solidFill>
              </a:rPr>
              <a:t>Shoes </a:t>
            </a:r>
            <a:r>
              <a:rPr lang="en-US" sz="2400" b="1" dirty="0">
                <a:solidFill>
                  <a:schemeClr val="accent3">
                    <a:lumMod val="50000"/>
                  </a:schemeClr>
                </a:solidFill>
              </a:rPr>
              <a:t>are removed before entering sacred places like mosques, and women cover their hair with a scarf. </a:t>
            </a:r>
            <a:endParaRPr lang="tr-TR" sz="1600" dirty="0"/>
          </a:p>
        </p:txBody>
      </p:sp>
    </p:spTree>
    <p:extLst>
      <p:ext uri="{BB962C8B-B14F-4D97-AF65-F5344CB8AC3E}">
        <p14:creationId xmlns:p14="http://schemas.microsoft.com/office/powerpoint/2010/main" val="32325272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0" y="223776"/>
            <a:ext cx="6858000" cy="864096"/>
          </a:xfrm>
        </p:spPr>
        <p:txBody>
          <a:bodyPr>
            <a:normAutofit/>
          </a:bodyPr>
          <a:lstStyle/>
          <a:p>
            <a:pPr algn="ctr"/>
            <a:r>
              <a:rPr lang="tr-TR" sz="4100" dirty="0">
                <a:solidFill>
                  <a:schemeClr val="accent3">
                    <a:lumMod val="50000"/>
                  </a:schemeClr>
                </a:solidFill>
              </a:rPr>
              <a:t>FOR OUR ENVIRONMENT; </a:t>
            </a:r>
          </a:p>
        </p:txBody>
      </p:sp>
      <p:sp>
        <p:nvSpPr>
          <p:cNvPr id="7" name="İçerik Yer Tutucusu 2"/>
          <p:cNvSpPr>
            <a:spLocks noGrp="1"/>
          </p:cNvSpPr>
          <p:nvPr>
            <p:ph idx="1"/>
          </p:nvPr>
        </p:nvSpPr>
        <p:spPr>
          <a:xfrm>
            <a:off x="188640" y="3542334"/>
            <a:ext cx="6480720" cy="3208898"/>
          </a:xfrm>
        </p:spPr>
        <p:txBody>
          <a:bodyPr>
            <a:noAutofit/>
          </a:bodyPr>
          <a:lstStyle/>
          <a:p>
            <a:pPr marL="0" indent="0" algn="ctr">
              <a:buNone/>
            </a:pPr>
            <a:r>
              <a:rPr lang="tr-TR" sz="2400" dirty="0" err="1"/>
              <a:t>Dear</a:t>
            </a:r>
            <a:r>
              <a:rPr lang="tr-TR" sz="2400" dirty="0"/>
              <a:t> </a:t>
            </a:r>
            <a:r>
              <a:rPr lang="tr-TR" sz="2400" dirty="0" err="1"/>
              <a:t>Guests</a:t>
            </a:r>
            <a:r>
              <a:rPr lang="tr-TR" sz="2400" dirty="0" smtClean="0"/>
              <a:t>, </a:t>
            </a:r>
            <a:r>
              <a:rPr lang="tr-TR" sz="2400" dirty="0" err="1" smtClean="0"/>
              <a:t>Choosing</a:t>
            </a:r>
            <a:r>
              <a:rPr lang="tr-TR" sz="2400" dirty="0" smtClean="0"/>
              <a:t> </a:t>
            </a:r>
            <a:r>
              <a:rPr lang="tr-TR" sz="2400" dirty="0" err="1"/>
              <a:t>products</a:t>
            </a:r>
            <a:r>
              <a:rPr lang="tr-TR" sz="2400" dirty="0"/>
              <a:t> </a:t>
            </a:r>
            <a:r>
              <a:rPr lang="tr-TR" sz="2400" dirty="0" err="1"/>
              <a:t>that</a:t>
            </a:r>
            <a:r>
              <a:rPr lang="tr-TR" sz="2400" dirty="0"/>
              <a:t> do not </a:t>
            </a:r>
            <a:r>
              <a:rPr lang="tr-TR" sz="2400" dirty="0" err="1"/>
              <a:t>harm</a:t>
            </a:r>
            <a:r>
              <a:rPr lang="tr-TR" sz="2400" dirty="0"/>
              <a:t> </a:t>
            </a:r>
            <a:r>
              <a:rPr lang="tr-TR" sz="2400" dirty="0" err="1"/>
              <a:t>nature</a:t>
            </a:r>
            <a:r>
              <a:rPr lang="tr-TR" sz="2400" dirty="0"/>
              <a:t> </a:t>
            </a:r>
            <a:r>
              <a:rPr lang="tr-TR" sz="2400" dirty="0" err="1"/>
              <a:t>for</a:t>
            </a:r>
            <a:r>
              <a:rPr lang="tr-TR" sz="2400" dirty="0"/>
              <a:t> </a:t>
            </a:r>
            <a:r>
              <a:rPr lang="tr-TR" sz="2400" dirty="0" err="1"/>
              <a:t>your</a:t>
            </a:r>
            <a:r>
              <a:rPr lang="tr-TR" sz="2400" dirty="0"/>
              <a:t> </a:t>
            </a:r>
            <a:r>
              <a:rPr lang="tr-TR" sz="2400" dirty="0" err="1"/>
              <a:t>personal</a:t>
            </a:r>
            <a:r>
              <a:rPr lang="tr-TR" sz="2400" dirty="0"/>
              <a:t> </a:t>
            </a:r>
            <a:r>
              <a:rPr lang="tr-TR" sz="2400" dirty="0" err="1"/>
              <a:t>care</a:t>
            </a:r>
            <a:r>
              <a:rPr lang="tr-TR" sz="2400" dirty="0"/>
              <a:t> </a:t>
            </a:r>
            <a:r>
              <a:rPr lang="tr-TR" sz="2400" dirty="0" err="1"/>
              <a:t>products</a:t>
            </a:r>
            <a:r>
              <a:rPr lang="tr-TR" sz="2400" dirty="0"/>
              <a:t> </a:t>
            </a:r>
            <a:r>
              <a:rPr lang="tr-TR" sz="2400" dirty="0" err="1"/>
              <a:t>such</a:t>
            </a:r>
            <a:r>
              <a:rPr lang="tr-TR" sz="2400" dirty="0"/>
              <a:t> as </a:t>
            </a:r>
            <a:r>
              <a:rPr lang="tr-TR" sz="2400" dirty="0" err="1"/>
              <a:t>spray</a:t>
            </a:r>
            <a:r>
              <a:rPr lang="tr-TR" sz="2400" dirty="0"/>
              <a:t>, deodorant, </a:t>
            </a:r>
            <a:r>
              <a:rPr lang="tr-TR" sz="2400" dirty="0" err="1"/>
              <a:t>perfume</a:t>
            </a:r>
            <a:r>
              <a:rPr lang="tr-TR" sz="2400" dirty="0"/>
              <a:t>, </a:t>
            </a:r>
            <a:r>
              <a:rPr lang="tr-TR" sz="2400" dirty="0" err="1"/>
              <a:t>sunscreen</a:t>
            </a:r>
            <a:r>
              <a:rPr lang="tr-TR" sz="2400" dirty="0"/>
              <a:t>, </a:t>
            </a:r>
            <a:r>
              <a:rPr lang="tr-TR" sz="2400" dirty="0" err="1"/>
              <a:t>and</a:t>
            </a:r>
            <a:r>
              <a:rPr lang="tr-TR" sz="2400" dirty="0"/>
              <a:t> </a:t>
            </a:r>
            <a:r>
              <a:rPr lang="tr-TR" sz="2400" dirty="0" err="1"/>
              <a:t>insect</a:t>
            </a:r>
            <a:r>
              <a:rPr lang="tr-TR" sz="2400" dirty="0"/>
              <a:t> </a:t>
            </a:r>
            <a:r>
              <a:rPr lang="tr-TR" sz="2400" dirty="0" err="1"/>
              <a:t>repellent</a:t>
            </a:r>
            <a:r>
              <a:rPr lang="tr-TR" sz="2400" dirty="0"/>
              <a:t> is </a:t>
            </a:r>
            <a:r>
              <a:rPr lang="tr-TR" sz="2400" dirty="0" err="1"/>
              <a:t>the</a:t>
            </a:r>
            <a:r>
              <a:rPr lang="tr-TR" sz="2400" dirty="0"/>
              <a:t> </a:t>
            </a:r>
            <a:r>
              <a:rPr lang="tr-TR" sz="2400" dirty="0" err="1"/>
              <a:t>best</a:t>
            </a:r>
            <a:r>
              <a:rPr lang="tr-TR" sz="2400" dirty="0"/>
              <a:t> </a:t>
            </a:r>
            <a:r>
              <a:rPr lang="tr-TR" sz="2400" dirty="0" err="1"/>
              <a:t>investment</a:t>
            </a:r>
            <a:r>
              <a:rPr lang="tr-TR" sz="2400" dirty="0"/>
              <a:t> </a:t>
            </a:r>
            <a:r>
              <a:rPr lang="tr-TR" sz="2400" dirty="0" err="1"/>
              <a:t>for</a:t>
            </a:r>
            <a:r>
              <a:rPr lang="tr-TR" sz="2400" dirty="0"/>
              <a:t> a </a:t>
            </a:r>
            <a:r>
              <a:rPr lang="tr-TR" sz="2400" dirty="0" err="1"/>
              <a:t>sustainable</a:t>
            </a:r>
            <a:r>
              <a:rPr lang="tr-TR" sz="2400" dirty="0"/>
              <a:t> </a:t>
            </a:r>
            <a:r>
              <a:rPr lang="tr-TR" sz="2400" dirty="0" err="1"/>
              <a:t>environment</a:t>
            </a:r>
            <a:r>
              <a:rPr lang="tr-TR" sz="2400" dirty="0"/>
              <a:t>. </a:t>
            </a:r>
            <a:r>
              <a:rPr lang="tr-TR" sz="2400" dirty="0" err="1"/>
              <a:t>If</a:t>
            </a:r>
            <a:r>
              <a:rPr lang="tr-TR" sz="2400" dirty="0"/>
              <a:t> a </a:t>
            </a:r>
            <a:r>
              <a:rPr lang="tr-TR" sz="2400" dirty="0" err="1"/>
              <a:t>sunscreen</a:t>
            </a:r>
            <a:r>
              <a:rPr lang="tr-TR" sz="2400" dirty="0"/>
              <a:t> </a:t>
            </a:r>
            <a:r>
              <a:rPr lang="tr-TR" sz="2400" dirty="0" err="1"/>
              <a:t>contains</a:t>
            </a:r>
            <a:r>
              <a:rPr lang="tr-TR" sz="2400" dirty="0"/>
              <a:t> </a:t>
            </a:r>
            <a:r>
              <a:rPr lang="tr-TR" sz="2400" dirty="0" err="1"/>
              <a:t>any</a:t>
            </a:r>
            <a:r>
              <a:rPr lang="tr-TR" sz="2400" dirty="0"/>
              <a:t> of </a:t>
            </a:r>
            <a:r>
              <a:rPr lang="tr-TR" sz="2400" dirty="0" err="1"/>
              <a:t>the</a:t>
            </a:r>
            <a:r>
              <a:rPr lang="tr-TR" sz="2400" dirty="0"/>
              <a:t> </a:t>
            </a:r>
            <a:r>
              <a:rPr lang="tr-TR" sz="2400" dirty="0" err="1"/>
              <a:t>following</a:t>
            </a:r>
            <a:r>
              <a:rPr lang="tr-TR" sz="2400" dirty="0"/>
              <a:t> </a:t>
            </a:r>
            <a:r>
              <a:rPr lang="tr-TR" sz="2400" dirty="0" err="1"/>
              <a:t>ingredients</a:t>
            </a:r>
            <a:r>
              <a:rPr lang="tr-TR" sz="2400" dirty="0"/>
              <a:t>, </a:t>
            </a:r>
            <a:r>
              <a:rPr lang="tr-TR" sz="2400" dirty="0" err="1"/>
              <a:t>look</a:t>
            </a:r>
            <a:r>
              <a:rPr lang="tr-TR" sz="2400" dirty="0"/>
              <a:t> </a:t>
            </a:r>
            <a:r>
              <a:rPr lang="tr-TR" sz="2400" dirty="0" err="1"/>
              <a:t>for</a:t>
            </a:r>
            <a:r>
              <a:rPr lang="tr-TR" sz="2400" dirty="0"/>
              <a:t> a </a:t>
            </a:r>
            <a:r>
              <a:rPr lang="tr-TR" sz="2400" dirty="0" err="1"/>
              <a:t>marine</a:t>
            </a:r>
            <a:r>
              <a:rPr lang="tr-TR" sz="2400" dirty="0"/>
              <a:t> life-</a:t>
            </a:r>
            <a:r>
              <a:rPr lang="tr-TR" sz="2400" dirty="0" err="1"/>
              <a:t>safe</a:t>
            </a:r>
            <a:r>
              <a:rPr lang="tr-TR" sz="2400" dirty="0"/>
              <a:t> </a:t>
            </a:r>
            <a:r>
              <a:rPr lang="tr-TR" sz="2400" dirty="0" err="1"/>
              <a:t>alternative</a:t>
            </a:r>
            <a:r>
              <a:rPr lang="tr-TR" sz="2400" dirty="0"/>
              <a:t>: </a:t>
            </a:r>
            <a:r>
              <a:rPr lang="tr-TR" sz="2400" b="1" dirty="0" err="1"/>
              <a:t>Oxybenzone</a:t>
            </a:r>
            <a:r>
              <a:rPr lang="tr-TR" sz="2400" b="1" dirty="0"/>
              <a:t>, Benzophenone-1, Benzophenone-8, OD-PABA, 4-Methylbenzylidene </a:t>
            </a:r>
            <a:r>
              <a:rPr lang="tr-TR" sz="2400" b="1" dirty="0" err="1"/>
              <a:t>Camphor</a:t>
            </a:r>
            <a:r>
              <a:rPr lang="tr-TR" sz="2400" b="1" dirty="0"/>
              <a:t>, 3-Benzylidene </a:t>
            </a:r>
            <a:r>
              <a:rPr lang="tr-TR" sz="2400" b="1" dirty="0" err="1"/>
              <a:t>Camphor</a:t>
            </a:r>
            <a:r>
              <a:rPr lang="tr-TR" sz="2400" b="1" dirty="0"/>
              <a:t>, </a:t>
            </a:r>
            <a:r>
              <a:rPr lang="tr-TR" sz="2400" b="1" dirty="0" err="1"/>
              <a:t>nano-Titanium</a:t>
            </a:r>
            <a:r>
              <a:rPr lang="tr-TR" sz="2400" b="1" dirty="0"/>
              <a:t> </a:t>
            </a:r>
            <a:r>
              <a:rPr lang="tr-TR" sz="2400" b="1" dirty="0" err="1"/>
              <a:t>Dioxide</a:t>
            </a:r>
            <a:r>
              <a:rPr lang="tr-TR" sz="2400" b="1" dirty="0"/>
              <a:t>, </a:t>
            </a:r>
            <a:r>
              <a:rPr lang="tr-TR" sz="2400" b="1" dirty="0" err="1"/>
              <a:t>nano-Zinc</a:t>
            </a:r>
            <a:r>
              <a:rPr lang="tr-TR" sz="2400" b="1" dirty="0"/>
              <a:t> </a:t>
            </a:r>
            <a:r>
              <a:rPr lang="tr-TR" sz="2400" b="1" dirty="0" err="1"/>
              <a:t>Oxide</a:t>
            </a:r>
            <a:r>
              <a:rPr lang="tr-TR" sz="2400" b="1" dirty="0"/>
              <a:t>, </a:t>
            </a:r>
            <a:r>
              <a:rPr lang="tr-TR" sz="2400" b="1" dirty="0" err="1"/>
              <a:t>Octinoxate</a:t>
            </a:r>
            <a:r>
              <a:rPr lang="tr-TR" sz="2400" b="1" dirty="0"/>
              <a:t>, </a:t>
            </a:r>
            <a:r>
              <a:rPr lang="tr-TR" sz="2400" b="1" dirty="0" err="1"/>
              <a:t>Octocrylene</a:t>
            </a:r>
            <a:r>
              <a:rPr lang="tr-TR" sz="2400" b="1" dirty="0"/>
              <a:t>. </a:t>
            </a:r>
          </a:p>
        </p:txBody>
      </p:sp>
      <p:pic>
        <p:nvPicPr>
          <p:cNvPr id="11" name="Resim 10">
            <a:extLst>
              <a:ext uri="{FF2B5EF4-FFF2-40B4-BE49-F238E27FC236}">
                <a16:creationId xmlns:a16="http://schemas.microsoft.com/office/drawing/2014/main" xmlns="" id="{29AACA5B-E6AF-5B74-73C1-FF5441E82A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039" y="1127227"/>
            <a:ext cx="2143125" cy="2143125"/>
          </a:xfrm>
          <a:prstGeom prst="rect">
            <a:avLst/>
          </a:prstGeom>
        </p:spPr>
      </p:pic>
      <p:pic>
        <p:nvPicPr>
          <p:cNvPr id="13" name="Resim 12">
            <a:extLst>
              <a:ext uri="{FF2B5EF4-FFF2-40B4-BE49-F238E27FC236}">
                <a16:creationId xmlns:a16="http://schemas.microsoft.com/office/drawing/2014/main" xmlns="" id="{A6C1FA4B-D876-E06B-6FFF-754E1B2640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7072" y="1127227"/>
            <a:ext cx="2143125" cy="2143125"/>
          </a:xfrm>
          <a:prstGeom prst="rect">
            <a:avLst/>
          </a:prstGeom>
        </p:spPr>
      </p:pic>
      <p:pic>
        <p:nvPicPr>
          <p:cNvPr id="15" name="Resim 14">
            <a:extLst>
              <a:ext uri="{FF2B5EF4-FFF2-40B4-BE49-F238E27FC236}">
                <a16:creationId xmlns:a16="http://schemas.microsoft.com/office/drawing/2014/main" xmlns="" id="{1B9B6BA0-F206-4E1D-446F-AD8F54F2AF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8039" y="7329264"/>
            <a:ext cx="2143125" cy="2143125"/>
          </a:xfrm>
          <a:prstGeom prst="rect">
            <a:avLst/>
          </a:prstGeom>
        </p:spPr>
      </p:pic>
      <p:pic>
        <p:nvPicPr>
          <p:cNvPr id="17" name="Resim 16">
            <a:extLst>
              <a:ext uri="{FF2B5EF4-FFF2-40B4-BE49-F238E27FC236}">
                <a16:creationId xmlns:a16="http://schemas.microsoft.com/office/drawing/2014/main" xmlns="" id="{11F44716-8DBE-98F1-CEDF-845D1FEB95D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8812" y="7329263"/>
            <a:ext cx="2143125" cy="2143125"/>
          </a:xfrm>
          <a:prstGeom prst="rect">
            <a:avLst/>
          </a:prstGeom>
        </p:spPr>
      </p:pic>
    </p:spTree>
    <p:extLst>
      <p:ext uri="{BB962C8B-B14F-4D97-AF65-F5344CB8AC3E}">
        <p14:creationId xmlns:p14="http://schemas.microsoft.com/office/powerpoint/2010/main" val="1712882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471487" y="128464"/>
            <a:ext cx="5915025" cy="1296144"/>
          </a:xfrm>
        </p:spPr>
        <p:txBody>
          <a:bodyPr>
            <a:normAutofit/>
          </a:bodyPr>
          <a:lstStyle/>
          <a:p>
            <a:r>
              <a:rPr lang="tr-TR" sz="2800" b="1" dirty="0" err="1">
                <a:solidFill>
                  <a:schemeClr val="accent5">
                    <a:lumMod val="75000"/>
                  </a:schemeClr>
                </a:solidFill>
              </a:rPr>
              <a:t>Local</a:t>
            </a:r>
            <a:r>
              <a:rPr lang="tr-TR" sz="2800" b="1" dirty="0">
                <a:solidFill>
                  <a:schemeClr val="accent5">
                    <a:lumMod val="75000"/>
                  </a:schemeClr>
                </a:solidFill>
              </a:rPr>
              <a:t> </a:t>
            </a:r>
            <a:r>
              <a:rPr lang="tr-TR" sz="2800" b="1" dirty="0" err="1">
                <a:solidFill>
                  <a:schemeClr val="accent5">
                    <a:lumMod val="75000"/>
                  </a:schemeClr>
                </a:solidFill>
              </a:rPr>
              <a:t>Cultural</a:t>
            </a:r>
            <a:r>
              <a:rPr lang="tr-TR" sz="2800" b="1" dirty="0">
                <a:solidFill>
                  <a:schemeClr val="accent5">
                    <a:lumMod val="75000"/>
                  </a:schemeClr>
                </a:solidFill>
              </a:rPr>
              <a:t> </a:t>
            </a:r>
            <a:r>
              <a:rPr lang="tr-TR" sz="2800" b="1" dirty="0" err="1">
                <a:solidFill>
                  <a:schemeClr val="accent5">
                    <a:lumMod val="75000"/>
                  </a:schemeClr>
                </a:solidFill>
              </a:rPr>
              <a:t>Experience</a:t>
            </a:r>
            <a:endParaRPr lang="tr-TR" sz="2800" b="1" dirty="0">
              <a:solidFill>
                <a:schemeClr val="accent5">
                  <a:lumMod val="75000"/>
                </a:schemeClr>
              </a:solidFill>
            </a:endParaRPr>
          </a:p>
        </p:txBody>
      </p:sp>
      <p:sp>
        <p:nvSpPr>
          <p:cNvPr id="3" name="İçerik Yer Tutucusu 2"/>
          <p:cNvSpPr>
            <a:spLocks noGrp="1"/>
          </p:cNvSpPr>
          <p:nvPr>
            <p:ph idx="1"/>
          </p:nvPr>
        </p:nvSpPr>
        <p:spPr>
          <a:xfrm>
            <a:off x="471488" y="1208584"/>
            <a:ext cx="5915025" cy="7713696"/>
          </a:xfrm>
        </p:spPr>
        <p:txBody>
          <a:bodyPr>
            <a:normAutofit/>
          </a:bodyPr>
          <a:lstStyle/>
          <a:p>
            <a:r>
              <a:rPr lang="en-US" sz="2800" dirty="0"/>
              <a:t>As part of our Turkish Night concept, the special flavors of our country and especially of </a:t>
            </a:r>
            <a:r>
              <a:rPr lang="en-US" sz="2800" dirty="0" err="1"/>
              <a:t>Alanya</a:t>
            </a:r>
            <a:r>
              <a:rPr lang="en-US" sz="2800" dirty="0"/>
              <a:t> are presented to our guests in our </a:t>
            </a:r>
            <a:r>
              <a:rPr lang="en-US" sz="2800" dirty="0" err="1"/>
              <a:t>buffet.In</a:t>
            </a:r>
            <a:r>
              <a:rPr lang="en-US" sz="2800" dirty="0"/>
              <a:t> addition, during the “Turkish Night” organized once a week at our hotel, Turkish Culinary Culture is introduced to our </a:t>
            </a:r>
            <a:r>
              <a:rPr lang="en-US" sz="2800" dirty="0" smtClean="0"/>
              <a:t>guests</a:t>
            </a:r>
            <a:r>
              <a:rPr lang="en-US" sz="2800" dirty="0"/>
              <a:t>.</a:t>
            </a:r>
            <a:endParaRPr lang="tr-TR" sz="2800" dirty="0"/>
          </a:p>
        </p:txBody>
      </p:sp>
      <p:pic>
        <p:nvPicPr>
          <p:cNvPr id="4" name="Resim 3"/>
          <p:cNvPicPr>
            <a:picLocks noChangeAspect="1"/>
          </p:cNvPicPr>
          <p:nvPr/>
        </p:nvPicPr>
        <p:blipFill>
          <a:blip r:embed="rId2"/>
          <a:stretch>
            <a:fillRect/>
          </a:stretch>
        </p:blipFill>
        <p:spPr>
          <a:xfrm>
            <a:off x="185646" y="4376936"/>
            <a:ext cx="3268437" cy="2915306"/>
          </a:xfrm>
          <a:prstGeom prst="rect">
            <a:avLst/>
          </a:prstGeom>
        </p:spPr>
      </p:pic>
      <p:pic>
        <p:nvPicPr>
          <p:cNvPr id="5" name="Resim 4"/>
          <p:cNvPicPr>
            <a:picLocks noChangeAspect="1"/>
          </p:cNvPicPr>
          <p:nvPr/>
        </p:nvPicPr>
        <p:blipFill>
          <a:blip r:embed="rId3"/>
          <a:stretch>
            <a:fillRect/>
          </a:stretch>
        </p:blipFill>
        <p:spPr>
          <a:xfrm>
            <a:off x="3471904" y="4376936"/>
            <a:ext cx="2932430" cy="2915306"/>
          </a:xfrm>
          <a:prstGeom prst="rect">
            <a:avLst/>
          </a:prstGeom>
        </p:spPr>
      </p:pic>
      <p:pic>
        <p:nvPicPr>
          <p:cNvPr id="6" name="Resim 5"/>
          <p:cNvPicPr>
            <a:picLocks noChangeAspect="1"/>
          </p:cNvPicPr>
          <p:nvPr/>
        </p:nvPicPr>
        <p:blipFill>
          <a:blip r:embed="rId4"/>
          <a:stretch>
            <a:fillRect/>
          </a:stretch>
        </p:blipFill>
        <p:spPr>
          <a:xfrm>
            <a:off x="202216" y="6969224"/>
            <a:ext cx="3298222" cy="2768075"/>
          </a:xfrm>
          <a:prstGeom prst="rect">
            <a:avLst/>
          </a:prstGeom>
        </p:spPr>
      </p:pic>
      <p:pic>
        <p:nvPicPr>
          <p:cNvPr id="7" name="Resim 6"/>
          <p:cNvPicPr>
            <a:picLocks noChangeAspect="1"/>
          </p:cNvPicPr>
          <p:nvPr/>
        </p:nvPicPr>
        <p:blipFill>
          <a:blip r:embed="rId5"/>
          <a:stretch>
            <a:fillRect/>
          </a:stretch>
        </p:blipFill>
        <p:spPr>
          <a:xfrm>
            <a:off x="3553602" y="7162562"/>
            <a:ext cx="2819828" cy="2574737"/>
          </a:xfrm>
          <a:prstGeom prst="rect">
            <a:avLst/>
          </a:prstGeom>
        </p:spPr>
      </p:pic>
    </p:spTree>
    <p:extLst>
      <p:ext uri="{BB962C8B-B14F-4D97-AF65-F5344CB8AC3E}">
        <p14:creationId xmlns:p14="http://schemas.microsoft.com/office/powerpoint/2010/main" val="34902913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471488" y="527404"/>
            <a:ext cx="5915025" cy="1041220"/>
          </a:xfrm>
        </p:spPr>
        <p:txBody>
          <a:bodyPr>
            <a:normAutofit/>
          </a:bodyPr>
          <a:lstStyle/>
          <a:p>
            <a:r>
              <a:rPr lang="tr-TR" sz="3200" b="1" dirty="0">
                <a:solidFill>
                  <a:schemeClr val="accent1">
                    <a:lumMod val="75000"/>
                  </a:schemeClr>
                </a:solidFill>
              </a:rPr>
              <a:t>LOCAL CULTURAL EXPERIENCE</a:t>
            </a:r>
          </a:p>
        </p:txBody>
      </p:sp>
      <p:sp>
        <p:nvSpPr>
          <p:cNvPr id="3" name="İçerik Yer Tutucusu 2"/>
          <p:cNvSpPr>
            <a:spLocks noGrp="1"/>
          </p:cNvSpPr>
          <p:nvPr>
            <p:ph idx="1"/>
          </p:nvPr>
        </p:nvSpPr>
        <p:spPr>
          <a:xfrm>
            <a:off x="471488" y="1352600"/>
            <a:ext cx="5915025" cy="7569680"/>
          </a:xfrm>
        </p:spPr>
        <p:txBody>
          <a:bodyPr/>
          <a:lstStyle/>
          <a:p>
            <a:pPr marL="0" indent="0">
              <a:buNone/>
            </a:pPr>
            <a:r>
              <a:rPr lang="en-US" sz="3200" dirty="0"/>
              <a:t>Handmade products and presentations of traditional local clothing introduce our cultural heritage to our guests, thereby supporting both the preservation of local values and our cultural sustainability goals</a:t>
            </a:r>
            <a:r>
              <a:rPr lang="en-US" dirty="0"/>
              <a:t>.</a:t>
            </a:r>
            <a:endParaRPr lang="tr-TR" dirty="0"/>
          </a:p>
        </p:txBody>
      </p:sp>
      <p:pic>
        <p:nvPicPr>
          <p:cNvPr id="4" name="Resim 3"/>
          <p:cNvPicPr>
            <a:picLocks noChangeAspect="1"/>
          </p:cNvPicPr>
          <p:nvPr/>
        </p:nvPicPr>
        <p:blipFill>
          <a:blip r:embed="rId2"/>
          <a:stretch>
            <a:fillRect/>
          </a:stretch>
        </p:blipFill>
        <p:spPr>
          <a:xfrm>
            <a:off x="1668182" y="7059567"/>
            <a:ext cx="3502398" cy="2849153"/>
          </a:xfrm>
          <a:prstGeom prst="rect">
            <a:avLst/>
          </a:prstGeom>
        </p:spPr>
      </p:pic>
      <p:pic>
        <p:nvPicPr>
          <p:cNvPr id="5" name="Resim 4"/>
          <p:cNvPicPr>
            <a:picLocks noChangeAspect="1"/>
          </p:cNvPicPr>
          <p:nvPr/>
        </p:nvPicPr>
        <p:blipFill>
          <a:blip r:embed="rId3"/>
          <a:stretch>
            <a:fillRect/>
          </a:stretch>
        </p:blipFill>
        <p:spPr>
          <a:xfrm>
            <a:off x="3500437" y="4450609"/>
            <a:ext cx="3357113" cy="2834886"/>
          </a:xfrm>
          <a:prstGeom prst="rect">
            <a:avLst/>
          </a:prstGeom>
        </p:spPr>
      </p:pic>
      <p:pic>
        <p:nvPicPr>
          <p:cNvPr id="6" name="Resim 5"/>
          <p:cNvPicPr>
            <a:picLocks noChangeAspect="1"/>
          </p:cNvPicPr>
          <p:nvPr/>
        </p:nvPicPr>
        <p:blipFill>
          <a:blip r:embed="rId4"/>
          <a:stretch>
            <a:fillRect/>
          </a:stretch>
        </p:blipFill>
        <p:spPr>
          <a:xfrm>
            <a:off x="194822" y="4450609"/>
            <a:ext cx="3284984" cy="2694200"/>
          </a:xfrm>
          <a:prstGeom prst="rect">
            <a:avLst/>
          </a:prstGeom>
        </p:spPr>
      </p:pic>
    </p:spTree>
    <p:extLst>
      <p:ext uri="{BB962C8B-B14F-4D97-AF65-F5344CB8AC3E}">
        <p14:creationId xmlns:p14="http://schemas.microsoft.com/office/powerpoint/2010/main" val="22440729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Resim 3"/>
          <p:cNvPicPr>
            <a:picLocks noChangeAspect="1"/>
          </p:cNvPicPr>
          <p:nvPr/>
        </p:nvPicPr>
        <p:blipFill>
          <a:blip r:embed="rId2"/>
          <a:stretch>
            <a:fillRect/>
          </a:stretch>
        </p:blipFill>
        <p:spPr>
          <a:xfrm>
            <a:off x="19320" y="8617"/>
            <a:ext cx="3481118" cy="5249111"/>
          </a:xfrm>
          <a:prstGeom prst="rect">
            <a:avLst/>
          </a:prstGeom>
        </p:spPr>
      </p:pic>
      <p:pic>
        <p:nvPicPr>
          <p:cNvPr id="5" name="Resim 4"/>
          <p:cNvPicPr>
            <a:picLocks noChangeAspect="1"/>
          </p:cNvPicPr>
          <p:nvPr/>
        </p:nvPicPr>
        <p:blipFill>
          <a:blip r:embed="rId3"/>
          <a:stretch>
            <a:fillRect/>
          </a:stretch>
        </p:blipFill>
        <p:spPr>
          <a:xfrm>
            <a:off x="3517102" y="8617"/>
            <a:ext cx="3340898" cy="5249111"/>
          </a:xfrm>
          <a:prstGeom prst="rect">
            <a:avLst/>
          </a:prstGeom>
        </p:spPr>
      </p:pic>
      <p:pic>
        <p:nvPicPr>
          <p:cNvPr id="6" name="Resim 5"/>
          <p:cNvPicPr>
            <a:picLocks noChangeAspect="1"/>
          </p:cNvPicPr>
          <p:nvPr/>
        </p:nvPicPr>
        <p:blipFill>
          <a:blip r:embed="rId4"/>
          <a:stretch>
            <a:fillRect/>
          </a:stretch>
        </p:blipFill>
        <p:spPr>
          <a:xfrm>
            <a:off x="-32851" y="5271651"/>
            <a:ext cx="6890851" cy="4645555"/>
          </a:xfrm>
          <a:prstGeom prst="rect">
            <a:avLst/>
          </a:prstGeom>
        </p:spPr>
      </p:pic>
    </p:spTree>
    <p:extLst>
      <p:ext uri="{BB962C8B-B14F-4D97-AF65-F5344CB8AC3E}">
        <p14:creationId xmlns:p14="http://schemas.microsoft.com/office/powerpoint/2010/main" val="17662241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542925" y="272480"/>
            <a:ext cx="5915025" cy="868570"/>
          </a:xfrm>
        </p:spPr>
        <p:txBody>
          <a:bodyPr/>
          <a:lstStyle/>
          <a:p>
            <a:r>
              <a:rPr lang="tr-TR" b="1" dirty="0" smtClean="0">
                <a:solidFill>
                  <a:schemeClr val="accent5">
                    <a:lumMod val="75000"/>
                  </a:schemeClr>
                </a:solidFill>
              </a:rPr>
              <a:t>              ALANYA </a:t>
            </a:r>
            <a:r>
              <a:rPr lang="tr-TR" b="1" dirty="0">
                <a:solidFill>
                  <a:schemeClr val="accent5">
                    <a:lumMod val="75000"/>
                  </a:schemeClr>
                </a:solidFill>
              </a:rPr>
              <a:t>LOCAL FLAVORS</a:t>
            </a:r>
          </a:p>
        </p:txBody>
      </p:sp>
      <p:pic>
        <p:nvPicPr>
          <p:cNvPr id="4" name="İçerik Yer Tutucusu 3"/>
          <p:cNvPicPr>
            <a:picLocks noGrp="1" noChangeAspect="1"/>
          </p:cNvPicPr>
          <p:nvPr>
            <p:ph idx="1"/>
          </p:nvPr>
        </p:nvPicPr>
        <p:blipFill>
          <a:blip r:embed="rId2"/>
          <a:stretch>
            <a:fillRect/>
          </a:stretch>
        </p:blipFill>
        <p:spPr>
          <a:xfrm>
            <a:off x="0" y="3359126"/>
            <a:ext cx="6858000" cy="1665131"/>
          </a:xfrm>
          <a:prstGeom prst="rect">
            <a:avLst/>
          </a:prstGeom>
        </p:spPr>
      </p:pic>
      <p:pic>
        <p:nvPicPr>
          <p:cNvPr id="5" name="Resim 4"/>
          <p:cNvPicPr>
            <a:picLocks noChangeAspect="1"/>
          </p:cNvPicPr>
          <p:nvPr/>
        </p:nvPicPr>
        <p:blipFill>
          <a:blip r:embed="rId3"/>
          <a:stretch>
            <a:fillRect/>
          </a:stretch>
        </p:blipFill>
        <p:spPr>
          <a:xfrm>
            <a:off x="0" y="5019475"/>
            <a:ext cx="3911671" cy="4886525"/>
          </a:xfrm>
          <a:prstGeom prst="rect">
            <a:avLst/>
          </a:prstGeom>
        </p:spPr>
      </p:pic>
      <p:pic>
        <p:nvPicPr>
          <p:cNvPr id="6" name="Resim 5"/>
          <p:cNvPicPr>
            <a:picLocks noChangeAspect="1"/>
          </p:cNvPicPr>
          <p:nvPr/>
        </p:nvPicPr>
        <p:blipFill>
          <a:blip r:embed="rId4"/>
          <a:stretch>
            <a:fillRect/>
          </a:stretch>
        </p:blipFill>
        <p:spPr>
          <a:xfrm>
            <a:off x="3939645" y="5673080"/>
            <a:ext cx="2816952" cy="3187456"/>
          </a:xfrm>
          <a:prstGeom prst="rect">
            <a:avLst/>
          </a:prstGeom>
        </p:spPr>
      </p:pic>
      <p:sp>
        <p:nvSpPr>
          <p:cNvPr id="7" name="Dikdörtgen 6"/>
          <p:cNvSpPr/>
          <p:nvPr/>
        </p:nvSpPr>
        <p:spPr>
          <a:xfrm>
            <a:off x="260648" y="1280592"/>
            <a:ext cx="6696744" cy="1938992"/>
          </a:xfrm>
          <a:prstGeom prst="rect">
            <a:avLst/>
          </a:prstGeom>
        </p:spPr>
        <p:txBody>
          <a:bodyPr wrap="square">
            <a:spAutoFit/>
          </a:bodyPr>
          <a:lstStyle/>
          <a:p>
            <a:r>
              <a:rPr lang="en-US" sz="2400" dirty="0" err="1">
                <a:solidFill>
                  <a:schemeClr val="accent5">
                    <a:lumMod val="75000"/>
                  </a:schemeClr>
                </a:solidFill>
              </a:rPr>
              <a:t>Alanya</a:t>
            </a:r>
            <a:r>
              <a:rPr lang="en-US" sz="2400" dirty="0">
                <a:solidFill>
                  <a:schemeClr val="accent5">
                    <a:lumMod val="75000"/>
                  </a:schemeClr>
                </a:solidFill>
              </a:rPr>
              <a:t> Municipality’s “</a:t>
            </a:r>
            <a:r>
              <a:rPr lang="en-US" sz="2400" dirty="0" err="1">
                <a:solidFill>
                  <a:schemeClr val="accent5">
                    <a:lumMod val="75000"/>
                  </a:schemeClr>
                </a:solidFill>
              </a:rPr>
              <a:t>Alanya</a:t>
            </a:r>
            <a:r>
              <a:rPr lang="en-US" sz="2400" dirty="0">
                <a:solidFill>
                  <a:schemeClr val="accent5">
                    <a:lumMod val="75000"/>
                  </a:schemeClr>
                </a:solidFill>
              </a:rPr>
              <a:t> Local Flavors Book,” which has been prepared based on well-known traditional dishes that have had a place in our kitchens for a long time in </a:t>
            </a:r>
            <a:r>
              <a:rPr lang="en-US" sz="2400" dirty="0" err="1">
                <a:solidFill>
                  <a:schemeClr val="accent5">
                    <a:lumMod val="75000"/>
                  </a:schemeClr>
                </a:solidFill>
              </a:rPr>
              <a:t>Alanya</a:t>
            </a:r>
            <a:r>
              <a:rPr lang="en-US" sz="2400" dirty="0">
                <a:solidFill>
                  <a:schemeClr val="accent5">
                    <a:lumMod val="75000"/>
                  </a:schemeClr>
                </a:solidFill>
              </a:rPr>
              <a:t>, allows you to gain detailed information by reviewing it.</a:t>
            </a:r>
            <a:endParaRPr lang="tr-TR" sz="2400" dirty="0">
              <a:solidFill>
                <a:schemeClr val="accent5">
                  <a:lumMod val="75000"/>
                </a:schemeClr>
              </a:solidFill>
            </a:endParaRPr>
          </a:p>
        </p:txBody>
      </p:sp>
    </p:spTree>
    <p:extLst>
      <p:ext uri="{BB962C8B-B14F-4D97-AF65-F5344CB8AC3E}">
        <p14:creationId xmlns:p14="http://schemas.microsoft.com/office/powerpoint/2010/main" val="10805936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Başlık 1">
            <a:extLst>
              <a:ext uri="{FF2B5EF4-FFF2-40B4-BE49-F238E27FC236}">
                <a16:creationId xmlns:a16="http://schemas.microsoft.com/office/drawing/2014/main" xmlns="" id="{4E0CF261-592E-C52B-DBE4-0520473FF48B}"/>
              </a:ext>
            </a:extLst>
          </p:cNvPr>
          <p:cNvSpPr>
            <a:spLocks noGrp="1"/>
          </p:cNvSpPr>
          <p:nvPr>
            <p:ph type="title"/>
          </p:nvPr>
        </p:nvSpPr>
        <p:spPr>
          <a:xfrm>
            <a:off x="369044" y="416496"/>
            <a:ext cx="6172200" cy="72008"/>
          </a:xfrm>
        </p:spPr>
        <p:txBody>
          <a:bodyPr>
            <a:normAutofit fontScale="90000"/>
          </a:bodyPr>
          <a:lstStyle/>
          <a:p>
            <a:pPr algn="ctr"/>
            <a:r>
              <a:rPr lang="en-US" sz="3000" b="1" dirty="0">
                <a:solidFill>
                  <a:schemeClr val="tx2"/>
                </a:solidFill>
              </a:rPr>
              <a:t> </a:t>
            </a:r>
            <a:endParaRPr lang="tr-TR" sz="3000" b="1" dirty="0">
              <a:solidFill>
                <a:schemeClr val="tx2"/>
              </a:solidFill>
            </a:endParaRPr>
          </a:p>
        </p:txBody>
      </p:sp>
      <p:pic>
        <p:nvPicPr>
          <p:cNvPr id="3" name="Resim 2"/>
          <p:cNvPicPr>
            <a:picLocks noChangeAspect="1"/>
          </p:cNvPicPr>
          <p:nvPr/>
        </p:nvPicPr>
        <p:blipFill>
          <a:blip r:embed="rId2"/>
          <a:stretch>
            <a:fillRect/>
          </a:stretch>
        </p:blipFill>
        <p:spPr>
          <a:xfrm>
            <a:off x="1" y="0"/>
            <a:ext cx="6858000" cy="10259849"/>
          </a:xfrm>
          <a:prstGeom prst="rect">
            <a:avLst/>
          </a:prstGeom>
        </p:spPr>
      </p:pic>
    </p:spTree>
    <p:extLst>
      <p:ext uri="{BB962C8B-B14F-4D97-AF65-F5344CB8AC3E}">
        <p14:creationId xmlns:p14="http://schemas.microsoft.com/office/powerpoint/2010/main" val="2446989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Başlık 1">
            <a:extLst>
              <a:ext uri="{FF2B5EF4-FFF2-40B4-BE49-F238E27FC236}">
                <a16:creationId xmlns:a16="http://schemas.microsoft.com/office/drawing/2014/main" xmlns="" id="{8E680217-0E2E-BCED-CEB4-FBB6714D8BDE}"/>
              </a:ext>
            </a:extLst>
          </p:cNvPr>
          <p:cNvSpPr>
            <a:spLocks noGrp="1"/>
          </p:cNvSpPr>
          <p:nvPr>
            <p:ph type="title"/>
          </p:nvPr>
        </p:nvSpPr>
        <p:spPr>
          <a:xfrm>
            <a:off x="414338" y="272480"/>
            <a:ext cx="6172200" cy="1008112"/>
          </a:xfrm>
        </p:spPr>
        <p:txBody>
          <a:bodyPr>
            <a:normAutofit/>
          </a:bodyPr>
          <a:lstStyle/>
          <a:p>
            <a:pPr algn="ctr"/>
            <a:r>
              <a:rPr lang="en-US" sz="3000" b="1" dirty="0">
                <a:solidFill>
                  <a:schemeClr val="tx2"/>
                </a:solidFill>
              </a:rPr>
              <a:t>WHAT CAN WE DO TO PROTECT OUR ENVIRONMENT?</a:t>
            </a:r>
            <a:endParaRPr lang="tr-TR" sz="3000" b="1" dirty="0">
              <a:solidFill>
                <a:schemeClr val="tx2"/>
              </a:solidFill>
            </a:endParaRPr>
          </a:p>
        </p:txBody>
      </p:sp>
      <p:sp>
        <p:nvSpPr>
          <p:cNvPr id="5" name="İçerik Yer Tutucusu 2">
            <a:extLst>
              <a:ext uri="{FF2B5EF4-FFF2-40B4-BE49-F238E27FC236}">
                <a16:creationId xmlns:a16="http://schemas.microsoft.com/office/drawing/2014/main" xmlns="" id="{D5240397-BBC8-E7E9-53CB-705E0CD76C70}"/>
              </a:ext>
            </a:extLst>
          </p:cNvPr>
          <p:cNvSpPr>
            <a:spLocks noGrp="1"/>
          </p:cNvSpPr>
          <p:nvPr>
            <p:ph idx="1"/>
          </p:nvPr>
        </p:nvSpPr>
        <p:spPr>
          <a:xfrm>
            <a:off x="0" y="1280592"/>
            <a:ext cx="6858000" cy="1532084"/>
          </a:xfrm>
        </p:spPr>
        <p:txBody>
          <a:bodyPr>
            <a:noAutofit/>
          </a:bodyPr>
          <a:lstStyle/>
          <a:p>
            <a:r>
              <a:rPr lang="en-US" sz="2400" dirty="0">
                <a:solidFill>
                  <a:schemeClr val="tx2"/>
                </a:solidFill>
              </a:rPr>
              <a:t>* CONSUME LESS ELECTRICITY: Turn off and unplug unnecessary running devices.  * RESEARCH: Find out where or how a food you eat is produced.  * CHANGE YOUR HABITS: Use a cloth bag instead of a plastic bag.  * BE AWARE: Put out a bowl of water for stray animals.  * CONSUME LESS WATER: Do not leave the water running continuously while brushing your teeth and washing your hands.  * OBSERVE: Identify single-use items and use them less.  * RENOVATE: Try to repair broken or damaged items before buying new ones.  * DO NOT USE: Do not use single-use plastic straws.  * RESPECT NATURE: Use less paper, use both sides of the paper.  * RECYCLE: Dispose of your waste in appropriate recycling bins.  * PLANT A SAPLING: Sprout a tree seed and plant the grown sapling in the soil.  * SHARE: Share clothes you do not use with others. </a:t>
            </a:r>
            <a:endParaRPr lang="tr-TR" sz="2400" dirty="0">
              <a:solidFill>
                <a:schemeClr val="tx2"/>
              </a:solidFill>
            </a:endParaRPr>
          </a:p>
        </p:txBody>
      </p:sp>
      <p:pic>
        <p:nvPicPr>
          <p:cNvPr id="3" name="Resim 2"/>
          <p:cNvPicPr>
            <a:picLocks noChangeAspect="1"/>
          </p:cNvPicPr>
          <p:nvPr/>
        </p:nvPicPr>
        <p:blipFill>
          <a:blip r:embed="rId2"/>
          <a:stretch>
            <a:fillRect/>
          </a:stretch>
        </p:blipFill>
        <p:spPr>
          <a:xfrm>
            <a:off x="12255" y="6969224"/>
            <a:ext cx="3333750" cy="3070758"/>
          </a:xfrm>
          <a:prstGeom prst="rect">
            <a:avLst/>
          </a:prstGeom>
        </p:spPr>
      </p:pic>
      <p:pic>
        <p:nvPicPr>
          <p:cNvPr id="6" name="Resim 5"/>
          <p:cNvPicPr>
            <a:picLocks noChangeAspect="1"/>
          </p:cNvPicPr>
          <p:nvPr/>
        </p:nvPicPr>
        <p:blipFill>
          <a:blip r:embed="rId3"/>
          <a:stretch>
            <a:fillRect/>
          </a:stretch>
        </p:blipFill>
        <p:spPr>
          <a:xfrm>
            <a:off x="3343950" y="6974445"/>
            <a:ext cx="3456384" cy="3065537"/>
          </a:xfrm>
          <a:prstGeom prst="rect">
            <a:avLst/>
          </a:prstGeom>
        </p:spPr>
      </p:pic>
    </p:spTree>
    <p:extLst>
      <p:ext uri="{BB962C8B-B14F-4D97-AF65-F5344CB8AC3E}">
        <p14:creationId xmlns:p14="http://schemas.microsoft.com/office/powerpoint/2010/main" val="6924156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0" y="128464"/>
            <a:ext cx="6386513" cy="1080120"/>
          </a:xfrm>
        </p:spPr>
        <p:txBody>
          <a:bodyPr/>
          <a:lstStyle/>
          <a:p>
            <a:r>
              <a:rPr lang="tr-TR" dirty="0" smtClean="0"/>
              <a:t>        </a:t>
            </a:r>
            <a:r>
              <a:rPr lang="tr-TR" sz="2800" b="1" dirty="0" smtClean="0"/>
              <a:t>SOCİAL RESPONSİBİLİTY</a:t>
            </a:r>
            <a:endParaRPr lang="tr-TR" sz="2800" b="1" dirty="0"/>
          </a:p>
        </p:txBody>
      </p:sp>
      <p:pic>
        <p:nvPicPr>
          <p:cNvPr id="4" name="İçerik Yer Tutucusu 3"/>
          <p:cNvPicPr>
            <a:picLocks noGrp="1" noChangeAspect="1"/>
          </p:cNvPicPr>
          <p:nvPr>
            <p:ph idx="1"/>
          </p:nvPr>
        </p:nvPicPr>
        <p:blipFill>
          <a:blip r:embed="rId2"/>
          <a:stretch>
            <a:fillRect/>
          </a:stretch>
        </p:blipFill>
        <p:spPr>
          <a:xfrm>
            <a:off x="764704" y="2792760"/>
            <a:ext cx="2005758" cy="2676376"/>
          </a:xfrm>
          <a:prstGeom prst="rect">
            <a:avLst/>
          </a:prstGeom>
        </p:spPr>
      </p:pic>
      <p:pic>
        <p:nvPicPr>
          <p:cNvPr id="5" name="Resim 4"/>
          <p:cNvPicPr>
            <a:picLocks noChangeAspect="1"/>
          </p:cNvPicPr>
          <p:nvPr/>
        </p:nvPicPr>
        <p:blipFill>
          <a:blip r:embed="rId3"/>
          <a:stretch>
            <a:fillRect/>
          </a:stretch>
        </p:blipFill>
        <p:spPr>
          <a:xfrm>
            <a:off x="3850419" y="2942125"/>
            <a:ext cx="2438611" cy="2377646"/>
          </a:xfrm>
          <a:prstGeom prst="rect">
            <a:avLst/>
          </a:prstGeom>
        </p:spPr>
      </p:pic>
      <p:pic>
        <p:nvPicPr>
          <p:cNvPr id="6" name="Resim 5"/>
          <p:cNvPicPr>
            <a:picLocks noChangeAspect="1"/>
          </p:cNvPicPr>
          <p:nvPr/>
        </p:nvPicPr>
        <p:blipFill>
          <a:blip r:embed="rId4"/>
          <a:stretch>
            <a:fillRect/>
          </a:stretch>
        </p:blipFill>
        <p:spPr>
          <a:xfrm>
            <a:off x="750181" y="6177136"/>
            <a:ext cx="1950889" cy="2341067"/>
          </a:xfrm>
          <a:prstGeom prst="rect">
            <a:avLst/>
          </a:prstGeom>
        </p:spPr>
      </p:pic>
      <p:pic>
        <p:nvPicPr>
          <p:cNvPr id="7" name="Resim 6"/>
          <p:cNvPicPr>
            <a:picLocks noChangeAspect="1"/>
          </p:cNvPicPr>
          <p:nvPr/>
        </p:nvPicPr>
        <p:blipFill>
          <a:blip r:embed="rId5"/>
          <a:stretch>
            <a:fillRect/>
          </a:stretch>
        </p:blipFill>
        <p:spPr>
          <a:xfrm>
            <a:off x="3933056" y="6177135"/>
            <a:ext cx="2011854" cy="2341067"/>
          </a:xfrm>
          <a:prstGeom prst="rect">
            <a:avLst/>
          </a:prstGeom>
        </p:spPr>
      </p:pic>
      <p:sp>
        <p:nvSpPr>
          <p:cNvPr id="8" name="Dikdörtgen 7"/>
          <p:cNvSpPr/>
          <p:nvPr/>
        </p:nvSpPr>
        <p:spPr>
          <a:xfrm>
            <a:off x="260648" y="1166423"/>
            <a:ext cx="6597352" cy="1384995"/>
          </a:xfrm>
          <a:prstGeom prst="rect">
            <a:avLst/>
          </a:prstGeom>
        </p:spPr>
        <p:txBody>
          <a:bodyPr wrap="square">
            <a:spAutoFit/>
          </a:bodyPr>
          <a:lstStyle/>
          <a:p>
            <a:r>
              <a:rPr lang="en-US" sz="2800" dirty="0"/>
              <a:t>If you would like to contribute to our nature and endangered species, you can make a donation by scanning the QR codes.</a:t>
            </a:r>
            <a:endParaRPr lang="tr-TR" sz="2800" dirty="0"/>
          </a:p>
        </p:txBody>
      </p:sp>
    </p:spTree>
    <p:extLst>
      <p:ext uri="{BB962C8B-B14F-4D97-AF65-F5344CB8AC3E}">
        <p14:creationId xmlns:p14="http://schemas.microsoft.com/office/powerpoint/2010/main" val="35650323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116632" y="128464"/>
            <a:ext cx="6269881" cy="720080"/>
          </a:xfrm>
        </p:spPr>
        <p:txBody>
          <a:bodyPr/>
          <a:lstStyle/>
          <a:p>
            <a:r>
              <a:rPr lang="tr-TR" b="1" dirty="0" smtClean="0">
                <a:solidFill>
                  <a:schemeClr val="tx2"/>
                </a:solidFill>
              </a:rPr>
              <a:t>      HUMAN </a:t>
            </a:r>
            <a:r>
              <a:rPr lang="tr-TR" b="1" dirty="0">
                <a:solidFill>
                  <a:schemeClr val="tx2"/>
                </a:solidFill>
              </a:rPr>
              <a:t>RESOURCES</a:t>
            </a:r>
            <a:endParaRPr lang="tr-TR" b="1" dirty="0"/>
          </a:p>
        </p:txBody>
      </p:sp>
      <p:pic>
        <p:nvPicPr>
          <p:cNvPr id="4" name="İçerik Yer Tutucusu 3"/>
          <p:cNvPicPr>
            <a:picLocks noGrp="1" noChangeAspect="1"/>
          </p:cNvPicPr>
          <p:nvPr>
            <p:ph idx="1"/>
          </p:nvPr>
        </p:nvPicPr>
        <p:blipFill>
          <a:blip r:embed="rId2"/>
          <a:stretch>
            <a:fillRect/>
          </a:stretch>
        </p:blipFill>
        <p:spPr>
          <a:xfrm>
            <a:off x="1" y="848544"/>
            <a:ext cx="3617067" cy="3970318"/>
          </a:xfrm>
          <a:prstGeom prst="rect">
            <a:avLst/>
          </a:prstGeom>
        </p:spPr>
      </p:pic>
      <p:sp>
        <p:nvSpPr>
          <p:cNvPr id="5" name="Dikdörtgen 4"/>
          <p:cNvSpPr/>
          <p:nvPr/>
        </p:nvSpPr>
        <p:spPr>
          <a:xfrm>
            <a:off x="3733699" y="848543"/>
            <a:ext cx="2769445" cy="3970318"/>
          </a:xfrm>
          <a:prstGeom prst="rect">
            <a:avLst/>
          </a:prstGeom>
        </p:spPr>
        <p:txBody>
          <a:bodyPr wrap="square">
            <a:spAutoFit/>
          </a:bodyPr>
          <a:lstStyle/>
          <a:p>
            <a:r>
              <a:rPr lang="en-US" dirty="0"/>
              <a:t>In 2025 and 2026, the number of female and male executives remained at the same level. In both years, out of a total of 9 executives, 4 were women (44%) and 5 were men (56%). This indicates that gender diversity within the management team has been maintained and that female representation has been consistently preserved.</a:t>
            </a:r>
            <a:endParaRPr lang="tr-TR" dirty="0"/>
          </a:p>
        </p:txBody>
      </p:sp>
      <p:sp>
        <p:nvSpPr>
          <p:cNvPr id="6" name="Dikdörtgen 5"/>
          <p:cNvSpPr/>
          <p:nvPr/>
        </p:nvSpPr>
        <p:spPr>
          <a:xfrm>
            <a:off x="3500438" y="4892644"/>
            <a:ext cx="3357562" cy="5078313"/>
          </a:xfrm>
          <a:prstGeom prst="rect">
            <a:avLst/>
          </a:prstGeom>
        </p:spPr>
        <p:txBody>
          <a:bodyPr wrap="square">
            <a:spAutoFit/>
          </a:bodyPr>
          <a:lstStyle/>
          <a:p>
            <a:r>
              <a:rPr lang="en-US" dirty="0"/>
              <a:t>In 2025, out of a total of 65 employees, 20 were women (30.8%) and 45 were men (69.2%). In 2026, the total number of employees increased to 70, with the number of female employees rising to 24 (34.3%) and male employees reaching 46 (65.7%).</a:t>
            </a:r>
          </a:p>
          <a:p>
            <a:endParaRPr lang="en-US" dirty="0"/>
          </a:p>
          <a:p>
            <a:r>
              <a:rPr lang="en-US" dirty="0"/>
              <a:t>The number of female employees increased by 20%, while the proportion of female employees rose from 30.8% to 34.3%. This indicates that the company has made a positive contribution to equal opportunity and inclusive employment policies.</a:t>
            </a:r>
            <a:endParaRPr lang="tr-TR" dirty="0"/>
          </a:p>
        </p:txBody>
      </p:sp>
      <p:pic>
        <p:nvPicPr>
          <p:cNvPr id="7" name="Resim 6"/>
          <p:cNvPicPr>
            <a:picLocks noChangeAspect="1"/>
          </p:cNvPicPr>
          <p:nvPr/>
        </p:nvPicPr>
        <p:blipFill>
          <a:blip r:embed="rId3"/>
          <a:stretch>
            <a:fillRect/>
          </a:stretch>
        </p:blipFill>
        <p:spPr>
          <a:xfrm>
            <a:off x="35264" y="4915675"/>
            <a:ext cx="3465174" cy="4990325"/>
          </a:xfrm>
          <a:prstGeom prst="rect">
            <a:avLst/>
          </a:prstGeom>
        </p:spPr>
      </p:pic>
    </p:spTree>
    <p:extLst>
      <p:ext uri="{BB962C8B-B14F-4D97-AF65-F5344CB8AC3E}">
        <p14:creationId xmlns:p14="http://schemas.microsoft.com/office/powerpoint/2010/main" val="11983419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471488" y="272480"/>
            <a:ext cx="5915025" cy="936104"/>
          </a:xfrm>
        </p:spPr>
        <p:txBody>
          <a:bodyPr/>
          <a:lstStyle/>
          <a:p>
            <a:r>
              <a:rPr lang="tr-TR" b="1" dirty="0" smtClean="0">
                <a:solidFill>
                  <a:schemeClr val="tx2"/>
                </a:solidFill>
              </a:rPr>
              <a:t>                  HUMAN </a:t>
            </a:r>
            <a:r>
              <a:rPr lang="tr-TR" b="1" dirty="0">
                <a:solidFill>
                  <a:schemeClr val="tx2"/>
                </a:solidFill>
              </a:rPr>
              <a:t>RESOURCES</a:t>
            </a:r>
            <a:endParaRPr lang="tr-TR" dirty="0"/>
          </a:p>
        </p:txBody>
      </p:sp>
      <p:pic>
        <p:nvPicPr>
          <p:cNvPr id="4" name="İçerik Yer Tutucusu 3"/>
          <p:cNvPicPr>
            <a:picLocks noGrp="1" noChangeAspect="1"/>
          </p:cNvPicPr>
          <p:nvPr>
            <p:ph idx="1"/>
          </p:nvPr>
        </p:nvPicPr>
        <p:blipFill>
          <a:blip r:embed="rId2"/>
          <a:stretch>
            <a:fillRect/>
          </a:stretch>
        </p:blipFill>
        <p:spPr>
          <a:xfrm>
            <a:off x="231048" y="1494987"/>
            <a:ext cx="6336704" cy="4539762"/>
          </a:xfrm>
          <a:prstGeom prst="rect">
            <a:avLst/>
          </a:prstGeom>
        </p:spPr>
      </p:pic>
      <p:sp>
        <p:nvSpPr>
          <p:cNvPr id="5" name="Dikdörtgen 4"/>
          <p:cNvSpPr/>
          <p:nvPr/>
        </p:nvSpPr>
        <p:spPr>
          <a:xfrm>
            <a:off x="260648" y="6321152"/>
            <a:ext cx="5971480" cy="3139321"/>
          </a:xfrm>
          <a:prstGeom prst="rect">
            <a:avLst/>
          </a:prstGeom>
        </p:spPr>
        <p:txBody>
          <a:bodyPr wrap="square">
            <a:spAutoFit/>
          </a:bodyPr>
          <a:lstStyle/>
          <a:p>
            <a:r>
              <a:rPr lang="en-US" dirty="0"/>
              <a:t>In 2025, out of a total of 65 employees, 24 were accommodation-based staff (36.9%) and 41 were local staff (63.1%). In 2026, the total number of employees increased to 70, with 16 accommodation-based staff (22.9%) and 54 local staff (77.1%) employed.</a:t>
            </a:r>
          </a:p>
          <a:p>
            <a:endParaRPr lang="en-US" dirty="0"/>
          </a:p>
          <a:p>
            <a:r>
              <a:rPr lang="en-US" dirty="0"/>
              <a:t>The number of local employees increased by 13, and the local employment rate rose from 63.1% to 77.1%. This development indicates that the company's approach to contributing to the local economy and supporting the regional workforce has strengthened.</a:t>
            </a:r>
            <a:endParaRPr lang="tr-TR" dirty="0"/>
          </a:p>
        </p:txBody>
      </p:sp>
    </p:spTree>
    <p:extLst>
      <p:ext uri="{BB962C8B-B14F-4D97-AF65-F5344CB8AC3E}">
        <p14:creationId xmlns:p14="http://schemas.microsoft.com/office/powerpoint/2010/main" val="1102922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130305" y="155285"/>
            <a:ext cx="5915025" cy="333220"/>
          </a:xfrm>
        </p:spPr>
        <p:txBody>
          <a:bodyPr>
            <a:normAutofit fontScale="90000"/>
          </a:bodyPr>
          <a:lstStyle/>
          <a:p>
            <a:r>
              <a:rPr lang="tr-TR" b="1" dirty="0" smtClean="0">
                <a:solidFill>
                  <a:schemeClr val="tx2"/>
                </a:solidFill>
              </a:rPr>
              <a:t>                          HUMAN </a:t>
            </a:r>
            <a:r>
              <a:rPr lang="tr-TR" b="1" dirty="0">
                <a:solidFill>
                  <a:schemeClr val="tx2"/>
                </a:solidFill>
              </a:rPr>
              <a:t>RESOURCES</a:t>
            </a:r>
            <a:endParaRPr lang="tr-TR" b="1" dirty="0"/>
          </a:p>
        </p:txBody>
      </p:sp>
      <p:pic>
        <p:nvPicPr>
          <p:cNvPr id="4" name="İçerik Yer Tutucusu 3"/>
          <p:cNvPicPr>
            <a:picLocks noGrp="1" noChangeAspect="1"/>
          </p:cNvPicPr>
          <p:nvPr>
            <p:ph idx="1"/>
          </p:nvPr>
        </p:nvPicPr>
        <p:blipFill>
          <a:blip r:embed="rId2"/>
          <a:stretch>
            <a:fillRect/>
          </a:stretch>
        </p:blipFill>
        <p:spPr>
          <a:xfrm>
            <a:off x="278820" y="704528"/>
            <a:ext cx="6443236" cy="5832648"/>
          </a:xfrm>
          <a:prstGeom prst="rect">
            <a:avLst/>
          </a:prstGeom>
        </p:spPr>
      </p:pic>
      <p:sp>
        <p:nvSpPr>
          <p:cNvPr id="5" name="Dikdörtgen 4"/>
          <p:cNvSpPr/>
          <p:nvPr/>
        </p:nvSpPr>
        <p:spPr>
          <a:xfrm>
            <a:off x="440098" y="6609184"/>
            <a:ext cx="6120680" cy="2862322"/>
          </a:xfrm>
          <a:prstGeom prst="rect">
            <a:avLst/>
          </a:prstGeom>
        </p:spPr>
        <p:txBody>
          <a:bodyPr wrap="square">
            <a:spAutoFit/>
          </a:bodyPr>
          <a:lstStyle/>
          <a:p>
            <a:r>
              <a:rPr lang="en-US" dirty="0"/>
              <a:t>In 2025, the largest employee age group was 26–35 years, while an increase was observed in the 45–55 age group in 2026. The number of employees aged 18–25 remained constant at 13 in both years. In 2026, the number of employees in the 45–55 age group increased from 15 to 19, while the number of employees over the age of 55 rose from 3 to 5. This indicates that the proportion of experienced personnel within the company has increased. At the same time, employing individuals from different age groups contributes to workforce diversity and helps preserve organizational experience.</a:t>
            </a:r>
            <a:endParaRPr lang="tr-TR" dirty="0"/>
          </a:p>
        </p:txBody>
      </p:sp>
    </p:spTree>
    <p:extLst>
      <p:ext uri="{BB962C8B-B14F-4D97-AF65-F5344CB8AC3E}">
        <p14:creationId xmlns:p14="http://schemas.microsoft.com/office/powerpoint/2010/main" val="30282698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0" y="200472"/>
            <a:ext cx="6858000" cy="1080120"/>
          </a:xfrm>
        </p:spPr>
        <p:txBody>
          <a:bodyPr>
            <a:normAutofit/>
          </a:bodyPr>
          <a:lstStyle/>
          <a:p>
            <a:r>
              <a:rPr lang="tr-TR" dirty="0">
                <a:solidFill>
                  <a:schemeClr val="accent6">
                    <a:lumMod val="75000"/>
                  </a:schemeClr>
                </a:solidFill>
              </a:rPr>
              <a:t>OPPORTUNITIES OFFERED TO PERSONNEL</a:t>
            </a:r>
          </a:p>
        </p:txBody>
      </p:sp>
      <p:sp>
        <p:nvSpPr>
          <p:cNvPr id="3" name="İçerik Yer Tutucusu 2"/>
          <p:cNvSpPr>
            <a:spLocks noGrp="1"/>
          </p:cNvSpPr>
          <p:nvPr>
            <p:ph idx="1"/>
          </p:nvPr>
        </p:nvSpPr>
        <p:spPr>
          <a:xfrm>
            <a:off x="939902" y="1568624"/>
            <a:ext cx="5716286" cy="852066"/>
          </a:xfrm>
        </p:spPr>
        <p:txBody>
          <a:bodyPr>
            <a:noAutofit/>
          </a:bodyPr>
          <a:lstStyle/>
          <a:p>
            <a:pPr marL="0" indent="0" algn="r">
              <a:buNone/>
            </a:pPr>
            <a:r>
              <a:rPr lang="tr-TR" sz="1800" b="1" dirty="0" err="1">
                <a:solidFill>
                  <a:schemeClr val="accent6">
                    <a:lumMod val="75000"/>
                  </a:schemeClr>
                </a:solidFill>
              </a:rPr>
              <a:t>Accommodation</a:t>
            </a:r>
            <a:r>
              <a:rPr lang="tr-TR" sz="1800" b="1" dirty="0">
                <a:solidFill>
                  <a:schemeClr val="accent6">
                    <a:lumMod val="75000"/>
                  </a:schemeClr>
                </a:solidFill>
              </a:rPr>
              <a:t> (</a:t>
            </a:r>
            <a:r>
              <a:rPr lang="tr-TR" sz="1800" b="1" dirty="0" err="1">
                <a:solidFill>
                  <a:schemeClr val="accent6">
                    <a:lumMod val="75000"/>
                  </a:schemeClr>
                </a:solidFill>
              </a:rPr>
              <a:t>Dormitory</a:t>
            </a:r>
            <a:r>
              <a:rPr lang="tr-TR" sz="1800" b="1" dirty="0">
                <a:solidFill>
                  <a:schemeClr val="accent6">
                    <a:lumMod val="75000"/>
                  </a:schemeClr>
                </a:solidFill>
              </a:rPr>
              <a:t>) </a:t>
            </a:r>
            <a:r>
              <a:rPr lang="tr-TR" sz="1800" b="1" dirty="0" err="1">
                <a:solidFill>
                  <a:schemeClr val="accent6">
                    <a:lumMod val="75000"/>
                  </a:schemeClr>
                </a:solidFill>
              </a:rPr>
              <a:t>Opportunity</a:t>
            </a:r>
            <a:r>
              <a:rPr lang="tr-TR" sz="1800" b="1" dirty="0">
                <a:solidFill>
                  <a:schemeClr val="accent6">
                    <a:lumMod val="75000"/>
                  </a:schemeClr>
                </a:solidFill>
              </a:rPr>
              <a:t>:  </a:t>
            </a:r>
            <a:endParaRPr lang="tr-TR" sz="1800" b="1" dirty="0" smtClean="0">
              <a:solidFill>
                <a:schemeClr val="accent6">
                  <a:lumMod val="75000"/>
                </a:schemeClr>
              </a:solidFill>
            </a:endParaRPr>
          </a:p>
          <a:p>
            <a:pPr marL="0" indent="0" algn="r">
              <a:buNone/>
            </a:pPr>
            <a:r>
              <a:rPr lang="en-US" sz="1800" dirty="0"/>
              <a:t>Accommodation is provided for our personnel. The dormitories have facilities to meet personal needs</a:t>
            </a:r>
            <a:r>
              <a:rPr lang="en-US" sz="1800" dirty="0" smtClean="0"/>
              <a:t>.</a:t>
            </a:r>
            <a:endParaRPr lang="tr-TR" sz="1800" dirty="0"/>
          </a:p>
        </p:txBody>
      </p:sp>
      <p:sp>
        <p:nvSpPr>
          <p:cNvPr id="11" name="İçerik Yer Tutucusu 2"/>
          <p:cNvSpPr txBox="1">
            <a:spLocks/>
          </p:cNvSpPr>
          <p:nvPr/>
        </p:nvSpPr>
        <p:spPr>
          <a:xfrm>
            <a:off x="2067068" y="3656856"/>
            <a:ext cx="4608512" cy="996911"/>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None/>
            </a:pPr>
            <a:r>
              <a:rPr lang="tr-TR" sz="1800" b="1" dirty="0" err="1">
                <a:solidFill>
                  <a:schemeClr val="accent6">
                    <a:lumMod val="75000"/>
                  </a:schemeClr>
                </a:solidFill>
              </a:rPr>
              <a:t>Health</a:t>
            </a:r>
            <a:r>
              <a:rPr lang="tr-TR" sz="1800" b="1" dirty="0">
                <a:solidFill>
                  <a:schemeClr val="accent6">
                    <a:lumMod val="75000"/>
                  </a:schemeClr>
                </a:solidFill>
              </a:rPr>
              <a:t> Service </a:t>
            </a:r>
            <a:r>
              <a:rPr lang="tr-TR" sz="1800" b="1" dirty="0" err="1">
                <a:solidFill>
                  <a:schemeClr val="accent6">
                    <a:lumMod val="75000"/>
                  </a:schemeClr>
                </a:solidFill>
              </a:rPr>
              <a:t>Opportunity</a:t>
            </a:r>
            <a:r>
              <a:rPr lang="tr-TR" sz="1800" b="1" dirty="0">
                <a:solidFill>
                  <a:schemeClr val="accent6">
                    <a:lumMod val="75000"/>
                  </a:schemeClr>
                </a:solidFill>
              </a:rPr>
              <a:t>:  </a:t>
            </a:r>
            <a:endParaRPr lang="tr-TR" sz="1800" b="1" dirty="0" smtClean="0">
              <a:solidFill>
                <a:schemeClr val="accent6">
                  <a:lumMod val="75000"/>
                </a:schemeClr>
              </a:solidFill>
            </a:endParaRPr>
          </a:p>
          <a:p>
            <a:pPr marL="0" indent="0" algn="r">
              <a:buNone/>
            </a:pPr>
            <a:r>
              <a:rPr lang="en-US" sz="1800" dirty="0"/>
              <a:t>Our employees can receive health services from the doctor's office in our hotel during working hours. </a:t>
            </a:r>
            <a:r>
              <a:rPr lang="tr-TR" sz="1800" dirty="0" smtClean="0"/>
              <a:t>. </a:t>
            </a:r>
            <a:endParaRPr lang="tr-TR" sz="1800" dirty="0"/>
          </a:p>
        </p:txBody>
      </p:sp>
      <p:sp>
        <p:nvSpPr>
          <p:cNvPr id="13" name="İçerik Yer Tutucusu 2"/>
          <p:cNvSpPr txBox="1">
            <a:spLocks/>
          </p:cNvSpPr>
          <p:nvPr/>
        </p:nvSpPr>
        <p:spPr>
          <a:xfrm>
            <a:off x="242998" y="5559646"/>
            <a:ext cx="4967241" cy="89123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tr-TR" sz="1800" b="1" dirty="0">
                <a:solidFill>
                  <a:schemeClr val="accent6">
                    <a:lumMod val="75000"/>
                  </a:schemeClr>
                </a:solidFill>
              </a:rPr>
              <a:t>Meal </a:t>
            </a:r>
            <a:r>
              <a:rPr lang="tr-TR" sz="1800" b="1" dirty="0" err="1">
                <a:solidFill>
                  <a:schemeClr val="accent6">
                    <a:lumMod val="75000"/>
                  </a:schemeClr>
                </a:solidFill>
              </a:rPr>
              <a:t>Opportunity</a:t>
            </a:r>
            <a:r>
              <a:rPr lang="tr-TR" sz="1800" b="1" dirty="0">
                <a:solidFill>
                  <a:schemeClr val="accent6">
                    <a:lumMod val="75000"/>
                  </a:schemeClr>
                </a:solidFill>
              </a:rPr>
              <a:t>:  </a:t>
            </a:r>
            <a:endParaRPr lang="tr-TR" sz="1800" b="1" dirty="0" smtClean="0">
              <a:solidFill>
                <a:schemeClr val="accent6">
                  <a:lumMod val="75000"/>
                </a:schemeClr>
              </a:solidFill>
            </a:endParaRPr>
          </a:p>
          <a:p>
            <a:pPr marL="0" indent="0">
              <a:buNone/>
            </a:pPr>
            <a:r>
              <a:rPr lang="en-US" sz="1800" dirty="0"/>
              <a:t>Meals are provided for our personnel at the staff dining hall for all meals. </a:t>
            </a:r>
            <a:endParaRPr lang="tr-TR" sz="1800" dirty="0"/>
          </a:p>
        </p:txBody>
      </p:sp>
      <p:pic>
        <p:nvPicPr>
          <p:cNvPr id="10" name="Resim 9"/>
          <p:cNvPicPr>
            <a:picLocks noChangeAspect="1"/>
          </p:cNvPicPr>
          <p:nvPr/>
        </p:nvPicPr>
        <p:blipFill>
          <a:blip r:embed="rId2"/>
          <a:stretch>
            <a:fillRect/>
          </a:stretch>
        </p:blipFill>
        <p:spPr>
          <a:xfrm>
            <a:off x="212939" y="1568624"/>
            <a:ext cx="1080000" cy="855392"/>
          </a:xfrm>
          <a:prstGeom prst="rect">
            <a:avLst/>
          </a:prstGeom>
        </p:spPr>
      </p:pic>
      <p:pic>
        <p:nvPicPr>
          <p:cNvPr id="17" name="Resim 16"/>
          <p:cNvPicPr>
            <a:picLocks noChangeAspect="1"/>
          </p:cNvPicPr>
          <p:nvPr/>
        </p:nvPicPr>
        <p:blipFill>
          <a:blip r:embed="rId3"/>
          <a:stretch>
            <a:fillRect/>
          </a:stretch>
        </p:blipFill>
        <p:spPr>
          <a:xfrm>
            <a:off x="5445224" y="5472648"/>
            <a:ext cx="1080000" cy="978231"/>
          </a:xfrm>
          <a:prstGeom prst="rect">
            <a:avLst/>
          </a:prstGeom>
        </p:spPr>
      </p:pic>
      <p:pic>
        <p:nvPicPr>
          <p:cNvPr id="18" name="Resim 17"/>
          <p:cNvPicPr>
            <a:picLocks noChangeAspect="1"/>
          </p:cNvPicPr>
          <p:nvPr/>
        </p:nvPicPr>
        <p:blipFill>
          <a:blip r:embed="rId4"/>
          <a:stretch>
            <a:fillRect/>
          </a:stretch>
        </p:blipFill>
        <p:spPr>
          <a:xfrm>
            <a:off x="32939" y="3676928"/>
            <a:ext cx="1440000" cy="1052821"/>
          </a:xfrm>
          <a:prstGeom prst="rect">
            <a:avLst/>
          </a:prstGeom>
        </p:spPr>
      </p:pic>
    </p:spTree>
    <p:extLst>
      <p:ext uri="{BB962C8B-B14F-4D97-AF65-F5344CB8AC3E}">
        <p14:creationId xmlns:p14="http://schemas.microsoft.com/office/powerpoint/2010/main" val="32230343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471488" y="527404"/>
            <a:ext cx="5915025" cy="727594"/>
          </a:xfrm>
        </p:spPr>
        <p:txBody>
          <a:bodyPr/>
          <a:lstStyle/>
          <a:p>
            <a:r>
              <a:rPr lang="tr-TR" b="1" dirty="0" smtClean="0">
                <a:solidFill>
                  <a:schemeClr val="tx2"/>
                </a:solidFill>
              </a:rPr>
              <a:t>ENERGY SAVİNG</a:t>
            </a:r>
            <a:endParaRPr lang="tr-TR" b="1" dirty="0">
              <a:solidFill>
                <a:schemeClr val="tx2"/>
              </a:solidFill>
            </a:endParaRPr>
          </a:p>
        </p:txBody>
      </p:sp>
      <p:pic>
        <p:nvPicPr>
          <p:cNvPr id="4" name="İçerik Yer Tutucusu 3"/>
          <p:cNvPicPr>
            <a:picLocks noGrp="1" noChangeAspect="1"/>
          </p:cNvPicPr>
          <p:nvPr>
            <p:ph idx="1"/>
          </p:nvPr>
        </p:nvPicPr>
        <p:blipFill>
          <a:blip r:embed="rId3"/>
          <a:stretch>
            <a:fillRect/>
          </a:stretch>
        </p:blipFill>
        <p:spPr>
          <a:xfrm>
            <a:off x="260649" y="1408885"/>
            <a:ext cx="1536325" cy="1335140"/>
          </a:xfrm>
          <a:prstGeom prst="rect">
            <a:avLst/>
          </a:prstGeom>
        </p:spPr>
      </p:pic>
      <p:sp>
        <p:nvSpPr>
          <p:cNvPr id="3" name="Dikdörtgen 2"/>
          <p:cNvSpPr/>
          <p:nvPr/>
        </p:nvSpPr>
        <p:spPr>
          <a:xfrm>
            <a:off x="2348879" y="1568624"/>
            <a:ext cx="4248473" cy="1015663"/>
          </a:xfrm>
          <a:prstGeom prst="rect">
            <a:avLst/>
          </a:prstGeom>
        </p:spPr>
        <p:txBody>
          <a:bodyPr wrap="square">
            <a:spAutoFit/>
          </a:bodyPr>
          <a:lstStyle/>
          <a:p>
            <a:r>
              <a:rPr lang="en-US" sz="2000" dirty="0"/>
              <a:t>90% of the lighting in our facility is currently provided by LED lights. Our goal is to achieve 100% LED lighting.</a:t>
            </a:r>
            <a:endParaRPr lang="tr-TR" sz="2000" dirty="0"/>
          </a:p>
        </p:txBody>
      </p:sp>
      <p:pic>
        <p:nvPicPr>
          <p:cNvPr id="5" name="Resim 4"/>
          <p:cNvPicPr>
            <a:picLocks noChangeAspect="1"/>
          </p:cNvPicPr>
          <p:nvPr/>
        </p:nvPicPr>
        <p:blipFill>
          <a:blip r:embed="rId4"/>
          <a:stretch>
            <a:fillRect/>
          </a:stretch>
        </p:blipFill>
        <p:spPr>
          <a:xfrm>
            <a:off x="5061027" y="3152800"/>
            <a:ext cx="1536325" cy="1335140"/>
          </a:xfrm>
          <a:prstGeom prst="rect">
            <a:avLst/>
          </a:prstGeom>
        </p:spPr>
      </p:pic>
      <p:sp>
        <p:nvSpPr>
          <p:cNvPr id="6" name="Dikdörtgen 5"/>
          <p:cNvSpPr/>
          <p:nvPr/>
        </p:nvSpPr>
        <p:spPr>
          <a:xfrm>
            <a:off x="634378" y="3166739"/>
            <a:ext cx="4018757" cy="1323439"/>
          </a:xfrm>
          <a:prstGeom prst="rect">
            <a:avLst/>
          </a:prstGeom>
        </p:spPr>
        <p:txBody>
          <a:bodyPr wrap="square">
            <a:spAutoFit/>
          </a:bodyPr>
          <a:lstStyle/>
          <a:p>
            <a:r>
              <a:rPr lang="en-US" sz="2000" dirty="0"/>
              <a:t>All rooms are equipped with a switch system that automatically disables the heating and cooling units when the balcony door is opened.</a:t>
            </a:r>
            <a:endParaRPr lang="tr-TR" sz="2000" dirty="0"/>
          </a:p>
        </p:txBody>
      </p:sp>
      <p:pic>
        <p:nvPicPr>
          <p:cNvPr id="7" name="Resim 6"/>
          <p:cNvPicPr>
            <a:picLocks noChangeAspect="1"/>
          </p:cNvPicPr>
          <p:nvPr/>
        </p:nvPicPr>
        <p:blipFill>
          <a:blip r:embed="rId5"/>
          <a:stretch>
            <a:fillRect/>
          </a:stretch>
        </p:blipFill>
        <p:spPr>
          <a:xfrm>
            <a:off x="116632" y="4664968"/>
            <a:ext cx="1536325" cy="1329043"/>
          </a:xfrm>
          <a:prstGeom prst="rect">
            <a:avLst/>
          </a:prstGeom>
        </p:spPr>
      </p:pic>
      <p:sp>
        <p:nvSpPr>
          <p:cNvPr id="8" name="Dikdörtgen 7"/>
          <p:cNvSpPr/>
          <p:nvPr/>
        </p:nvSpPr>
        <p:spPr>
          <a:xfrm>
            <a:off x="1816104" y="4867824"/>
            <a:ext cx="5041895" cy="1323439"/>
          </a:xfrm>
          <a:prstGeom prst="rect">
            <a:avLst/>
          </a:prstGeom>
        </p:spPr>
        <p:txBody>
          <a:bodyPr wrap="square">
            <a:spAutoFit/>
          </a:bodyPr>
          <a:lstStyle/>
          <a:p>
            <a:r>
              <a:rPr lang="en-US" sz="2000" dirty="0"/>
              <a:t>We prefer highly energy-efficient, environmentally friendly equipment and technologies. Our goal is to further increase this rate.</a:t>
            </a:r>
            <a:endParaRPr lang="tr-TR" sz="2000" dirty="0"/>
          </a:p>
        </p:txBody>
      </p:sp>
      <p:pic>
        <p:nvPicPr>
          <p:cNvPr id="9" name="Resim 8"/>
          <p:cNvPicPr>
            <a:picLocks noChangeAspect="1"/>
          </p:cNvPicPr>
          <p:nvPr/>
        </p:nvPicPr>
        <p:blipFill>
          <a:blip r:embed="rId6"/>
          <a:stretch>
            <a:fillRect/>
          </a:stretch>
        </p:blipFill>
        <p:spPr>
          <a:xfrm>
            <a:off x="5061026" y="6103907"/>
            <a:ext cx="1536325" cy="1335140"/>
          </a:xfrm>
          <a:prstGeom prst="rect">
            <a:avLst/>
          </a:prstGeom>
        </p:spPr>
      </p:pic>
      <p:sp>
        <p:nvSpPr>
          <p:cNvPr id="10" name="Dikdörtgen 9"/>
          <p:cNvSpPr/>
          <p:nvPr/>
        </p:nvSpPr>
        <p:spPr>
          <a:xfrm rot="10800000" flipH="1" flipV="1">
            <a:off x="292668" y="6417534"/>
            <a:ext cx="4190879" cy="707886"/>
          </a:xfrm>
          <a:prstGeom prst="rect">
            <a:avLst/>
          </a:prstGeom>
        </p:spPr>
        <p:txBody>
          <a:bodyPr wrap="square">
            <a:spAutoFit/>
          </a:bodyPr>
          <a:lstStyle/>
          <a:p>
            <a:r>
              <a:rPr lang="en-US" sz="2000" dirty="0"/>
              <a:t>Motion-activated sensors are installed in common areas and staff facilities</a:t>
            </a:r>
            <a:r>
              <a:rPr lang="en-US" dirty="0"/>
              <a:t>.</a:t>
            </a:r>
            <a:endParaRPr lang="tr-TR" dirty="0"/>
          </a:p>
        </p:txBody>
      </p:sp>
      <p:pic>
        <p:nvPicPr>
          <p:cNvPr id="11" name="Resim 10"/>
          <p:cNvPicPr>
            <a:picLocks noChangeAspect="1"/>
          </p:cNvPicPr>
          <p:nvPr/>
        </p:nvPicPr>
        <p:blipFill>
          <a:blip r:embed="rId7"/>
          <a:stretch>
            <a:fillRect/>
          </a:stretch>
        </p:blipFill>
        <p:spPr>
          <a:xfrm>
            <a:off x="134921" y="7439047"/>
            <a:ext cx="1499746" cy="1358526"/>
          </a:xfrm>
          <a:prstGeom prst="rect">
            <a:avLst/>
          </a:prstGeom>
        </p:spPr>
      </p:pic>
      <p:sp>
        <p:nvSpPr>
          <p:cNvPr id="13" name="Dikdörtgen 12"/>
          <p:cNvSpPr/>
          <p:nvPr/>
        </p:nvSpPr>
        <p:spPr>
          <a:xfrm>
            <a:off x="2348879" y="7600232"/>
            <a:ext cx="4392489" cy="707886"/>
          </a:xfrm>
          <a:prstGeom prst="rect">
            <a:avLst/>
          </a:prstGeom>
        </p:spPr>
        <p:txBody>
          <a:bodyPr wrap="square">
            <a:spAutoFit/>
          </a:bodyPr>
          <a:lstStyle/>
          <a:p>
            <a:r>
              <a:rPr lang="tr-TR" sz="2000" dirty="0" err="1" smtClean="0"/>
              <a:t>Common</a:t>
            </a:r>
            <a:r>
              <a:rPr lang="tr-TR" sz="2000" dirty="0" smtClean="0"/>
              <a:t> </a:t>
            </a:r>
            <a:r>
              <a:rPr lang="tr-TR" sz="2000" dirty="0" err="1" smtClean="0"/>
              <a:t>areas</a:t>
            </a:r>
            <a:r>
              <a:rPr lang="tr-TR" sz="2000" dirty="0" smtClean="0"/>
              <a:t> </a:t>
            </a:r>
            <a:r>
              <a:rPr lang="tr-TR" sz="2000" dirty="0" err="1" smtClean="0"/>
              <a:t>are</a:t>
            </a:r>
            <a:r>
              <a:rPr lang="tr-TR" sz="2000" dirty="0" smtClean="0"/>
              <a:t> </a:t>
            </a:r>
            <a:r>
              <a:rPr lang="tr-TR" sz="2000" dirty="0" err="1" smtClean="0"/>
              <a:t>designed</a:t>
            </a:r>
            <a:r>
              <a:rPr lang="tr-TR" sz="2000" dirty="0" smtClean="0"/>
              <a:t> </a:t>
            </a:r>
            <a:r>
              <a:rPr lang="tr-TR" sz="2000" dirty="0" err="1" smtClean="0"/>
              <a:t>to</a:t>
            </a:r>
            <a:r>
              <a:rPr lang="tr-TR" sz="2000" dirty="0" smtClean="0"/>
              <a:t> </a:t>
            </a:r>
            <a:r>
              <a:rPr lang="tr-TR" sz="2000" dirty="0" err="1" smtClean="0"/>
              <a:t>utilize</a:t>
            </a:r>
            <a:r>
              <a:rPr lang="tr-TR" sz="2000" dirty="0" smtClean="0"/>
              <a:t> </a:t>
            </a:r>
            <a:r>
              <a:rPr lang="tr-TR" sz="2000" dirty="0" err="1" smtClean="0"/>
              <a:t>daylight</a:t>
            </a:r>
            <a:r>
              <a:rPr lang="tr-TR" sz="2000" dirty="0" smtClean="0"/>
              <a:t> </a:t>
            </a:r>
            <a:r>
              <a:rPr lang="tr-TR" sz="2000" dirty="0" err="1" smtClean="0"/>
              <a:t>for</a:t>
            </a:r>
            <a:r>
              <a:rPr lang="tr-TR" sz="2000" dirty="0" smtClean="0"/>
              <a:t> </a:t>
            </a:r>
            <a:r>
              <a:rPr lang="tr-TR" sz="2000" dirty="0" err="1" smtClean="0"/>
              <a:t>energy</a:t>
            </a:r>
            <a:r>
              <a:rPr lang="tr-TR" sz="2000" dirty="0" smtClean="0"/>
              <a:t> </a:t>
            </a:r>
            <a:r>
              <a:rPr lang="tr-TR" sz="2000" dirty="0" err="1" smtClean="0"/>
              <a:t>efficiency</a:t>
            </a:r>
            <a:r>
              <a:rPr lang="tr-TR" sz="2000" dirty="0" smtClean="0"/>
              <a:t>  </a:t>
            </a:r>
            <a:endParaRPr lang="tr-TR" sz="2000" dirty="0"/>
          </a:p>
        </p:txBody>
      </p:sp>
    </p:spTree>
    <p:extLst>
      <p:ext uri="{BB962C8B-B14F-4D97-AF65-F5344CB8AC3E}">
        <p14:creationId xmlns:p14="http://schemas.microsoft.com/office/powerpoint/2010/main" val="28272253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471488" y="527404"/>
            <a:ext cx="5915025" cy="753188"/>
          </a:xfrm>
        </p:spPr>
        <p:txBody>
          <a:bodyPr>
            <a:normAutofit/>
          </a:bodyPr>
          <a:lstStyle/>
          <a:p>
            <a:r>
              <a:rPr lang="tr-TR" sz="2800" b="1" dirty="0" smtClean="0"/>
              <a:t>ENERGY SAVİNG</a:t>
            </a:r>
            <a:endParaRPr lang="tr-TR" sz="2800" b="1" dirty="0"/>
          </a:p>
        </p:txBody>
      </p:sp>
      <p:pic>
        <p:nvPicPr>
          <p:cNvPr id="4" name="İçerik Yer Tutucusu 3"/>
          <p:cNvPicPr>
            <a:picLocks noGrp="1" noChangeAspect="1"/>
          </p:cNvPicPr>
          <p:nvPr>
            <p:ph idx="1"/>
          </p:nvPr>
        </p:nvPicPr>
        <p:blipFill>
          <a:blip r:embed="rId2"/>
          <a:stretch>
            <a:fillRect/>
          </a:stretch>
        </p:blipFill>
        <p:spPr>
          <a:xfrm>
            <a:off x="260648" y="1282581"/>
            <a:ext cx="1536325" cy="1335140"/>
          </a:xfrm>
          <a:prstGeom prst="rect">
            <a:avLst/>
          </a:prstGeom>
        </p:spPr>
      </p:pic>
      <p:sp>
        <p:nvSpPr>
          <p:cNvPr id="5" name="Rectangle 1"/>
          <p:cNvSpPr>
            <a:spLocks noChangeArrowheads="1"/>
          </p:cNvSpPr>
          <p:nvPr/>
        </p:nvSpPr>
        <p:spPr bwMode="auto">
          <a:xfrm>
            <a:off x="1988840" y="86248"/>
            <a:ext cx="4869160" cy="284705"/>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9044" rIns="0" bIns="-1904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tr-TR" sz="2100" b="0" i="0" u="none" strike="noStrike" cap="none" normalizeH="0" baseline="0" dirty="0" smtClean="0">
                <a:ln>
                  <a:noFill/>
                </a:ln>
                <a:solidFill>
                  <a:srgbClr val="1F1F1F"/>
                </a:solidFill>
                <a:effectLst/>
                <a:latin typeface="inherit"/>
              </a:rPr>
              <a:t>.</a:t>
            </a:r>
            <a:r>
              <a:rPr kumimoji="0" lang="tr-TR" sz="400" b="0" i="0" u="none" strike="noStrike" cap="none" normalizeH="0" baseline="0" dirty="0" smtClean="0">
                <a:ln>
                  <a:noFill/>
                </a:ln>
                <a:solidFill>
                  <a:schemeClr val="tx1"/>
                </a:solidFill>
                <a:effectLst/>
              </a:rPr>
              <a:t> </a:t>
            </a:r>
            <a:endParaRPr kumimoji="0" lang="tr-TR" sz="1800" b="0" i="0" u="none" strike="noStrike" cap="none" normalizeH="0" baseline="0" dirty="0" smtClean="0">
              <a:ln>
                <a:noFill/>
              </a:ln>
              <a:solidFill>
                <a:schemeClr val="tx1"/>
              </a:solidFill>
              <a:effectLst/>
              <a:latin typeface="Arial" panose="020B0604020202020204" pitchFamily="34" charset="0"/>
            </a:endParaRPr>
          </a:p>
        </p:txBody>
      </p:sp>
      <p:sp>
        <p:nvSpPr>
          <p:cNvPr id="6" name="Rectangle 2"/>
          <p:cNvSpPr>
            <a:spLocks noChangeArrowheads="1"/>
          </p:cNvSpPr>
          <p:nvPr/>
        </p:nvSpPr>
        <p:spPr bwMode="auto">
          <a:xfrm rot="10800000" flipV="1">
            <a:off x="1988840" y="1555438"/>
            <a:ext cx="486916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tr-TR" sz="2000" i="0" u="none" strike="noStrike" cap="none" normalizeH="0" baseline="0" dirty="0" err="1" smtClean="0">
                <a:ln>
                  <a:noFill/>
                </a:ln>
                <a:solidFill>
                  <a:schemeClr val="tx1"/>
                </a:solidFill>
                <a:effectLst/>
                <a:latin typeface="Arial" panose="020B0604020202020204" pitchFamily="34" charset="0"/>
              </a:rPr>
              <a:t>Our</a:t>
            </a:r>
            <a:r>
              <a:rPr kumimoji="0" lang="tr-TR" sz="2000" i="0" u="none" strike="noStrike" cap="none" normalizeH="0" baseline="0" dirty="0" smtClean="0">
                <a:ln>
                  <a:noFill/>
                </a:ln>
                <a:solidFill>
                  <a:schemeClr val="tx1"/>
                </a:solidFill>
                <a:effectLst/>
                <a:latin typeface="Arial" panose="020B0604020202020204" pitchFamily="34" charset="0"/>
              </a:rPr>
              <a:t> </a:t>
            </a:r>
            <a:r>
              <a:rPr kumimoji="0" lang="tr-TR" sz="2000" i="0" u="none" strike="noStrike" cap="none" normalizeH="0" baseline="0" dirty="0" err="1" smtClean="0">
                <a:ln>
                  <a:noFill/>
                </a:ln>
                <a:solidFill>
                  <a:schemeClr val="tx1"/>
                </a:solidFill>
                <a:effectLst/>
                <a:latin typeface="Arial" panose="020B0604020202020204" pitchFamily="34" charset="0"/>
              </a:rPr>
              <a:t>outdoor</a:t>
            </a:r>
            <a:r>
              <a:rPr kumimoji="0" lang="tr-TR" sz="2000" i="0" u="none" strike="noStrike" cap="none" normalizeH="0" baseline="0" dirty="0" smtClean="0">
                <a:ln>
                  <a:noFill/>
                </a:ln>
                <a:solidFill>
                  <a:schemeClr val="tx1"/>
                </a:solidFill>
                <a:effectLst/>
                <a:latin typeface="Arial" panose="020B0604020202020204" pitchFamily="34" charset="0"/>
              </a:rPr>
              <a:t> </a:t>
            </a:r>
            <a:r>
              <a:rPr kumimoji="0" lang="tr-TR" sz="2000" i="0" u="none" strike="noStrike" cap="none" normalizeH="0" baseline="0" dirty="0" err="1" smtClean="0">
                <a:ln>
                  <a:noFill/>
                </a:ln>
                <a:solidFill>
                  <a:schemeClr val="tx1"/>
                </a:solidFill>
                <a:effectLst/>
                <a:latin typeface="Arial" panose="020B0604020202020204" pitchFamily="34" charset="0"/>
              </a:rPr>
              <a:t>lighting</a:t>
            </a:r>
            <a:r>
              <a:rPr kumimoji="0" lang="tr-TR" sz="2000" i="0" u="none" strike="noStrike" cap="none" normalizeH="0" baseline="0" dirty="0" smtClean="0">
                <a:ln>
                  <a:noFill/>
                </a:ln>
                <a:solidFill>
                  <a:schemeClr val="tx1"/>
                </a:solidFill>
                <a:effectLst/>
                <a:latin typeface="Arial" panose="020B0604020202020204" pitchFamily="34" charset="0"/>
              </a:rPr>
              <a:t> </a:t>
            </a:r>
            <a:r>
              <a:rPr kumimoji="0" lang="tr-TR" sz="2000" i="0" u="none" strike="noStrike" cap="none" normalizeH="0" baseline="0" dirty="0" err="1" smtClean="0">
                <a:ln>
                  <a:noFill/>
                </a:ln>
                <a:solidFill>
                  <a:schemeClr val="tx1"/>
                </a:solidFill>
                <a:effectLst/>
                <a:latin typeface="Arial" panose="020B0604020202020204" pitchFamily="34" charset="0"/>
              </a:rPr>
              <a:t>and</a:t>
            </a:r>
            <a:r>
              <a:rPr kumimoji="0" lang="tr-TR" sz="2000" i="0" u="none" strike="noStrike" cap="none" normalizeH="0" baseline="0" dirty="0" smtClean="0">
                <a:ln>
                  <a:noFill/>
                </a:ln>
                <a:solidFill>
                  <a:schemeClr val="tx1"/>
                </a:solidFill>
                <a:effectLst/>
                <a:latin typeface="Arial" panose="020B0604020202020204" pitchFamily="34" charset="0"/>
              </a:rPr>
              <a:t> </a:t>
            </a:r>
            <a:r>
              <a:rPr kumimoji="0" lang="tr-TR" sz="2000" i="0" u="none" strike="noStrike" cap="none" normalizeH="0" baseline="0" dirty="0" err="1" smtClean="0">
                <a:ln>
                  <a:noFill/>
                </a:ln>
                <a:solidFill>
                  <a:schemeClr val="tx1"/>
                </a:solidFill>
                <a:effectLst/>
                <a:latin typeface="Arial" panose="020B0604020202020204" pitchFamily="34" charset="0"/>
              </a:rPr>
              <a:t>some</a:t>
            </a:r>
            <a:r>
              <a:rPr kumimoji="0" lang="tr-TR" sz="2000" i="0" u="none" strike="noStrike" cap="none" normalizeH="0" baseline="0" dirty="0" smtClean="0">
                <a:ln>
                  <a:noFill/>
                </a:ln>
                <a:solidFill>
                  <a:schemeClr val="tx1"/>
                </a:solidFill>
                <a:effectLst/>
                <a:latin typeface="Arial" panose="020B0604020202020204" pitchFamily="34" charset="0"/>
              </a:rPr>
              <a:t> of </a:t>
            </a:r>
            <a:r>
              <a:rPr kumimoji="0" lang="tr-TR" sz="2000" i="0" u="none" strike="noStrike" cap="none" normalizeH="0" baseline="0" dirty="0" err="1" smtClean="0">
                <a:ln>
                  <a:noFill/>
                </a:ln>
                <a:solidFill>
                  <a:schemeClr val="tx1"/>
                </a:solidFill>
                <a:effectLst/>
                <a:latin typeface="Arial" panose="020B0604020202020204" pitchFamily="34" charset="0"/>
              </a:rPr>
              <a:t>our</a:t>
            </a:r>
            <a:r>
              <a:rPr kumimoji="0" lang="tr-TR" sz="2000" i="0" u="none" strike="noStrike" cap="none" normalizeH="0" baseline="0" dirty="0" smtClean="0">
                <a:ln>
                  <a:noFill/>
                </a:ln>
                <a:solidFill>
                  <a:schemeClr val="tx1"/>
                </a:solidFill>
                <a:effectLst/>
                <a:latin typeface="Arial" panose="020B0604020202020204" pitchFamily="34" charset="0"/>
              </a:rPr>
              <a:t> </a:t>
            </a:r>
            <a:r>
              <a:rPr kumimoji="0" lang="tr-TR" sz="2000" i="0" u="none" strike="noStrike" cap="none" normalizeH="0" baseline="0" dirty="0" err="1" smtClean="0">
                <a:ln>
                  <a:noFill/>
                </a:ln>
                <a:solidFill>
                  <a:schemeClr val="tx1"/>
                </a:solidFill>
                <a:effectLst/>
                <a:latin typeface="Arial" panose="020B0604020202020204" pitchFamily="34" charset="0"/>
              </a:rPr>
              <a:t>cooling</a:t>
            </a:r>
            <a:r>
              <a:rPr kumimoji="0" lang="tr-TR" sz="2000" i="0" u="none" strike="noStrike" cap="none" normalizeH="0" baseline="0" dirty="0" smtClean="0">
                <a:ln>
                  <a:noFill/>
                </a:ln>
                <a:solidFill>
                  <a:schemeClr val="tx1"/>
                </a:solidFill>
                <a:effectLst/>
                <a:latin typeface="Arial" panose="020B0604020202020204" pitchFamily="34" charset="0"/>
              </a:rPr>
              <a:t> </a:t>
            </a:r>
            <a:r>
              <a:rPr kumimoji="0" lang="tr-TR" sz="2000" i="0" u="none" strike="noStrike" cap="none" normalizeH="0" baseline="0" dirty="0" err="1" smtClean="0">
                <a:ln>
                  <a:noFill/>
                </a:ln>
                <a:solidFill>
                  <a:schemeClr val="tx1"/>
                </a:solidFill>
                <a:effectLst/>
                <a:latin typeface="Arial" panose="020B0604020202020204" pitchFamily="34" charset="0"/>
              </a:rPr>
              <a:t>systems</a:t>
            </a:r>
            <a:r>
              <a:rPr kumimoji="0" lang="tr-TR" sz="2000" i="0" u="none" strike="noStrike" cap="none" normalizeH="0" baseline="0" dirty="0" smtClean="0">
                <a:ln>
                  <a:noFill/>
                </a:ln>
                <a:solidFill>
                  <a:schemeClr val="tx1"/>
                </a:solidFill>
                <a:effectLst/>
                <a:latin typeface="Arial" panose="020B0604020202020204" pitchFamily="34" charset="0"/>
              </a:rPr>
              <a:t> </a:t>
            </a:r>
            <a:r>
              <a:rPr kumimoji="0" lang="tr-TR" sz="2000" i="0" u="none" strike="noStrike" cap="none" normalizeH="0" baseline="0" dirty="0" err="1" smtClean="0">
                <a:ln>
                  <a:noFill/>
                </a:ln>
                <a:solidFill>
                  <a:schemeClr val="tx1"/>
                </a:solidFill>
                <a:effectLst/>
                <a:latin typeface="Arial" panose="020B0604020202020204" pitchFamily="34" charset="0"/>
              </a:rPr>
              <a:t>are</a:t>
            </a:r>
            <a:r>
              <a:rPr kumimoji="0" lang="tr-TR" sz="2000" i="0" u="none" strike="noStrike" cap="none" normalizeH="0" baseline="0" dirty="0" smtClean="0">
                <a:ln>
                  <a:noFill/>
                </a:ln>
                <a:solidFill>
                  <a:schemeClr val="tx1"/>
                </a:solidFill>
                <a:effectLst/>
                <a:latin typeface="Arial" panose="020B0604020202020204" pitchFamily="34" charset="0"/>
              </a:rPr>
              <a:t> </a:t>
            </a:r>
            <a:r>
              <a:rPr kumimoji="0" lang="tr-TR" sz="2000" i="0" u="none" strike="noStrike" cap="none" normalizeH="0" baseline="0" dirty="0" err="1" smtClean="0">
                <a:ln>
                  <a:noFill/>
                </a:ln>
                <a:solidFill>
                  <a:schemeClr val="tx1"/>
                </a:solidFill>
                <a:effectLst/>
                <a:latin typeface="Arial" panose="020B0604020202020204" pitchFamily="34" charset="0"/>
              </a:rPr>
              <a:t>controlled</a:t>
            </a:r>
            <a:r>
              <a:rPr kumimoji="0" lang="tr-TR" sz="2000" i="0" u="none" strike="noStrike" cap="none" normalizeH="0" baseline="0" dirty="0" smtClean="0">
                <a:ln>
                  <a:noFill/>
                </a:ln>
                <a:solidFill>
                  <a:schemeClr val="tx1"/>
                </a:solidFill>
                <a:effectLst/>
                <a:latin typeface="Arial" panose="020B0604020202020204" pitchFamily="34" charset="0"/>
              </a:rPr>
              <a:t> </a:t>
            </a:r>
            <a:r>
              <a:rPr kumimoji="0" lang="tr-TR" sz="2000" i="0" u="none" strike="noStrike" cap="none" normalizeH="0" baseline="0" dirty="0" err="1" smtClean="0">
                <a:ln>
                  <a:noFill/>
                </a:ln>
                <a:solidFill>
                  <a:schemeClr val="tx1"/>
                </a:solidFill>
                <a:effectLst/>
                <a:latin typeface="Arial" panose="020B0604020202020204" pitchFamily="34" charset="0"/>
              </a:rPr>
              <a:t>by</a:t>
            </a:r>
            <a:r>
              <a:rPr kumimoji="0" lang="tr-TR" sz="2000" i="0" u="none" strike="noStrike" cap="none" normalizeH="0" baseline="0" dirty="0" smtClean="0">
                <a:ln>
                  <a:noFill/>
                </a:ln>
                <a:solidFill>
                  <a:schemeClr val="tx1"/>
                </a:solidFill>
                <a:effectLst/>
                <a:latin typeface="Arial" panose="020B0604020202020204" pitchFamily="34" charset="0"/>
              </a:rPr>
              <a:t> </a:t>
            </a:r>
            <a:r>
              <a:rPr kumimoji="0" lang="tr-TR" sz="2000" i="0" u="none" strike="noStrike" cap="none" normalizeH="0" baseline="0" dirty="0" err="1" smtClean="0">
                <a:ln>
                  <a:noFill/>
                </a:ln>
                <a:solidFill>
                  <a:schemeClr val="tx1"/>
                </a:solidFill>
                <a:effectLst/>
                <a:latin typeface="Arial" panose="020B0604020202020204" pitchFamily="34" charset="0"/>
              </a:rPr>
              <a:t>timers</a:t>
            </a:r>
            <a:r>
              <a:rPr kumimoji="0" lang="tr-TR" sz="2000" i="0" u="none" strike="noStrike" cap="none" normalizeH="0" baseline="0" dirty="0" smtClean="0">
                <a:ln>
                  <a:noFill/>
                </a:ln>
                <a:solidFill>
                  <a:schemeClr val="tx1"/>
                </a:solidFill>
                <a:effectLst/>
                <a:latin typeface="Arial" panose="020B0604020202020204" pitchFamily="34" charset="0"/>
              </a:rPr>
              <a:t>.</a:t>
            </a:r>
          </a:p>
        </p:txBody>
      </p:sp>
      <p:pic>
        <p:nvPicPr>
          <p:cNvPr id="7" name="Resim 6"/>
          <p:cNvPicPr>
            <a:picLocks noChangeAspect="1"/>
          </p:cNvPicPr>
          <p:nvPr/>
        </p:nvPicPr>
        <p:blipFill>
          <a:blip r:embed="rId3"/>
          <a:stretch>
            <a:fillRect/>
          </a:stretch>
        </p:blipFill>
        <p:spPr>
          <a:xfrm>
            <a:off x="8335" y="4622030"/>
            <a:ext cx="1536325" cy="1335140"/>
          </a:xfrm>
          <a:prstGeom prst="rect">
            <a:avLst/>
          </a:prstGeom>
        </p:spPr>
      </p:pic>
      <p:sp>
        <p:nvSpPr>
          <p:cNvPr id="8" name="Dikdörtgen 7"/>
          <p:cNvSpPr/>
          <p:nvPr/>
        </p:nvSpPr>
        <p:spPr>
          <a:xfrm>
            <a:off x="260648" y="3353188"/>
            <a:ext cx="4536504" cy="830997"/>
          </a:xfrm>
          <a:prstGeom prst="rect">
            <a:avLst/>
          </a:prstGeom>
        </p:spPr>
        <p:txBody>
          <a:bodyPr wrap="square">
            <a:spAutoFit/>
          </a:bodyPr>
          <a:lstStyle/>
          <a:p>
            <a:r>
              <a:rPr lang="tr-TR" sz="2400" dirty="0" smtClean="0"/>
              <a:t>Electronic </a:t>
            </a:r>
            <a:r>
              <a:rPr lang="tr-TR" sz="2400" dirty="0" err="1" smtClean="0"/>
              <a:t>energy</a:t>
            </a:r>
            <a:r>
              <a:rPr lang="tr-TR" sz="2400" dirty="0" smtClean="0"/>
              <a:t> </a:t>
            </a:r>
            <a:r>
              <a:rPr lang="tr-TR" sz="2400" dirty="0" err="1" smtClean="0"/>
              <a:t>cards</a:t>
            </a:r>
            <a:r>
              <a:rPr lang="tr-TR" sz="2400" dirty="0" smtClean="0"/>
              <a:t> </a:t>
            </a:r>
            <a:r>
              <a:rPr lang="tr-TR" sz="2400" dirty="0" err="1" smtClean="0"/>
              <a:t>are</a:t>
            </a:r>
            <a:r>
              <a:rPr lang="tr-TR" sz="2400" dirty="0" smtClean="0"/>
              <a:t> </a:t>
            </a:r>
            <a:r>
              <a:rPr lang="tr-TR" sz="2400" dirty="0" err="1" smtClean="0"/>
              <a:t>used</a:t>
            </a:r>
            <a:r>
              <a:rPr lang="tr-TR" sz="2400" dirty="0" smtClean="0"/>
              <a:t> in </a:t>
            </a:r>
            <a:r>
              <a:rPr lang="tr-TR" sz="2400" dirty="0" err="1" smtClean="0"/>
              <a:t>all</a:t>
            </a:r>
            <a:r>
              <a:rPr lang="tr-TR" sz="2400" dirty="0" smtClean="0"/>
              <a:t> </a:t>
            </a:r>
            <a:r>
              <a:rPr lang="tr-TR" sz="2400" dirty="0" err="1" smtClean="0"/>
              <a:t>rooms</a:t>
            </a:r>
            <a:r>
              <a:rPr lang="tr-TR" sz="2400" dirty="0" smtClean="0"/>
              <a:t>.</a:t>
            </a:r>
            <a:endParaRPr lang="tr-TR" sz="2400" dirty="0"/>
          </a:p>
        </p:txBody>
      </p:sp>
      <p:pic>
        <p:nvPicPr>
          <p:cNvPr id="9" name="Resim 8"/>
          <p:cNvPicPr>
            <a:picLocks noChangeAspect="1"/>
          </p:cNvPicPr>
          <p:nvPr/>
        </p:nvPicPr>
        <p:blipFill>
          <a:blip r:embed="rId4"/>
          <a:stretch>
            <a:fillRect/>
          </a:stretch>
        </p:blipFill>
        <p:spPr>
          <a:xfrm>
            <a:off x="4965133" y="3005095"/>
            <a:ext cx="1536325" cy="1329043"/>
          </a:xfrm>
          <a:prstGeom prst="rect">
            <a:avLst/>
          </a:prstGeom>
        </p:spPr>
      </p:pic>
      <p:sp>
        <p:nvSpPr>
          <p:cNvPr id="10" name="Dikdörtgen 9"/>
          <p:cNvSpPr/>
          <p:nvPr/>
        </p:nvSpPr>
        <p:spPr>
          <a:xfrm>
            <a:off x="1833385" y="4925955"/>
            <a:ext cx="4944395" cy="1015663"/>
          </a:xfrm>
          <a:prstGeom prst="rect">
            <a:avLst/>
          </a:prstGeom>
        </p:spPr>
        <p:txBody>
          <a:bodyPr wrap="square">
            <a:spAutoFit/>
          </a:bodyPr>
          <a:lstStyle/>
          <a:p>
            <a:r>
              <a:rPr lang="tr-TR" sz="2000" dirty="0" err="1" smtClean="0"/>
              <a:t>Led</a:t>
            </a:r>
            <a:r>
              <a:rPr lang="tr-TR" sz="2000" dirty="0" smtClean="0"/>
              <a:t> </a:t>
            </a:r>
            <a:r>
              <a:rPr lang="tr-TR" sz="2000" dirty="0" err="1" smtClean="0"/>
              <a:t>televisions</a:t>
            </a:r>
            <a:r>
              <a:rPr lang="tr-TR" sz="2000" dirty="0" smtClean="0"/>
              <a:t> </a:t>
            </a:r>
            <a:r>
              <a:rPr lang="tr-TR" sz="2000" dirty="0" err="1" smtClean="0"/>
              <a:t>are</a:t>
            </a:r>
            <a:r>
              <a:rPr lang="tr-TR" sz="2000" dirty="0" smtClean="0"/>
              <a:t> </a:t>
            </a:r>
            <a:r>
              <a:rPr lang="tr-TR" sz="2000" dirty="0" err="1" smtClean="0"/>
              <a:t>used</a:t>
            </a:r>
            <a:r>
              <a:rPr lang="tr-TR" sz="2000" dirty="0" smtClean="0"/>
              <a:t> in </a:t>
            </a:r>
            <a:r>
              <a:rPr lang="tr-TR" sz="2000" dirty="0" err="1" smtClean="0"/>
              <a:t>common</a:t>
            </a:r>
            <a:r>
              <a:rPr lang="tr-TR" sz="2000" dirty="0" smtClean="0"/>
              <a:t> </a:t>
            </a:r>
            <a:r>
              <a:rPr lang="tr-TR" sz="2000" dirty="0" err="1" smtClean="0"/>
              <a:t>areas</a:t>
            </a:r>
            <a:r>
              <a:rPr lang="tr-TR" sz="2000" dirty="0" smtClean="0"/>
              <a:t> </a:t>
            </a:r>
            <a:r>
              <a:rPr lang="tr-TR" sz="2000" dirty="0" err="1" smtClean="0"/>
              <a:t>and</a:t>
            </a:r>
            <a:r>
              <a:rPr lang="tr-TR" sz="2000" dirty="0" smtClean="0"/>
              <a:t> in </a:t>
            </a:r>
            <a:r>
              <a:rPr lang="tr-TR" sz="2000" dirty="0" err="1" smtClean="0"/>
              <a:t>our</a:t>
            </a:r>
            <a:r>
              <a:rPr lang="tr-TR" sz="2000" dirty="0" smtClean="0"/>
              <a:t> </a:t>
            </a:r>
            <a:r>
              <a:rPr lang="tr-TR" sz="2000" dirty="0" err="1" smtClean="0"/>
              <a:t>rooms.Mini</a:t>
            </a:r>
            <a:r>
              <a:rPr lang="tr-TR" sz="2000" dirty="0" smtClean="0"/>
              <a:t>- </a:t>
            </a:r>
            <a:r>
              <a:rPr lang="tr-TR" sz="2000" dirty="0" err="1" smtClean="0"/>
              <a:t>bars</a:t>
            </a:r>
            <a:r>
              <a:rPr lang="tr-TR" sz="2000" dirty="0" smtClean="0"/>
              <a:t> </a:t>
            </a:r>
            <a:r>
              <a:rPr lang="tr-TR" sz="2000" dirty="0" err="1" smtClean="0"/>
              <a:t>are</a:t>
            </a:r>
            <a:r>
              <a:rPr lang="tr-TR" sz="2000" dirty="0" smtClean="0"/>
              <a:t> </a:t>
            </a:r>
            <a:r>
              <a:rPr lang="tr-TR" sz="2000" dirty="0" err="1" smtClean="0"/>
              <a:t>locadet</a:t>
            </a:r>
            <a:r>
              <a:rPr lang="tr-TR" sz="2000" dirty="0" smtClean="0"/>
              <a:t> </a:t>
            </a:r>
            <a:r>
              <a:rPr lang="tr-TR" sz="2000" dirty="0" err="1" smtClean="0"/>
              <a:t>away</a:t>
            </a:r>
            <a:r>
              <a:rPr lang="tr-TR" sz="2000" dirty="0" smtClean="0"/>
              <a:t> </a:t>
            </a:r>
            <a:r>
              <a:rPr lang="tr-TR" sz="2000" dirty="0" err="1" smtClean="0"/>
              <a:t>from</a:t>
            </a:r>
            <a:r>
              <a:rPr lang="tr-TR" sz="2000" dirty="0" smtClean="0"/>
              <a:t> </a:t>
            </a:r>
            <a:r>
              <a:rPr lang="tr-TR" sz="2000" dirty="0" err="1" smtClean="0"/>
              <a:t>heat</a:t>
            </a:r>
            <a:r>
              <a:rPr lang="tr-TR" sz="2000" dirty="0" smtClean="0"/>
              <a:t> </a:t>
            </a:r>
            <a:r>
              <a:rPr lang="tr-TR" sz="2000" dirty="0" err="1" smtClean="0"/>
              <a:t>sources</a:t>
            </a:r>
            <a:r>
              <a:rPr lang="tr-TR" sz="2000" dirty="0" smtClean="0"/>
              <a:t> </a:t>
            </a:r>
            <a:r>
              <a:rPr lang="tr-TR" sz="2000" dirty="0" err="1" smtClean="0"/>
              <a:t>to</a:t>
            </a:r>
            <a:r>
              <a:rPr lang="tr-TR" sz="2000" dirty="0" smtClean="0"/>
              <a:t> </a:t>
            </a:r>
            <a:r>
              <a:rPr lang="tr-TR" sz="2000" dirty="0" err="1" smtClean="0"/>
              <a:t>save</a:t>
            </a:r>
            <a:r>
              <a:rPr lang="tr-TR" sz="2000" dirty="0" smtClean="0"/>
              <a:t> </a:t>
            </a:r>
            <a:r>
              <a:rPr lang="tr-TR" sz="2000" dirty="0" err="1" smtClean="0"/>
              <a:t>enercgy</a:t>
            </a:r>
            <a:r>
              <a:rPr lang="tr-TR" sz="2000" dirty="0" smtClean="0"/>
              <a:t>.   </a:t>
            </a:r>
            <a:endParaRPr lang="tr-TR" sz="2000" dirty="0"/>
          </a:p>
        </p:txBody>
      </p:sp>
      <p:pic>
        <p:nvPicPr>
          <p:cNvPr id="11" name="Resim 10"/>
          <p:cNvPicPr>
            <a:picLocks noChangeAspect="1"/>
          </p:cNvPicPr>
          <p:nvPr/>
        </p:nvPicPr>
        <p:blipFill>
          <a:blip r:embed="rId5"/>
          <a:stretch>
            <a:fillRect/>
          </a:stretch>
        </p:blipFill>
        <p:spPr>
          <a:xfrm>
            <a:off x="4939624" y="7006554"/>
            <a:ext cx="1493649" cy="1347333"/>
          </a:xfrm>
          <a:prstGeom prst="rect">
            <a:avLst/>
          </a:prstGeom>
        </p:spPr>
      </p:pic>
      <p:sp>
        <p:nvSpPr>
          <p:cNvPr id="12" name="Dikdörtgen 11"/>
          <p:cNvSpPr/>
          <p:nvPr/>
        </p:nvSpPr>
        <p:spPr>
          <a:xfrm>
            <a:off x="260648" y="7006554"/>
            <a:ext cx="4536504" cy="1015663"/>
          </a:xfrm>
          <a:prstGeom prst="rect">
            <a:avLst/>
          </a:prstGeom>
        </p:spPr>
        <p:txBody>
          <a:bodyPr wrap="square">
            <a:spAutoFit/>
          </a:bodyPr>
          <a:lstStyle/>
          <a:p>
            <a:r>
              <a:rPr lang="tr-TR" sz="2000" dirty="0" err="1" smtClean="0"/>
              <a:t>Energy</a:t>
            </a:r>
            <a:r>
              <a:rPr lang="tr-TR" sz="2000" dirty="0" smtClean="0"/>
              <a:t> </a:t>
            </a:r>
            <a:r>
              <a:rPr lang="tr-TR" sz="2000" dirty="0" err="1" smtClean="0"/>
              <a:t>losses</a:t>
            </a:r>
            <a:r>
              <a:rPr lang="tr-TR" sz="2000" dirty="0" smtClean="0"/>
              <a:t> </a:t>
            </a:r>
            <a:r>
              <a:rPr lang="tr-TR" sz="2000" dirty="0" err="1" smtClean="0"/>
              <a:t>are</a:t>
            </a:r>
            <a:r>
              <a:rPr lang="tr-TR" sz="2000" dirty="0" smtClean="0"/>
              <a:t> </a:t>
            </a:r>
            <a:r>
              <a:rPr lang="tr-TR" sz="2000" dirty="0" err="1" smtClean="0"/>
              <a:t>minimized</a:t>
            </a:r>
            <a:r>
              <a:rPr lang="tr-TR" sz="2000" dirty="0" smtClean="0"/>
              <a:t> </a:t>
            </a:r>
            <a:r>
              <a:rPr lang="tr-TR" sz="2000" dirty="0" err="1" smtClean="0"/>
              <a:t>by</a:t>
            </a:r>
            <a:r>
              <a:rPr lang="tr-TR" sz="2000" dirty="0" smtClean="0"/>
              <a:t> </a:t>
            </a:r>
            <a:r>
              <a:rPr lang="tr-TR" sz="2000" dirty="0" err="1" smtClean="0"/>
              <a:t>performing</a:t>
            </a:r>
            <a:r>
              <a:rPr lang="tr-TR" sz="2000" dirty="0" smtClean="0"/>
              <a:t> </a:t>
            </a:r>
            <a:r>
              <a:rPr lang="tr-TR" sz="2000" dirty="0" err="1" smtClean="0"/>
              <a:t>periodic</a:t>
            </a:r>
            <a:r>
              <a:rPr lang="tr-TR" sz="2000" dirty="0" smtClean="0"/>
              <a:t> </a:t>
            </a:r>
            <a:r>
              <a:rPr lang="tr-TR" sz="2000" dirty="0" err="1" smtClean="0"/>
              <a:t>maintenance</a:t>
            </a:r>
            <a:r>
              <a:rPr lang="tr-TR" sz="2000" dirty="0" smtClean="0"/>
              <a:t> </a:t>
            </a:r>
            <a:r>
              <a:rPr lang="tr-TR" sz="2000" dirty="0" err="1" smtClean="0"/>
              <a:t>and</a:t>
            </a:r>
            <a:r>
              <a:rPr lang="tr-TR" sz="2000" dirty="0" smtClean="0"/>
              <a:t> </a:t>
            </a:r>
            <a:r>
              <a:rPr lang="tr-TR" sz="2000" dirty="0" err="1" smtClean="0"/>
              <a:t>cleaning</a:t>
            </a:r>
            <a:r>
              <a:rPr lang="tr-TR" sz="2000" dirty="0" smtClean="0"/>
              <a:t> of </a:t>
            </a:r>
            <a:r>
              <a:rPr lang="tr-TR" sz="2000" dirty="0" err="1" smtClean="0"/>
              <a:t>all</a:t>
            </a:r>
            <a:r>
              <a:rPr lang="tr-TR" sz="2000" dirty="0" smtClean="0"/>
              <a:t> </a:t>
            </a:r>
            <a:r>
              <a:rPr lang="tr-TR" sz="2000" dirty="0" err="1" smtClean="0"/>
              <a:t>electroninc</a:t>
            </a:r>
            <a:r>
              <a:rPr lang="tr-TR" sz="2000" dirty="0" smtClean="0"/>
              <a:t> </a:t>
            </a:r>
            <a:r>
              <a:rPr lang="tr-TR" sz="2000" dirty="0" err="1" smtClean="0"/>
              <a:t>devices</a:t>
            </a:r>
            <a:r>
              <a:rPr lang="tr-TR" sz="2000" dirty="0" smtClean="0"/>
              <a:t> .</a:t>
            </a:r>
            <a:endParaRPr lang="tr-TR" sz="2000" dirty="0"/>
          </a:p>
        </p:txBody>
      </p:sp>
    </p:spTree>
    <p:extLst>
      <p:ext uri="{BB962C8B-B14F-4D97-AF65-F5344CB8AC3E}">
        <p14:creationId xmlns:p14="http://schemas.microsoft.com/office/powerpoint/2010/main" val="25522835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471488" y="272480"/>
            <a:ext cx="5915025" cy="576064"/>
          </a:xfrm>
        </p:spPr>
        <p:txBody>
          <a:bodyPr/>
          <a:lstStyle/>
          <a:p>
            <a:r>
              <a:rPr lang="tr-TR" sz="2400" b="1" dirty="0">
                <a:solidFill>
                  <a:schemeClr val="tx2"/>
                </a:solidFill>
              </a:rPr>
              <a:t>ENERGY SAVİNG</a:t>
            </a:r>
            <a:endParaRPr lang="tr-TR" dirty="0">
              <a:solidFill>
                <a:schemeClr val="tx2"/>
              </a:solidFill>
            </a:endParaRPr>
          </a:p>
        </p:txBody>
      </p:sp>
      <p:pic>
        <p:nvPicPr>
          <p:cNvPr id="4" name="İçerik Yer Tutucusu 3"/>
          <p:cNvPicPr>
            <a:picLocks noGrp="1" noChangeAspect="1"/>
          </p:cNvPicPr>
          <p:nvPr>
            <p:ph idx="1"/>
          </p:nvPr>
        </p:nvPicPr>
        <p:blipFill>
          <a:blip r:embed="rId2"/>
          <a:stretch>
            <a:fillRect/>
          </a:stretch>
        </p:blipFill>
        <p:spPr>
          <a:xfrm>
            <a:off x="116632" y="841566"/>
            <a:ext cx="1536325" cy="1335140"/>
          </a:xfrm>
          <a:prstGeom prst="rect">
            <a:avLst/>
          </a:prstGeom>
        </p:spPr>
      </p:pic>
      <p:sp>
        <p:nvSpPr>
          <p:cNvPr id="5" name="Dikdörtgen 4"/>
          <p:cNvSpPr/>
          <p:nvPr/>
        </p:nvSpPr>
        <p:spPr>
          <a:xfrm>
            <a:off x="1772816" y="1054449"/>
            <a:ext cx="4896544" cy="1015663"/>
          </a:xfrm>
          <a:prstGeom prst="rect">
            <a:avLst/>
          </a:prstGeom>
        </p:spPr>
        <p:txBody>
          <a:bodyPr wrap="square">
            <a:spAutoFit/>
          </a:bodyPr>
          <a:lstStyle/>
          <a:p>
            <a:r>
              <a:rPr lang="en-US" sz="2000" dirty="0">
                <a:solidFill>
                  <a:schemeClr val="tx2"/>
                </a:solidFill>
              </a:rPr>
              <a:t>We have solar panels to benefit from solar energy. We achieve 45% energy savings in the water heating system.</a:t>
            </a:r>
            <a:endParaRPr lang="tr-TR" sz="2000" dirty="0">
              <a:solidFill>
                <a:schemeClr val="tx2"/>
              </a:solidFill>
            </a:endParaRPr>
          </a:p>
        </p:txBody>
      </p:sp>
      <p:pic>
        <p:nvPicPr>
          <p:cNvPr id="6" name="Resim 5"/>
          <p:cNvPicPr>
            <a:picLocks noChangeAspect="1"/>
          </p:cNvPicPr>
          <p:nvPr/>
        </p:nvPicPr>
        <p:blipFill>
          <a:blip r:embed="rId3"/>
          <a:stretch>
            <a:fillRect/>
          </a:stretch>
        </p:blipFill>
        <p:spPr>
          <a:xfrm>
            <a:off x="5141658" y="2792760"/>
            <a:ext cx="1542422" cy="1329043"/>
          </a:xfrm>
          <a:prstGeom prst="rect">
            <a:avLst/>
          </a:prstGeom>
        </p:spPr>
      </p:pic>
      <p:sp>
        <p:nvSpPr>
          <p:cNvPr id="7" name="Dikdörtgen 6"/>
          <p:cNvSpPr/>
          <p:nvPr/>
        </p:nvSpPr>
        <p:spPr>
          <a:xfrm>
            <a:off x="116632" y="2800072"/>
            <a:ext cx="5025025" cy="1323439"/>
          </a:xfrm>
          <a:prstGeom prst="rect">
            <a:avLst/>
          </a:prstGeom>
        </p:spPr>
        <p:txBody>
          <a:bodyPr wrap="square">
            <a:spAutoFit/>
          </a:bodyPr>
          <a:lstStyle/>
          <a:p>
            <a:r>
              <a:rPr lang="en-US" sz="2000" dirty="0">
                <a:solidFill>
                  <a:schemeClr val="tx2"/>
                </a:solidFill>
              </a:rPr>
              <a:t>The seals of cold rooms, deep freezers, ice machines, and refrigerated cabinets are checked, and worn ones are replaced to prevent energy losses.</a:t>
            </a:r>
            <a:endParaRPr lang="tr-TR" sz="2000" dirty="0">
              <a:solidFill>
                <a:schemeClr val="tx2"/>
              </a:solidFill>
            </a:endParaRPr>
          </a:p>
        </p:txBody>
      </p:sp>
      <p:pic>
        <p:nvPicPr>
          <p:cNvPr id="8" name="Resim 7"/>
          <p:cNvPicPr>
            <a:picLocks noChangeAspect="1"/>
          </p:cNvPicPr>
          <p:nvPr/>
        </p:nvPicPr>
        <p:blipFill>
          <a:blip r:embed="rId4"/>
          <a:stretch>
            <a:fillRect/>
          </a:stretch>
        </p:blipFill>
        <p:spPr>
          <a:xfrm>
            <a:off x="117186" y="4448944"/>
            <a:ext cx="1536325" cy="1329043"/>
          </a:xfrm>
          <a:prstGeom prst="rect">
            <a:avLst/>
          </a:prstGeom>
        </p:spPr>
      </p:pic>
      <p:sp>
        <p:nvSpPr>
          <p:cNvPr id="9" name="Dikdörtgen 8"/>
          <p:cNvSpPr/>
          <p:nvPr/>
        </p:nvSpPr>
        <p:spPr>
          <a:xfrm>
            <a:off x="2272477" y="4651800"/>
            <a:ext cx="4392488" cy="1015663"/>
          </a:xfrm>
          <a:prstGeom prst="rect">
            <a:avLst/>
          </a:prstGeom>
        </p:spPr>
        <p:txBody>
          <a:bodyPr wrap="square">
            <a:spAutoFit/>
          </a:bodyPr>
          <a:lstStyle/>
          <a:p>
            <a:r>
              <a:rPr lang="en-US" sz="2000" dirty="0">
                <a:solidFill>
                  <a:schemeClr val="tx2"/>
                </a:solidFill>
              </a:rPr>
              <a:t>Dishwashers, washing machines, and tumble dryers should not be operated unless they are fully loaded.</a:t>
            </a:r>
            <a:endParaRPr lang="tr-TR" sz="2000" dirty="0">
              <a:solidFill>
                <a:schemeClr val="tx2"/>
              </a:solidFill>
            </a:endParaRPr>
          </a:p>
        </p:txBody>
      </p:sp>
      <p:pic>
        <p:nvPicPr>
          <p:cNvPr id="10" name="Resim 9"/>
          <p:cNvPicPr>
            <a:picLocks noChangeAspect="1"/>
          </p:cNvPicPr>
          <p:nvPr/>
        </p:nvPicPr>
        <p:blipFill>
          <a:blip r:embed="rId5"/>
          <a:stretch>
            <a:fillRect/>
          </a:stretch>
        </p:blipFill>
        <p:spPr>
          <a:xfrm>
            <a:off x="5111789" y="6035921"/>
            <a:ext cx="1536325" cy="1335140"/>
          </a:xfrm>
          <a:prstGeom prst="rect">
            <a:avLst/>
          </a:prstGeom>
        </p:spPr>
      </p:pic>
      <p:sp>
        <p:nvSpPr>
          <p:cNvPr id="11" name="Dikdörtgen 10"/>
          <p:cNvSpPr/>
          <p:nvPr/>
        </p:nvSpPr>
        <p:spPr>
          <a:xfrm>
            <a:off x="1" y="6195752"/>
            <a:ext cx="5111788" cy="707886"/>
          </a:xfrm>
          <a:prstGeom prst="rect">
            <a:avLst/>
          </a:prstGeom>
        </p:spPr>
        <p:txBody>
          <a:bodyPr wrap="square">
            <a:spAutoFit/>
          </a:bodyPr>
          <a:lstStyle/>
          <a:p>
            <a:r>
              <a:rPr lang="en-US" sz="2000" dirty="0">
                <a:solidFill>
                  <a:schemeClr val="tx2"/>
                </a:solidFill>
              </a:rPr>
              <a:t>All our energy consumption is recorded and tracked on a monthly and annual basis.</a:t>
            </a:r>
            <a:endParaRPr lang="tr-TR" sz="2000" dirty="0">
              <a:solidFill>
                <a:schemeClr val="tx2"/>
              </a:solidFill>
            </a:endParaRPr>
          </a:p>
        </p:txBody>
      </p:sp>
      <p:pic>
        <p:nvPicPr>
          <p:cNvPr id="12" name="Resim 11"/>
          <p:cNvPicPr>
            <a:picLocks noChangeAspect="1"/>
          </p:cNvPicPr>
          <p:nvPr/>
        </p:nvPicPr>
        <p:blipFill>
          <a:blip r:embed="rId6"/>
          <a:stretch>
            <a:fillRect/>
          </a:stretch>
        </p:blipFill>
        <p:spPr>
          <a:xfrm>
            <a:off x="1" y="7635496"/>
            <a:ext cx="1499746" cy="1347333"/>
          </a:xfrm>
          <a:prstGeom prst="rect">
            <a:avLst/>
          </a:prstGeom>
        </p:spPr>
      </p:pic>
      <p:sp>
        <p:nvSpPr>
          <p:cNvPr id="13" name="Dikdörtgen 12"/>
          <p:cNvSpPr/>
          <p:nvPr/>
        </p:nvSpPr>
        <p:spPr>
          <a:xfrm rot="10800000" flipV="1">
            <a:off x="1772815" y="7967166"/>
            <a:ext cx="4875297" cy="1015663"/>
          </a:xfrm>
          <a:prstGeom prst="rect">
            <a:avLst/>
          </a:prstGeom>
        </p:spPr>
        <p:txBody>
          <a:bodyPr wrap="square">
            <a:spAutoFit/>
          </a:bodyPr>
          <a:lstStyle/>
          <a:p>
            <a:r>
              <a:rPr lang="en-US" sz="2000" dirty="0">
                <a:solidFill>
                  <a:schemeClr val="tx2"/>
                </a:solidFill>
              </a:rPr>
              <a:t>Training is provided to our staff on savings measures, and our guests are being informed about our savings practices.</a:t>
            </a:r>
            <a:endParaRPr lang="tr-TR" sz="2000" dirty="0">
              <a:solidFill>
                <a:schemeClr val="tx2"/>
              </a:solidFill>
            </a:endParaRPr>
          </a:p>
        </p:txBody>
      </p:sp>
    </p:spTree>
    <p:extLst>
      <p:ext uri="{BB962C8B-B14F-4D97-AF65-F5344CB8AC3E}">
        <p14:creationId xmlns:p14="http://schemas.microsoft.com/office/powerpoint/2010/main" val="39307686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900" y="128464"/>
            <a:ext cx="6172200" cy="411474"/>
          </a:xfrm>
        </p:spPr>
        <p:txBody>
          <a:bodyPr>
            <a:normAutofit fontScale="90000"/>
          </a:bodyPr>
          <a:lstStyle/>
          <a:p>
            <a:pPr algn="ctr"/>
            <a:r>
              <a:rPr lang="tr-TR" dirty="0">
                <a:solidFill>
                  <a:srgbClr val="0070C0"/>
                </a:solidFill>
              </a:rPr>
              <a:t>ENERGY SAVING </a:t>
            </a:r>
          </a:p>
        </p:txBody>
      </p:sp>
      <p:pic>
        <p:nvPicPr>
          <p:cNvPr id="3" name="Resim 2"/>
          <p:cNvPicPr>
            <a:picLocks noChangeAspect="1"/>
          </p:cNvPicPr>
          <p:nvPr/>
        </p:nvPicPr>
        <p:blipFill>
          <a:blip r:embed="rId3"/>
          <a:stretch>
            <a:fillRect/>
          </a:stretch>
        </p:blipFill>
        <p:spPr>
          <a:xfrm>
            <a:off x="-594" y="532173"/>
            <a:ext cx="6858594" cy="5803895"/>
          </a:xfrm>
          <a:prstGeom prst="rect">
            <a:avLst/>
          </a:prstGeom>
        </p:spPr>
      </p:pic>
      <p:sp>
        <p:nvSpPr>
          <p:cNvPr id="9" name="Dikdörtgen 8"/>
          <p:cNvSpPr/>
          <p:nvPr/>
        </p:nvSpPr>
        <p:spPr>
          <a:xfrm>
            <a:off x="74195" y="7662716"/>
            <a:ext cx="6686500" cy="2308324"/>
          </a:xfrm>
          <a:prstGeom prst="rect">
            <a:avLst/>
          </a:prstGeom>
        </p:spPr>
        <p:txBody>
          <a:bodyPr wrap="square">
            <a:spAutoFit/>
          </a:bodyPr>
          <a:lstStyle/>
          <a:p>
            <a:r>
              <a:rPr lang="en-US" sz="2400" dirty="0"/>
              <a:t>As a result of the energy efficiency measures implemented in 2025, a 44.46% reduction in total electricity consumption was achieved compared to 2024. Through the effective use of energy resources, contributions to sustainability goals continue to be made.</a:t>
            </a:r>
            <a:endParaRPr lang="tr-TR" sz="2400" dirty="0"/>
          </a:p>
        </p:txBody>
      </p:sp>
      <p:sp>
        <p:nvSpPr>
          <p:cNvPr id="10" name="Dikdörtgen 9"/>
          <p:cNvSpPr/>
          <p:nvPr/>
        </p:nvSpPr>
        <p:spPr>
          <a:xfrm>
            <a:off x="188640" y="6462387"/>
            <a:ext cx="6172200" cy="1200329"/>
          </a:xfrm>
          <a:prstGeom prst="rect">
            <a:avLst/>
          </a:prstGeom>
        </p:spPr>
        <p:txBody>
          <a:bodyPr wrap="square">
            <a:spAutoFit/>
          </a:bodyPr>
          <a:lstStyle/>
          <a:p>
            <a:r>
              <a:rPr lang="en-US" sz="2400" dirty="0"/>
              <a:t>Energy Efficiency Performance:  </a:t>
            </a:r>
          </a:p>
          <a:p>
            <a:r>
              <a:rPr lang="en-US" sz="2400" dirty="0" smtClean="0"/>
              <a:t>2024 </a:t>
            </a:r>
            <a:r>
              <a:rPr lang="en-US" sz="2400" dirty="0"/>
              <a:t>Total Consumption: 1,575,136.78 kWh  2025 Total Consumption: 874,854.25 kWh</a:t>
            </a:r>
            <a:endParaRPr lang="tr-TR" sz="2400" dirty="0"/>
          </a:p>
        </p:txBody>
      </p:sp>
    </p:spTree>
    <p:extLst>
      <p:ext uri="{BB962C8B-B14F-4D97-AF65-F5344CB8AC3E}">
        <p14:creationId xmlns:p14="http://schemas.microsoft.com/office/powerpoint/2010/main" val="126432063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çerik Yer Tutucusu 3"/>
          <p:cNvPicPr>
            <a:picLocks noGrp="1" noChangeAspect="1"/>
          </p:cNvPicPr>
          <p:nvPr>
            <p:ph idx="1"/>
          </p:nvPr>
        </p:nvPicPr>
        <p:blipFill>
          <a:blip r:embed="rId2"/>
          <a:stretch>
            <a:fillRect/>
          </a:stretch>
        </p:blipFill>
        <p:spPr>
          <a:xfrm>
            <a:off x="0" y="0"/>
            <a:ext cx="6858000" cy="6753200"/>
          </a:xfrm>
          <a:prstGeom prst="rect">
            <a:avLst/>
          </a:prstGeom>
        </p:spPr>
      </p:pic>
      <p:sp>
        <p:nvSpPr>
          <p:cNvPr id="5" name="Dikdörtgen 4"/>
          <p:cNvSpPr/>
          <p:nvPr/>
        </p:nvSpPr>
        <p:spPr>
          <a:xfrm>
            <a:off x="130324" y="6897216"/>
            <a:ext cx="6597352" cy="1938992"/>
          </a:xfrm>
          <a:prstGeom prst="rect">
            <a:avLst/>
          </a:prstGeom>
        </p:spPr>
        <p:txBody>
          <a:bodyPr wrap="square">
            <a:spAutoFit/>
          </a:bodyPr>
          <a:lstStyle/>
          <a:p>
            <a:r>
              <a:rPr lang="en-US" sz="2400" dirty="0"/>
              <a:t>In 2025, electricity consumption per capita was reduced by 66.30% compared to 2024, achieving a significant improvement in energy efficiency. Our facility continues to reduce its environmental impacts by using energy resources more efficiently.</a:t>
            </a:r>
            <a:endParaRPr lang="tr-TR" sz="2400" dirty="0"/>
          </a:p>
        </p:txBody>
      </p:sp>
    </p:spTree>
    <p:extLst>
      <p:ext uri="{BB962C8B-B14F-4D97-AF65-F5344CB8AC3E}">
        <p14:creationId xmlns:p14="http://schemas.microsoft.com/office/powerpoint/2010/main" val="12408442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332656" y="200472"/>
            <a:ext cx="6053857" cy="1296144"/>
          </a:xfrm>
        </p:spPr>
        <p:txBody>
          <a:bodyPr/>
          <a:lstStyle/>
          <a:p>
            <a:r>
              <a:rPr lang="tr-TR" b="1" dirty="0">
                <a:solidFill>
                  <a:srgbClr val="002060"/>
                </a:solidFill>
              </a:rPr>
              <a:t>WATER SAVING </a:t>
            </a:r>
            <a:endParaRPr lang="tr-TR" b="1" dirty="0"/>
          </a:p>
        </p:txBody>
      </p:sp>
      <p:pic>
        <p:nvPicPr>
          <p:cNvPr id="4" name="İçerik Yer Tutucusu 3"/>
          <p:cNvPicPr>
            <a:picLocks noGrp="1" noChangeAspect="1"/>
          </p:cNvPicPr>
          <p:nvPr>
            <p:ph idx="1"/>
          </p:nvPr>
        </p:nvPicPr>
        <p:blipFill>
          <a:blip r:embed="rId2"/>
          <a:stretch>
            <a:fillRect/>
          </a:stretch>
        </p:blipFill>
        <p:spPr>
          <a:xfrm>
            <a:off x="223099" y="1218127"/>
            <a:ext cx="1237595" cy="1645438"/>
          </a:xfrm>
          <a:prstGeom prst="rect">
            <a:avLst/>
          </a:prstGeom>
        </p:spPr>
      </p:pic>
      <p:sp>
        <p:nvSpPr>
          <p:cNvPr id="5" name="Dikdörtgen 4"/>
          <p:cNvSpPr/>
          <p:nvPr/>
        </p:nvSpPr>
        <p:spPr>
          <a:xfrm>
            <a:off x="1988840" y="1339841"/>
            <a:ext cx="4680520" cy="707886"/>
          </a:xfrm>
          <a:prstGeom prst="rect">
            <a:avLst/>
          </a:prstGeom>
        </p:spPr>
        <p:txBody>
          <a:bodyPr wrap="square">
            <a:spAutoFit/>
          </a:bodyPr>
          <a:lstStyle/>
          <a:p>
            <a:r>
              <a:rPr lang="en-US" sz="2000" dirty="0">
                <a:solidFill>
                  <a:schemeClr val="tx2"/>
                </a:solidFill>
              </a:rPr>
              <a:t>All rooms and common areas are equipped with water-saving </a:t>
            </a:r>
            <a:r>
              <a:rPr lang="en-US" sz="2000" dirty="0" smtClean="0">
                <a:solidFill>
                  <a:schemeClr val="tx2"/>
                </a:solidFill>
              </a:rPr>
              <a:t>aerators.</a:t>
            </a:r>
            <a:endParaRPr lang="tr-TR" sz="2000" dirty="0">
              <a:solidFill>
                <a:schemeClr val="tx2"/>
              </a:solidFill>
            </a:endParaRPr>
          </a:p>
        </p:txBody>
      </p:sp>
      <p:pic>
        <p:nvPicPr>
          <p:cNvPr id="6" name="Resim 5"/>
          <p:cNvPicPr>
            <a:picLocks noChangeAspect="1"/>
          </p:cNvPicPr>
          <p:nvPr/>
        </p:nvPicPr>
        <p:blipFill>
          <a:blip r:embed="rId3"/>
          <a:stretch>
            <a:fillRect/>
          </a:stretch>
        </p:blipFill>
        <p:spPr>
          <a:xfrm>
            <a:off x="5394259" y="2635985"/>
            <a:ext cx="1249788" cy="2103302"/>
          </a:xfrm>
          <a:prstGeom prst="rect">
            <a:avLst/>
          </a:prstGeom>
        </p:spPr>
      </p:pic>
      <p:sp>
        <p:nvSpPr>
          <p:cNvPr id="7" name="Dikdörtgen 6"/>
          <p:cNvSpPr/>
          <p:nvPr/>
        </p:nvSpPr>
        <p:spPr>
          <a:xfrm>
            <a:off x="1124744" y="2863565"/>
            <a:ext cx="4032448" cy="1015663"/>
          </a:xfrm>
          <a:prstGeom prst="rect">
            <a:avLst/>
          </a:prstGeom>
        </p:spPr>
        <p:txBody>
          <a:bodyPr wrap="square">
            <a:spAutoFit/>
          </a:bodyPr>
          <a:lstStyle/>
          <a:p>
            <a:r>
              <a:rPr lang="en-US" sz="2000" dirty="0">
                <a:solidFill>
                  <a:schemeClr val="tx2"/>
                </a:solidFill>
              </a:rPr>
              <a:t>All toilets use a water-saving dual-flush system with 6- and 3-liter flush options.</a:t>
            </a:r>
            <a:endParaRPr lang="tr-TR" sz="2000" dirty="0">
              <a:solidFill>
                <a:schemeClr val="tx2"/>
              </a:solidFill>
            </a:endParaRPr>
          </a:p>
        </p:txBody>
      </p:sp>
      <p:pic>
        <p:nvPicPr>
          <p:cNvPr id="8" name="Resim 7"/>
          <p:cNvPicPr>
            <a:picLocks noChangeAspect="1"/>
          </p:cNvPicPr>
          <p:nvPr/>
        </p:nvPicPr>
        <p:blipFill>
          <a:blip r:embed="rId4"/>
          <a:stretch>
            <a:fillRect/>
          </a:stretch>
        </p:blipFill>
        <p:spPr>
          <a:xfrm>
            <a:off x="342039" y="4908794"/>
            <a:ext cx="1243692" cy="2145978"/>
          </a:xfrm>
          <a:prstGeom prst="rect">
            <a:avLst/>
          </a:prstGeom>
        </p:spPr>
      </p:pic>
      <p:sp>
        <p:nvSpPr>
          <p:cNvPr id="9" name="Dikdörtgen 8"/>
          <p:cNvSpPr/>
          <p:nvPr/>
        </p:nvSpPr>
        <p:spPr>
          <a:xfrm>
            <a:off x="1700808" y="5310788"/>
            <a:ext cx="5026868" cy="707886"/>
          </a:xfrm>
          <a:prstGeom prst="rect">
            <a:avLst/>
          </a:prstGeom>
        </p:spPr>
        <p:txBody>
          <a:bodyPr wrap="square">
            <a:spAutoFit/>
          </a:bodyPr>
          <a:lstStyle/>
          <a:p>
            <a:r>
              <a:rPr lang="en-US" sz="2000" dirty="0">
                <a:solidFill>
                  <a:schemeClr val="tx2"/>
                </a:solidFill>
              </a:rPr>
              <a:t>By preferring shower cabins instead of bathtubs, water savings are achieved.</a:t>
            </a:r>
            <a:endParaRPr lang="tr-TR" sz="2000" dirty="0">
              <a:solidFill>
                <a:schemeClr val="tx2"/>
              </a:solidFill>
            </a:endParaRPr>
          </a:p>
        </p:txBody>
      </p:sp>
      <p:pic>
        <p:nvPicPr>
          <p:cNvPr id="10" name="Resim 9"/>
          <p:cNvPicPr>
            <a:picLocks noChangeAspect="1"/>
          </p:cNvPicPr>
          <p:nvPr/>
        </p:nvPicPr>
        <p:blipFill>
          <a:blip r:embed="rId5"/>
          <a:stretch>
            <a:fillRect/>
          </a:stretch>
        </p:blipFill>
        <p:spPr>
          <a:xfrm>
            <a:off x="5130628" y="6950697"/>
            <a:ext cx="1255885" cy="2103302"/>
          </a:xfrm>
          <a:prstGeom prst="rect">
            <a:avLst/>
          </a:prstGeom>
        </p:spPr>
      </p:pic>
      <p:sp>
        <p:nvSpPr>
          <p:cNvPr id="11" name="Dikdörtgen 10"/>
          <p:cNvSpPr/>
          <p:nvPr/>
        </p:nvSpPr>
        <p:spPr>
          <a:xfrm>
            <a:off x="116632" y="7450234"/>
            <a:ext cx="4824535" cy="1015663"/>
          </a:xfrm>
          <a:prstGeom prst="rect">
            <a:avLst/>
          </a:prstGeom>
        </p:spPr>
        <p:txBody>
          <a:bodyPr wrap="square">
            <a:spAutoFit/>
          </a:bodyPr>
          <a:lstStyle/>
          <a:p>
            <a:r>
              <a:rPr lang="en-US" sz="2000" dirty="0">
                <a:solidFill>
                  <a:schemeClr val="tx2"/>
                </a:solidFill>
              </a:rPr>
              <a:t>In our garden, water loss is prevented during irrigation by using a drip and sprinkler system.</a:t>
            </a:r>
            <a:endParaRPr lang="tr-TR" sz="2000" dirty="0">
              <a:solidFill>
                <a:schemeClr val="tx2"/>
              </a:solidFill>
            </a:endParaRPr>
          </a:p>
        </p:txBody>
      </p:sp>
    </p:spTree>
    <p:extLst>
      <p:ext uri="{BB962C8B-B14F-4D97-AF65-F5344CB8AC3E}">
        <p14:creationId xmlns:p14="http://schemas.microsoft.com/office/powerpoint/2010/main" val="281192010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471488" y="527404"/>
            <a:ext cx="5915025" cy="681180"/>
          </a:xfrm>
        </p:spPr>
        <p:txBody>
          <a:bodyPr/>
          <a:lstStyle/>
          <a:p>
            <a:r>
              <a:rPr lang="tr-TR" b="1" dirty="0">
                <a:solidFill>
                  <a:srgbClr val="002060"/>
                </a:solidFill>
              </a:rPr>
              <a:t>WATER SAVING </a:t>
            </a:r>
            <a:endParaRPr lang="tr-TR" dirty="0"/>
          </a:p>
        </p:txBody>
      </p:sp>
      <p:pic>
        <p:nvPicPr>
          <p:cNvPr id="6" name="İçerik Yer Tutucusu 5"/>
          <p:cNvPicPr>
            <a:picLocks noGrp="1" noChangeAspect="1"/>
          </p:cNvPicPr>
          <p:nvPr>
            <p:ph idx="1"/>
          </p:nvPr>
        </p:nvPicPr>
        <p:blipFill>
          <a:blip r:embed="rId2"/>
          <a:stretch>
            <a:fillRect/>
          </a:stretch>
        </p:blipFill>
        <p:spPr>
          <a:xfrm>
            <a:off x="332656" y="1136576"/>
            <a:ext cx="1008112" cy="1286367"/>
          </a:xfrm>
          <a:prstGeom prst="rect">
            <a:avLst/>
          </a:prstGeom>
        </p:spPr>
      </p:pic>
      <p:pic>
        <p:nvPicPr>
          <p:cNvPr id="7" name="Resim 6"/>
          <p:cNvPicPr>
            <a:picLocks noChangeAspect="1"/>
          </p:cNvPicPr>
          <p:nvPr/>
        </p:nvPicPr>
        <p:blipFill>
          <a:blip r:embed="rId3"/>
          <a:stretch>
            <a:fillRect/>
          </a:stretch>
        </p:blipFill>
        <p:spPr>
          <a:xfrm>
            <a:off x="550175" y="1325567"/>
            <a:ext cx="573074" cy="908383"/>
          </a:xfrm>
          <a:prstGeom prst="rect">
            <a:avLst/>
          </a:prstGeom>
        </p:spPr>
      </p:pic>
      <p:sp>
        <p:nvSpPr>
          <p:cNvPr id="8" name="Dikdörtgen 7"/>
          <p:cNvSpPr/>
          <p:nvPr/>
        </p:nvSpPr>
        <p:spPr>
          <a:xfrm>
            <a:off x="2132856" y="1302213"/>
            <a:ext cx="4896544" cy="1015663"/>
          </a:xfrm>
          <a:prstGeom prst="rect">
            <a:avLst/>
          </a:prstGeom>
        </p:spPr>
        <p:txBody>
          <a:bodyPr wrap="square">
            <a:spAutoFit/>
          </a:bodyPr>
          <a:lstStyle/>
          <a:p>
            <a:r>
              <a:rPr lang="en-US" sz="2000" dirty="0">
                <a:solidFill>
                  <a:schemeClr val="tx2"/>
                </a:solidFill>
              </a:rPr>
              <a:t>Our employees are being trained on water conservation. Our guests are being informed about our conservation practices.</a:t>
            </a:r>
            <a:endParaRPr lang="tr-TR" sz="2000" dirty="0">
              <a:solidFill>
                <a:schemeClr val="tx2"/>
              </a:solidFill>
            </a:endParaRPr>
          </a:p>
        </p:txBody>
      </p:sp>
      <p:pic>
        <p:nvPicPr>
          <p:cNvPr id="9" name="Resim 8"/>
          <p:cNvPicPr>
            <a:picLocks noChangeAspect="1"/>
          </p:cNvPicPr>
          <p:nvPr/>
        </p:nvPicPr>
        <p:blipFill>
          <a:blip r:embed="rId2"/>
          <a:stretch>
            <a:fillRect/>
          </a:stretch>
        </p:blipFill>
        <p:spPr>
          <a:xfrm>
            <a:off x="5301208" y="2792760"/>
            <a:ext cx="1243692" cy="1286367"/>
          </a:xfrm>
          <a:prstGeom prst="rect">
            <a:avLst/>
          </a:prstGeom>
        </p:spPr>
      </p:pic>
      <p:pic>
        <p:nvPicPr>
          <p:cNvPr id="10" name="Resim 9"/>
          <p:cNvPicPr>
            <a:picLocks noChangeAspect="1"/>
          </p:cNvPicPr>
          <p:nvPr/>
        </p:nvPicPr>
        <p:blipFill>
          <a:blip r:embed="rId3"/>
          <a:stretch>
            <a:fillRect/>
          </a:stretch>
        </p:blipFill>
        <p:spPr>
          <a:xfrm>
            <a:off x="5636517" y="2981751"/>
            <a:ext cx="573074" cy="908383"/>
          </a:xfrm>
          <a:prstGeom prst="rect">
            <a:avLst/>
          </a:prstGeom>
        </p:spPr>
      </p:pic>
      <p:sp>
        <p:nvSpPr>
          <p:cNvPr id="11" name="Dikdörtgen 10"/>
          <p:cNvSpPr/>
          <p:nvPr/>
        </p:nvSpPr>
        <p:spPr>
          <a:xfrm>
            <a:off x="332656" y="3039427"/>
            <a:ext cx="4633243" cy="1015663"/>
          </a:xfrm>
          <a:prstGeom prst="rect">
            <a:avLst/>
          </a:prstGeom>
        </p:spPr>
        <p:txBody>
          <a:bodyPr wrap="square">
            <a:spAutoFit/>
          </a:bodyPr>
          <a:lstStyle/>
          <a:p>
            <a:r>
              <a:rPr lang="en-US" sz="2000" dirty="0">
                <a:solidFill>
                  <a:schemeClr val="tx2"/>
                </a:solidFill>
              </a:rPr>
              <a:t>Wastewater is connected to the sewage system in accordance with the wastewater discharge regulation.</a:t>
            </a:r>
            <a:endParaRPr lang="tr-TR" sz="2000" dirty="0">
              <a:solidFill>
                <a:schemeClr val="tx2"/>
              </a:solidFill>
            </a:endParaRPr>
          </a:p>
        </p:txBody>
      </p:sp>
      <p:pic>
        <p:nvPicPr>
          <p:cNvPr id="12" name="Resim 11"/>
          <p:cNvPicPr>
            <a:picLocks noChangeAspect="1"/>
          </p:cNvPicPr>
          <p:nvPr/>
        </p:nvPicPr>
        <p:blipFill>
          <a:blip r:embed="rId2"/>
          <a:stretch>
            <a:fillRect/>
          </a:stretch>
        </p:blipFill>
        <p:spPr>
          <a:xfrm>
            <a:off x="97076" y="4376936"/>
            <a:ext cx="1243692" cy="1286367"/>
          </a:xfrm>
          <a:prstGeom prst="rect">
            <a:avLst/>
          </a:prstGeom>
        </p:spPr>
      </p:pic>
      <p:pic>
        <p:nvPicPr>
          <p:cNvPr id="13" name="Resim 12"/>
          <p:cNvPicPr>
            <a:picLocks noChangeAspect="1"/>
          </p:cNvPicPr>
          <p:nvPr/>
        </p:nvPicPr>
        <p:blipFill>
          <a:blip r:embed="rId3"/>
          <a:stretch>
            <a:fillRect/>
          </a:stretch>
        </p:blipFill>
        <p:spPr>
          <a:xfrm>
            <a:off x="432385" y="4565927"/>
            <a:ext cx="573074" cy="908383"/>
          </a:xfrm>
          <a:prstGeom prst="rect">
            <a:avLst/>
          </a:prstGeom>
        </p:spPr>
      </p:pic>
      <p:sp>
        <p:nvSpPr>
          <p:cNvPr id="14" name="Dikdörtgen 13"/>
          <p:cNvSpPr/>
          <p:nvPr/>
        </p:nvSpPr>
        <p:spPr>
          <a:xfrm>
            <a:off x="1898745" y="4565927"/>
            <a:ext cx="4954860" cy="1015663"/>
          </a:xfrm>
          <a:prstGeom prst="rect">
            <a:avLst/>
          </a:prstGeom>
        </p:spPr>
        <p:txBody>
          <a:bodyPr wrap="square">
            <a:spAutoFit/>
          </a:bodyPr>
          <a:lstStyle/>
          <a:p>
            <a:r>
              <a:rPr lang="en-US" sz="2000" dirty="0">
                <a:solidFill>
                  <a:schemeClr val="tx2"/>
                </a:solidFill>
              </a:rPr>
              <a:t>Sensor faucets and sensor urinals are used in all public areas. Our goal is to use sensor faucets in all areas.</a:t>
            </a:r>
            <a:endParaRPr lang="tr-TR" sz="2000" dirty="0">
              <a:solidFill>
                <a:schemeClr val="tx2"/>
              </a:solidFill>
            </a:endParaRPr>
          </a:p>
        </p:txBody>
      </p:sp>
      <p:pic>
        <p:nvPicPr>
          <p:cNvPr id="15" name="Resim 14"/>
          <p:cNvPicPr>
            <a:picLocks noChangeAspect="1"/>
          </p:cNvPicPr>
          <p:nvPr/>
        </p:nvPicPr>
        <p:blipFill>
          <a:blip r:embed="rId2"/>
          <a:stretch>
            <a:fillRect/>
          </a:stretch>
        </p:blipFill>
        <p:spPr>
          <a:xfrm>
            <a:off x="5213221" y="5852294"/>
            <a:ext cx="1243692" cy="1286367"/>
          </a:xfrm>
          <a:prstGeom prst="rect">
            <a:avLst/>
          </a:prstGeom>
        </p:spPr>
      </p:pic>
      <p:pic>
        <p:nvPicPr>
          <p:cNvPr id="16" name="Resim 15"/>
          <p:cNvPicPr>
            <a:picLocks noChangeAspect="1"/>
          </p:cNvPicPr>
          <p:nvPr/>
        </p:nvPicPr>
        <p:blipFill>
          <a:blip r:embed="rId3"/>
          <a:stretch>
            <a:fillRect/>
          </a:stretch>
        </p:blipFill>
        <p:spPr>
          <a:xfrm>
            <a:off x="5548530" y="6041285"/>
            <a:ext cx="573074" cy="908383"/>
          </a:xfrm>
          <a:prstGeom prst="rect">
            <a:avLst/>
          </a:prstGeom>
        </p:spPr>
      </p:pic>
      <p:sp>
        <p:nvSpPr>
          <p:cNvPr id="17" name="Dikdörtgen 16"/>
          <p:cNvSpPr/>
          <p:nvPr/>
        </p:nvSpPr>
        <p:spPr>
          <a:xfrm>
            <a:off x="158415" y="6174140"/>
            <a:ext cx="4988109" cy="707886"/>
          </a:xfrm>
          <a:prstGeom prst="rect">
            <a:avLst/>
          </a:prstGeom>
        </p:spPr>
        <p:txBody>
          <a:bodyPr wrap="square">
            <a:spAutoFit/>
          </a:bodyPr>
          <a:lstStyle/>
          <a:p>
            <a:r>
              <a:rPr lang="en-US" sz="2000" dirty="0">
                <a:solidFill>
                  <a:schemeClr val="tx2"/>
                </a:solidFill>
              </a:rPr>
              <a:t>In production areas, knee-operated time-controlled systems are used.</a:t>
            </a:r>
            <a:endParaRPr lang="tr-TR" sz="2000" dirty="0">
              <a:solidFill>
                <a:schemeClr val="tx2"/>
              </a:solidFill>
            </a:endParaRPr>
          </a:p>
        </p:txBody>
      </p:sp>
      <p:pic>
        <p:nvPicPr>
          <p:cNvPr id="18" name="Resim 17"/>
          <p:cNvPicPr>
            <a:picLocks noChangeAspect="1"/>
          </p:cNvPicPr>
          <p:nvPr/>
        </p:nvPicPr>
        <p:blipFill>
          <a:blip r:embed="rId4"/>
          <a:stretch>
            <a:fillRect/>
          </a:stretch>
        </p:blipFill>
        <p:spPr>
          <a:xfrm>
            <a:off x="214866" y="7392863"/>
            <a:ext cx="1243692" cy="1567194"/>
          </a:xfrm>
          <a:prstGeom prst="rect">
            <a:avLst/>
          </a:prstGeom>
        </p:spPr>
      </p:pic>
      <p:pic>
        <p:nvPicPr>
          <p:cNvPr id="19" name="Resim 18"/>
          <p:cNvPicPr>
            <a:picLocks noChangeAspect="1"/>
          </p:cNvPicPr>
          <p:nvPr/>
        </p:nvPicPr>
        <p:blipFill>
          <a:blip r:embed="rId5"/>
          <a:stretch>
            <a:fillRect/>
          </a:stretch>
        </p:blipFill>
        <p:spPr>
          <a:xfrm>
            <a:off x="550175" y="7651416"/>
            <a:ext cx="573074" cy="914479"/>
          </a:xfrm>
          <a:prstGeom prst="rect">
            <a:avLst/>
          </a:prstGeom>
        </p:spPr>
      </p:pic>
      <p:sp>
        <p:nvSpPr>
          <p:cNvPr id="20" name="Dikdörtgen 19"/>
          <p:cNvSpPr/>
          <p:nvPr/>
        </p:nvSpPr>
        <p:spPr>
          <a:xfrm>
            <a:off x="1898745" y="7919564"/>
            <a:ext cx="4751032" cy="707886"/>
          </a:xfrm>
          <a:prstGeom prst="rect">
            <a:avLst/>
          </a:prstGeom>
        </p:spPr>
        <p:txBody>
          <a:bodyPr wrap="square">
            <a:spAutoFit/>
          </a:bodyPr>
          <a:lstStyle/>
          <a:p>
            <a:r>
              <a:rPr lang="en-US" sz="2000" dirty="0">
                <a:solidFill>
                  <a:schemeClr val="tx2"/>
                </a:solidFill>
              </a:rPr>
              <a:t>Our monthly and yearly water consumption is monitored and recorded.</a:t>
            </a:r>
            <a:endParaRPr lang="tr-TR" sz="2000" dirty="0">
              <a:solidFill>
                <a:schemeClr val="tx2"/>
              </a:solidFill>
            </a:endParaRPr>
          </a:p>
        </p:txBody>
      </p:sp>
    </p:spTree>
    <p:extLst>
      <p:ext uri="{BB962C8B-B14F-4D97-AF65-F5344CB8AC3E}">
        <p14:creationId xmlns:p14="http://schemas.microsoft.com/office/powerpoint/2010/main" val="12043750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Başlık 1"/>
          <p:cNvSpPr>
            <a:spLocks noGrp="1"/>
          </p:cNvSpPr>
          <p:nvPr>
            <p:ph type="title"/>
          </p:nvPr>
        </p:nvSpPr>
        <p:spPr>
          <a:xfrm>
            <a:off x="342899" y="272480"/>
            <a:ext cx="6172200" cy="174096"/>
          </a:xfrm>
        </p:spPr>
        <p:txBody>
          <a:bodyPr>
            <a:normAutofit fontScale="90000"/>
          </a:bodyPr>
          <a:lstStyle/>
          <a:p>
            <a:r>
              <a:rPr lang="tr-TR" b="1" dirty="0">
                <a:solidFill>
                  <a:schemeClr val="tx2"/>
                </a:solidFill>
              </a:rPr>
              <a:t>WATER SAVING </a:t>
            </a:r>
          </a:p>
        </p:txBody>
      </p:sp>
      <p:pic>
        <p:nvPicPr>
          <p:cNvPr id="4" name="Resim 3"/>
          <p:cNvPicPr>
            <a:picLocks noChangeAspect="1"/>
          </p:cNvPicPr>
          <p:nvPr/>
        </p:nvPicPr>
        <p:blipFill>
          <a:blip r:embed="rId3"/>
          <a:stretch>
            <a:fillRect/>
          </a:stretch>
        </p:blipFill>
        <p:spPr>
          <a:xfrm>
            <a:off x="0" y="632520"/>
            <a:ext cx="6822015" cy="5401524"/>
          </a:xfrm>
          <a:prstGeom prst="rect">
            <a:avLst/>
          </a:prstGeom>
        </p:spPr>
      </p:pic>
      <p:sp>
        <p:nvSpPr>
          <p:cNvPr id="6" name="Dikdörtgen 5"/>
          <p:cNvSpPr/>
          <p:nvPr/>
        </p:nvSpPr>
        <p:spPr>
          <a:xfrm>
            <a:off x="109595" y="6219988"/>
            <a:ext cx="6741368" cy="2308324"/>
          </a:xfrm>
          <a:prstGeom prst="rect">
            <a:avLst/>
          </a:prstGeom>
        </p:spPr>
        <p:txBody>
          <a:bodyPr wrap="square">
            <a:spAutoFit/>
          </a:bodyPr>
          <a:lstStyle/>
          <a:p>
            <a:r>
              <a:rPr lang="en-US" sz="2400" dirty="0"/>
              <a:t>When the graph is examined, it can be seen that water consumption is directly related to the facility’s seasonal operations and guest occupancy levels. In all three years, consumption values remain at low levels at the beginning of the season, but increase significantly with the start of the summer season.</a:t>
            </a:r>
            <a:endParaRPr lang="tr-TR" sz="2400" dirty="0"/>
          </a:p>
        </p:txBody>
      </p:sp>
    </p:spTree>
    <p:extLst>
      <p:ext uri="{BB962C8B-B14F-4D97-AF65-F5344CB8AC3E}">
        <p14:creationId xmlns:p14="http://schemas.microsoft.com/office/powerpoint/2010/main" val="229026736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Resim 4"/>
          <p:cNvPicPr>
            <a:picLocks noChangeAspect="1"/>
          </p:cNvPicPr>
          <p:nvPr/>
        </p:nvPicPr>
        <p:blipFill>
          <a:blip r:embed="rId2"/>
          <a:stretch>
            <a:fillRect/>
          </a:stretch>
        </p:blipFill>
        <p:spPr>
          <a:xfrm>
            <a:off x="469135" y="3995845"/>
            <a:ext cx="5919729" cy="1914310"/>
          </a:xfrm>
          <a:prstGeom prst="rect">
            <a:avLst/>
          </a:prstGeom>
        </p:spPr>
      </p:pic>
      <p:pic>
        <p:nvPicPr>
          <p:cNvPr id="7" name="İçerik Yer Tutucusu 6"/>
          <p:cNvPicPr>
            <a:picLocks noGrp="1" noChangeAspect="1"/>
          </p:cNvPicPr>
          <p:nvPr>
            <p:ph idx="1"/>
          </p:nvPr>
        </p:nvPicPr>
        <p:blipFill>
          <a:blip r:embed="rId3"/>
          <a:stretch>
            <a:fillRect/>
          </a:stretch>
        </p:blipFill>
        <p:spPr>
          <a:xfrm>
            <a:off x="0" y="23300"/>
            <a:ext cx="6857999" cy="6009820"/>
          </a:xfrm>
          <a:prstGeom prst="rect">
            <a:avLst/>
          </a:prstGeom>
        </p:spPr>
      </p:pic>
      <p:sp>
        <p:nvSpPr>
          <p:cNvPr id="8" name="Dikdörtgen 7"/>
          <p:cNvSpPr/>
          <p:nvPr/>
        </p:nvSpPr>
        <p:spPr>
          <a:xfrm>
            <a:off x="165758" y="6177136"/>
            <a:ext cx="6669359" cy="3108543"/>
          </a:xfrm>
          <a:prstGeom prst="rect">
            <a:avLst/>
          </a:prstGeom>
        </p:spPr>
        <p:txBody>
          <a:bodyPr wrap="square">
            <a:spAutoFit/>
          </a:bodyPr>
          <a:lstStyle/>
          <a:p>
            <a:r>
              <a:rPr lang="en-US" sz="2800" dirty="0"/>
              <a:t>Per capita water consumption in April and May 2026 decreased by 28% and 21%, respectively, compared to the same period in 2025. This result demonstrates the effectiveness of water efficiency practices and indicates that resources are being used in a more sustainable manner.</a:t>
            </a:r>
            <a:endParaRPr lang="tr-TR" sz="2800" dirty="0"/>
          </a:p>
        </p:txBody>
      </p:sp>
    </p:spTree>
    <p:extLst>
      <p:ext uri="{BB962C8B-B14F-4D97-AF65-F5344CB8AC3E}">
        <p14:creationId xmlns:p14="http://schemas.microsoft.com/office/powerpoint/2010/main" val="103789662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116632" y="200472"/>
            <a:ext cx="5726385" cy="825196"/>
          </a:xfrm>
        </p:spPr>
        <p:txBody>
          <a:bodyPr/>
          <a:lstStyle/>
          <a:p>
            <a:r>
              <a:rPr lang="tr-TR" b="1" dirty="0">
                <a:solidFill>
                  <a:schemeClr val="tx2"/>
                </a:solidFill>
              </a:rPr>
              <a:t>WASTE MANAGEMENT</a:t>
            </a:r>
          </a:p>
        </p:txBody>
      </p:sp>
      <p:pic>
        <p:nvPicPr>
          <p:cNvPr id="4" name="İçerik Yer Tutucusu 3"/>
          <p:cNvPicPr>
            <a:picLocks noGrp="1" noChangeAspect="1"/>
          </p:cNvPicPr>
          <p:nvPr>
            <p:ph idx="1"/>
          </p:nvPr>
        </p:nvPicPr>
        <p:blipFill>
          <a:blip r:embed="rId2"/>
          <a:stretch>
            <a:fillRect/>
          </a:stretch>
        </p:blipFill>
        <p:spPr>
          <a:xfrm>
            <a:off x="396559" y="817886"/>
            <a:ext cx="2840982" cy="1914310"/>
          </a:xfrm>
          <a:prstGeom prst="rect">
            <a:avLst/>
          </a:prstGeom>
        </p:spPr>
      </p:pic>
      <p:pic>
        <p:nvPicPr>
          <p:cNvPr id="5" name="Resim 4"/>
          <p:cNvPicPr>
            <a:picLocks noChangeAspect="1"/>
          </p:cNvPicPr>
          <p:nvPr/>
        </p:nvPicPr>
        <p:blipFill>
          <a:blip r:embed="rId3"/>
          <a:stretch>
            <a:fillRect/>
          </a:stretch>
        </p:blipFill>
        <p:spPr>
          <a:xfrm>
            <a:off x="4221088" y="817886"/>
            <a:ext cx="2060627" cy="1667917"/>
          </a:xfrm>
          <a:prstGeom prst="rect">
            <a:avLst/>
          </a:prstGeom>
        </p:spPr>
      </p:pic>
      <p:sp>
        <p:nvSpPr>
          <p:cNvPr id="6" name="Dikdörtgen 5"/>
          <p:cNvSpPr/>
          <p:nvPr/>
        </p:nvSpPr>
        <p:spPr>
          <a:xfrm>
            <a:off x="1837514" y="2493394"/>
            <a:ext cx="3429000" cy="707886"/>
          </a:xfrm>
          <a:prstGeom prst="rect">
            <a:avLst/>
          </a:prstGeom>
        </p:spPr>
        <p:txBody>
          <a:bodyPr>
            <a:spAutoFit/>
          </a:bodyPr>
          <a:lstStyle/>
          <a:p>
            <a:r>
              <a:rPr lang="en-US" sz="2000" dirty="0">
                <a:solidFill>
                  <a:schemeClr val="tx2"/>
                </a:solidFill>
              </a:rPr>
              <a:t>We separate our waste at the source.</a:t>
            </a:r>
            <a:endParaRPr lang="tr-TR" sz="2000" dirty="0">
              <a:solidFill>
                <a:schemeClr val="tx2"/>
              </a:solidFill>
            </a:endParaRPr>
          </a:p>
        </p:txBody>
      </p:sp>
      <p:pic>
        <p:nvPicPr>
          <p:cNvPr id="7" name="Resim 6"/>
          <p:cNvPicPr>
            <a:picLocks noChangeAspect="1"/>
          </p:cNvPicPr>
          <p:nvPr/>
        </p:nvPicPr>
        <p:blipFill>
          <a:blip r:embed="rId4"/>
          <a:stretch>
            <a:fillRect/>
          </a:stretch>
        </p:blipFill>
        <p:spPr>
          <a:xfrm>
            <a:off x="4964815" y="2790513"/>
            <a:ext cx="1670449" cy="2170364"/>
          </a:xfrm>
          <a:prstGeom prst="rect">
            <a:avLst/>
          </a:prstGeom>
        </p:spPr>
      </p:pic>
      <p:sp>
        <p:nvSpPr>
          <p:cNvPr id="8" name="Dikdörtgen 7"/>
          <p:cNvSpPr/>
          <p:nvPr/>
        </p:nvSpPr>
        <p:spPr>
          <a:xfrm>
            <a:off x="81823" y="3512400"/>
            <a:ext cx="4869160" cy="1015663"/>
          </a:xfrm>
          <a:prstGeom prst="rect">
            <a:avLst/>
          </a:prstGeom>
        </p:spPr>
        <p:txBody>
          <a:bodyPr wrap="square">
            <a:spAutoFit/>
          </a:bodyPr>
          <a:lstStyle/>
          <a:p>
            <a:r>
              <a:rPr lang="en-US" sz="2000" dirty="0">
                <a:solidFill>
                  <a:schemeClr val="tx2"/>
                </a:solidFill>
              </a:rPr>
              <a:t>We protect our resources by using mostly reusable materials instead of disposable materials.</a:t>
            </a:r>
            <a:endParaRPr lang="tr-TR" sz="2000" dirty="0">
              <a:solidFill>
                <a:schemeClr val="tx2"/>
              </a:solidFill>
            </a:endParaRPr>
          </a:p>
        </p:txBody>
      </p:sp>
      <p:pic>
        <p:nvPicPr>
          <p:cNvPr id="9" name="Resim 8"/>
          <p:cNvPicPr>
            <a:picLocks noChangeAspect="1"/>
          </p:cNvPicPr>
          <p:nvPr/>
        </p:nvPicPr>
        <p:blipFill>
          <a:blip r:embed="rId5"/>
          <a:stretch>
            <a:fillRect/>
          </a:stretch>
        </p:blipFill>
        <p:spPr>
          <a:xfrm>
            <a:off x="108612" y="4960877"/>
            <a:ext cx="1560711" cy="1548518"/>
          </a:xfrm>
          <a:prstGeom prst="rect">
            <a:avLst/>
          </a:prstGeom>
        </p:spPr>
      </p:pic>
      <p:sp>
        <p:nvSpPr>
          <p:cNvPr id="10" name="Dikdörtgen 9"/>
          <p:cNvSpPr/>
          <p:nvPr/>
        </p:nvSpPr>
        <p:spPr>
          <a:xfrm>
            <a:off x="1837514" y="5173091"/>
            <a:ext cx="4746146" cy="1015663"/>
          </a:xfrm>
          <a:prstGeom prst="rect">
            <a:avLst/>
          </a:prstGeom>
        </p:spPr>
        <p:txBody>
          <a:bodyPr wrap="square">
            <a:spAutoFit/>
          </a:bodyPr>
          <a:lstStyle/>
          <a:p>
            <a:r>
              <a:rPr lang="en-US" sz="2000" dirty="0"/>
              <a:t>To reduce paper consumption, we conduct our correspondence via email and use paper on both sides.</a:t>
            </a:r>
            <a:endParaRPr lang="tr-TR" sz="2000" dirty="0"/>
          </a:p>
        </p:txBody>
      </p:sp>
      <p:pic>
        <p:nvPicPr>
          <p:cNvPr id="11" name="Resim 10"/>
          <p:cNvPicPr>
            <a:picLocks noChangeAspect="1"/>
          </p:cNvPicPr>
          <p:nvPr/>
        </p:nvPicPr>
        <p:blipFill>
          <a:blip r:embed="rId6"/>
          <a:stretch>
            <a:fillRect/>
          </a:stretch>
        </p:blipFill>
        <p:spPr>
          <a:xfrm>
            <a:off x="4581128" y="6374282"/>
            <a:ext cx="1804572" cy="1786283"/>
          </a:xfrm>
          <a:prstGeom prst="rect">
            <a:avLst/>
          </a:prstGeom>
        </p:spPr>
      </p:pic>
      <p:sp>
        <p:nvSpPr>
          <p:cNvPr id="12" name="Dikdörtgen 11"/>
          <p:cNvSpPr/>
          <p:nvPr/>
        </p:nvSpPr>
        <p:spPr>
          <a:xfrm>
            <a:off x="332656" y="6721609"/>
            <a:ext cx="3888432" cy="1015663"/>
          </a:xfrm>
          <a:prstGeom prst="rect">
            <a:avLst/>
          </a:prstGeom>
        </p:spPr>
        <p:txBody>
          <a:bodyPr wrap="square">
            <a:spAutoFit/>
          </a:bodyPr>
          <a:lstStyle/>
          <a:p>
            <a:r>
              <a:rPr lang="en-US" sz="2000" dirty="0">
                <a:solidFill>
                  <a:schemeClr val="tx2"/>
                </a:solidFill>
              </a:rPr>
              <a:t>We encourage our guests and employees to participate in recycling programs.</a:t>
            </a:r>
            <a:endParaRPr lang="tr-TR" sz="2000" dirty="0">
              <a:solidFill>
                <a:schemeClr val="tx2"/>
              </a:solidFill>
            </a:endParaRPr>
          </a:p>
        </p:txBody>
      </p:sp>
      <p:pic>
        <p:nvPicPr>
          <p:cNvPr id="13" name="Resim 12"/>
          <p:cNvPicPr>
            <a:picLocks noChangeAspect="1"/>
          </p:cNvPicPr>
          <p:nvPr/>
        </p:nvPicPr>
        <p:blipFill>
          <a:blip r:embed="rId7"/>
          <a:stretch>
            <a:fillRect/>
          </a:stretch>
        </p:blipFill>
        <p:spPr>
          <a:xfrm>
            <a:off x="108612" y="7949486"/>
            <a:ext cx="2286198" cy="1676545"/>
          </a:xfrm>
          <a:prstGeom prst="rect">
            <a:avLst/>
          </a:prstGeom>
        </p:spPr>
      </p:pic>
      <p:sp>
        <p:nvSpPr>
          <p:cNvPr id="15" name="Dikdörtgen 14"/>
          <p:cNvSpPr/>
          <p:nvPr/>
        </p:nvSpPr>
        <p:spPr>
          <a:xfrm>
            <a:off x="2394810" y="8382300"/>
            <a:ext cx="4240454" cy="1015663"/>
          </a:xfrm>
          <a:prstGeom prst="rect">
            <a:avLst/>
          </a:prstGeom>
        </p:spPr>
        <p:txBody>
          <a:bodyPr wrap="square">
            <a:spAutoFit/>
          </a:bodyPr>
          <a:lstStyle/>
          <a:p>
            <a:r>
              <a:rPr lang="en-US" sz="2000" dirty="0">
                <a:solidFill>
                  <a:schemeClr val="tx2"/>
                </a:solidFill>
              </a:rPr>
              <a:t>We reduce packaging waste by purchasing large-packaged and concentrated products.</a:t>
            </a:r>
            <a:endParaRPr lang="tr-TR" sz="2000" dirty="0">
              <a:solidFill>
                <a:schemeClr val="tx2"/>
              </a:solidFill>
            </a:endParaRPr>
          </a:p>
        </p:txBody>
      </p:sp>
    </p:spTree>
    <p:extLst>
      <p:ext uri="{BB962C8B-B14F-4D97-AF65-F5344CB8AC3E}">
        <p14:creationId xmlns:p14="http://schemas.microsoft.com/office/powerpoint/2010/main" val="220090712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çerik Yer Tutucusu 3"/>
          <p:cNvPicPr>
            <a:picLocks noGrp="1" noChangeAspect="1"/>
          </p:cNvPicPr>
          <p:nvPr>
            <p:ph idx="1"/>
          </p:nvPr>
        </p:nvPicPr>
        <p:blipFill>
          <a:blip r:embed="rId2"/>
          <a:stretch>
            <a:fillRect/>
          </a:stretch>
        </p:blipFill>
        <p:spPr>
          <a:xfrm>
            <a:off x="116632" y="1064568"/>
            <a:ext cx="6552728" cy="5277698"/>
          </a:xfrm>
          <a:prstGeom prst="rect">
            <a:avLst/>
          </a:prstGeom>
        </p:spPr>
      </p:pic>
      <p:sp>
        <p:nvSpPr>
          <p:cNvPr id="5" name="Dikdörtgen 4"/>
          <p:cNvSpPr/>
          <p:nvPr/>
        </p:nvSpPr>
        <p:spPr>
          <a:xfrm>
            <a:off x="476672" y="344488"/>
            <a:ext cx="4608512" cy="584775"/>
          </a:xfrm>
          <a:prstGeom prst="rect">
            <a:avLst/>
          </a:prstGeom>
        </p:spPr>
        <p:txBody>
          <a:bodyPr wrap="square">
            <a:spAutoFit/>
          </a:bodyPr>
          <a:lstStyle/>
          <a:p>
            <a:r>
              <a:rPr lang="tr-TR" sz="3200" dirty="0">
                <a:solidFill>
                  <a:schemeClr val="accent1">
                    <a:lumMod val="50000"/>
                  </a:schemeClr>
                </a:solidFill>
              </a:rPr>
              <a:t>WASTE MANAGEMENT</a:t>
            </a:r>
          </a:p>
        </p:txBody>
      </p:sp>
      <p:sp>
        <p:nvSpPr>
          <p:cNvPr id="6" name="Dikdörtgen 5"/>
          <p:cNvSpPr/>
          <p:nvPr/>
        </p:nvSpPr>
        <p:spPr>
          <a:xfrm>
            <a:off x="140194" y="6609184"/>
            <a:ext cx="6408712" cy="2308324"/>
          </a:xfrm>
          <a:prstGeom prst="rect">
            <a:avLst/>
          </a:prstGeom>
        </p:spPr>
        <p:txBody>
          <a:bodyPr wrap="square">
            <a:spAutoFit/>
          </a:bodyPr>
          <a:lstStyle/>
          <a:p>
            <a:r>
              <a:rPr lang="en-US" sz="2400" dirty="0"/>
              <a:t>In 2024, the total non-hazardous waste amount was 39,272 kg, and in 2025 it was 29,805 kg. In 2025, a 24.1% decrease was achieved compared to the previous year, and positive progress has been recorded in waste reduction and resource efficiency efforts.</a:t>
            </a:r>
            <a:endParaRPr lang="tr-TR" sz="2400" dirty="0"/>
          </a:p>
        </p:txBody>
      </p:sp>
    </p:spTree>
    <p:extLst>
      <p:ext uri="{BB962C8B-B14F-4D97-AF65-F5344CB8AC3E}">
        <p14:creationId xmlns:p14="http://schemas.microsoft.com/office/powerpoint/2010/main" val="6080716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çerik Yer Tutucusu 3"/>
          <p:cNvPicPr>
            <a:picLocks noGrp="1" noChangeAspect="1"/>
          </p:cNvPicPr>
          <p:nvPr>
            <p:ph idx="1"/>
          </p:nvPr>
        </p:nvPicPr>
        <p:blipFill>
          <a:blip r:embed="rId2"/>
          <a:stretch>
            <a:fillRect/>
          </a:stretch>
        </p:blipFill>
        <p:spPr>
          <a:xfrm>
            <a:off x="0" y="128464"/>
            <a:ext cx="6858000" cy="5748992"/>
          </a:xfrm>
          <a:prstGeom prst="rect">
            <a:avLst/>
          </a:prstGeom>
        </p:spPr>
      </p:pic>
      <p:sp>
        <p:nvSpPr>
          <p:cNvPr id="5" name="Dikdörtgen 4"/>
          <p:cNvSpPr/>
          <p:nvPr/>
        </p:nvSpPr>
        <p:spPr>
          <a:xfrm>
            <a:off x="94320" y="6105128"/>
            <a:ext cx="6669360" cy="1938992"/>
          </a:xfrm>
          <a:prstGeom prst="rect">
            <a:avLst/>
          </a:prstGeom>
        </p:spPr>
        <p:txBody>
          <a:bodyPr wrap="square">
            <a:spAutoFit/>
          </a:bodyPr>
          <a:lstStyle/>
          <a:p>
            <a:r>
              <a:rPr lang="en-US" sz="2400" dirty="0"/>
              <a:t>In 2025, there was a significant decrease in per capita non-hazardous waste compared to 2024. This result demonstrates that resources are being used more efficiently and that sustainable waste management practices are effective.</a:t>
            </a:r>
            <a:endParaRPr lang="tr-TR" sz="2400" dirty="0"/>
          </a:p>
        </p:txBody>
      </p:sp>
    </p:spTree>
    <p:extLst>
      <p:ext uri="{BB962C8B-B14F-4D97-AF65-F5344CB8AC3E}">
        <p14:creationId xmlns:p14="http://schemas.microsoft.com/office/powerpoint/2010/main" val="39111489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xmlns="" id="{0CC97C53-532E-713D-E11C-F2C458C1FA38}"/>
            </a:ext>
          </a:extLst>
        </p:cNvPr>
        <p:cNvGrpSpPr/>
        <p:nvPr/>
      </p:nvGrpSpPr>
      <p:grpSpPr>
        <a:xfrm>
          <a:off x="0" y="0"/>
          <a:ext cx="0" cy="0"/>
          <a:chOff x="0" y="0"/>
          <a:chExt cx="0" cy="0"/>
        </a:xfrm>
      </p:grpSpPr>
      <p:sp>
        <p:nvSpPr>
          <p:cNvPr id="2" name="Başlık 1">
            <a:extLst>
              <a:ext uri="{FF2B5EF4-FFF2-40B4-BE49-F238E27FC236}">
                <a16:creationId xmlns:a16="http://schemas.microsoft.com/office/drawing/2014/main" xmlns="" id="{A181CCC1-8BB1-88B6-829C-CB47AF6280CC}"/>
              </a:ext>
            </a:extLst>
          </p:cNvPr>
          <p:cNvSpPr>
            <a:spLocks noGrp="1"/>
          </p:cNvSpPr>
          <p:nvPr>
            <p:ph type="title"/>
          </p:nvPr>
        </p:nvSpPr>
        <p:spPr>
          <a:xfrm>
            <a:off x="0" y="272480"/>
            <a:ext cx="6858000" cy="864096"/>
          </a:xfrm>
        </p:spPr>
        <p:txBody>
          <a:bodyPr>
            <a:normAutofit/>
          </a:bodyPr>
          <a:lstStyle/>
          <a:p>
            <a:pPr algn="ctr"/>
            <a:r>
              <a:rPr lang="tr-TR" sz="4100" dirty="0">
                <a:solidFill>
                  <a:schemeClr val="tx2"/>
                </a:solidFill>
              </a:rPr>
              <a:t>OUR TRAININGS </a:t>
            </a:r>
          </a:p>
        </p:txBody>
      </p:sp>
      <p:sp>
        <p:nvSpPr>
          <p:cNvPr id="7" name="İçerik Yer Tutucusu 6">
            <a:extLst>
              <a:ext uri="{FF2B5EF4-FFF2-40B4-BE49-F238E27FC236}">
                <a16:creationId xmlns:a16="http://schemas.microsoft.com/office/drawing/2014/main" xmlns="" id="{B5F97F3F-1EE3-33C1-4C4C-8C2A0FC47D4C}"/>
              </a:ext>
            </a:extLst>
          </p:cNvPr>
          <p:cNvSpPr>
            <a:spLocks noGrp="1"/>
          </p:cNvSpPr>
          <p:nvPr>
            <p:ph idx="1"/>
          </p:nvPr>
        </p:nvSpPr>
        <p:spPr>
          <a:xfrm>
            <a:off x="342900" y="1568624"/>
            <a:ext cx="6172200" cy="7488832"/>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fontScale="92500" lnSpcReduction="10000"/>
          </a:bodyPr>
          <a:lstStyle/>
          <a:p>
            <a:pPr marL="0" indent="0" algn="ctr">
              <a:buNone/>
            </a:pPr>
            <a:r>
              <a:rPr lang="en-US" sz="3800" b="1" dirty="0">
                <a:solidFill>
                  <a:schemeClr val="accent1">
                    <a:lumMod val="50000"/>
                  </a:schemeClr>
                </a:solidFill>
              </a:rPr>
              <a:t>Some of the trainings we conduct with our personnel are: </a:t>
            </a:r>
            <a:endParaRPr lang="tr-TR" sz="3800" b="1" dirty="0" smtClean="0">
              <a:solidFill>
                <a:schemeClr val="accent1">
                  <a:lumMod val="50000"/>
                </a:schemeClr>
              </a:solidFill>
            </a:endParaRPr>
          </a:p>
          <a:p>
            <a:pPr marL="0" indent="0" algn="ctr">
              <a:buNone/>
            </a:pPr>
            <a:r>
              <a:rPr lang="en-US" sz="3800" b="1" dirty="0" smtClean="0">
                <a:solidFill>
                  <a:schemeClr val="accent1">
                    <a:lumMod val="50000"/>
                  </a:schemeClr>
                </a:solidFill>
              </a:rPr>
              <a:t> </a:t>
            </a:r>
            <a:r>
              <a:rPr lang="en-US" sz="3800" b="1" dirty="0">
                <a:solidFill>
                  <a:schemeClr val="accent1">
                    <a:lumMod val="50000"/>
                  </a:schemeClr>
                </a:solidFill>
              </a:rPr>
              <a:t>* SUSTAINABILITY / ENVIRONMENTAL TRAINING  * HYGIENE TRAINING  * OCCUPATIONAL SAFETY and HEALTH TRAINING  * FIRE TRAINING and FIRE DRILL  * CHEMICAL USE TRAINING  * WORKING AT HEIGHT TRAINING  * FIRST AID TRAINING  * FOOD SAFETY TRAININGS  * ZERO WASTE and WASTE MANAGEMENT TRAINING  * ORIENTATION TRAINING </a:t>
            </a:r>
            <a:endParaRPr lang="tr-TR" sz="2900" b="1" dirty="0"/>
          </a:p>
          <a:p>
            <a:endParaRPr lang="tr-TR" dirty="0"/>
          </a:p>
        </p:txBody>
      </p:sp>
    </p:spTree>
    <p:extLst>
      <p:ext uri="{BB962C8B-B14F-4D97-AF65-F5344CB8AC3E}">
        <p14:creationId xmlns:p14="http://schemas.microsoft.com/office/powerpoint/2010/main" val="188029041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xmlns="" id="{B2D1C0B6-D7B7-8567-E6FF-01BF6BF13B9B}"/>
            </a:ext>
          </a:extLst>
        </p:cNvPr>
        <p:cNvGrpSpPr/>
        <p:nvPr/>
      </p:nvGrpSpPr>
      <p:grpSpPr>
        <a:xfrm>
          <a:off x="0" y="0"/>
          <a:ext cx="0" cy="0"/>
          <a:chOff x="0" y="0"/>
          <a:chExt cx="0" cy="0"/>
        </a:xfrm>
      </p:grpSpPr>
      <p:sp>
        <p:nvSpPr>
          <p:cNvPr id="2" name="Başlık 1">
            <a:extLst>
              <a:ext uri="{FF2B5EF4-FFF2-40B4-BE49-F238E27FC236}">
                <a16:creationId xmlns:a16="http://schemas.microsoft.com/office/drawing/2014/main" xmlns="" id="{FF774AF9-8348-3697-1119-B0EAD0664626}"/>
              </a:ext>
            </a:extLst>
          </p:cNvPr>
          <p:cNvSpPr>
            <a:spLocks noGrp="1"/>
          </p:cNvSpPr>
          <p:nvPr>
            <p:ph type="title"/>
          </p:nvPr>
        </p:nvSpPr>
        <p:spPr>
          <a:xfrm rot="10800000" flipV="1">
            <a:off x="57456" y="1007516"/>
            <a:ext cx="6832679" cy="489099"/>
          </a:xfrm>
        </p:spPr>
        <p:txBody>
          <a:bodyPr>
            <a:noAutofit/>
          </a:bodyPr>
          <a:lstStyle/>
          <a:p>
            <a:pPr algn="ctr"/>
            <a:r>
              <a:rPr lang="en-US" sz="2000" dirty="0">
                <a:solidFill>
                  <a:schemeClr val="tx2"/>
                </a:solidFill>
                <a:latin typeface="Aptos" panose="020B0004020202020204" pitchFamily="34" charset="0"/>
              </a:rPr>
              <a:t>As employees of Elysee Rive Hotel, we carried out a beach cleanup on 20.05.2026.</a:t>
            </a:r>
            <a:endParaRPr lang="tr-TR" sz="2000" dirty="0">
              <a:solidFill>
                <a:schemeClr val="tx2"/>
              </a:solidFill>
              <a:latin typeface="Aptos" panose="020B0004020202020204" pitchFamily="34" charset="0"/>
            </a:endParaRPr>
          </a:p>
        </p:txBody>
      </p:sp>
      <p:pic>
        <p:nvPicPr>
          <p:cNvPr id="8" name="Resim 7"/>
          <p:cNvPicPr>
            <a:picLocks noChangeAspect="1"/>
          </p:cNvPicPr>
          <p:nvPr/>
        </p:nvPicPr>
        <p:blipFill>
          <a:blip r:embed="rId2"/>
          <a:stretch>
            <a:fillRect/>
          </a:stretch>
        </p:blipFill>
        <p:spPr>
          <a:xfrm>
            <a:off x="31101" y="1712640"/>
            <a:ext cx="2767824" cy="2303409"/>
          </a:xfrm>
          <a:prstGeom prst="rect">
            <a:avLst/>
          </a:prstGeom>
        </p:spPr>
      </p:pic>
      <p:pic>
        <p:nvPicPr>
          <p:cNvPr id="9" name="Resim 8"/>
          <p:cNvPicPr>
            <a:picLocks noChangeAspect="1"/>
          </p:cNvPicPr>
          <p:nvPr/>
        </p:nvPicPr>
        <p:blipFill>
          <a:blip r:embed="rId3"/>
          <a:stretch>
            <a:fillRect/>
          </a:stretch>
        </p:blipFill>
        <p:spPr>
          <a:xfrm>
            <a:off x="2863933" y="1712640"/>
            <a:ext cx="1963082" cy="2291216"/>
          </a:xfrm>
          <a:prstGeom prst="rect">
            <a:avLst/>
          </a:prstGeom>
        </p:spPr>
      </p:pic>
      <p:pic>
        <p:nvPicPr>
          <p:cNvPr id="10" name="Resim 9"/>
          <p:cNvPicPr>
            <a:picLocks noChangeAspect="1"/>
          </p:cNvPicPr>
          <p:nvPr/>
        </p:nvPicPr>
        <p:blipFill>
          <a:blip r:embed="rId4"/>
          <a:stretch>
            <a:fillRect/>
          </a:stretch>
        </p:blipFill>
        <p:spPr>
          <a:xfrm>
            <a:off x="4803050" y="1712640"/>
            <a:ext cx="2078916" cy="2309506"/>
          </a:xfrm>
          <a:prstGeom prst="rect">
            <a:avLst/>
          </a:prstGeom>
        </p:spPr>
      </p:pic>
      <p:pic>
        <p:nvPicPr>
          <p:cNvPr id="11" name="Resim 10"/>
          <p:cNvPicPr>
            <a:picLocks noChangeAspect="1"/>
          </p:cNvPicPr>
          <p:nvPr/>
        </p:nvPicPr>
        <p:blipFill>
          <a:blip r:embed="rId5"/>
          <a:stretch>
            <a:fillRect/>
          </a:stretch>
        </p:blipFill>
        <p:spPr>
          <a:xfrm>
            <a:off x="31101" y="4003856"/>
            <a:ext cx="2145007" cy="2893360"/>
          </a:xfrm>
          <a:prstGeom prst="rect">
            <a:avLst/>
          </a:prstGeom>
        </p:spPr>
      </p:pic>
      <p:pic>
        <p:nvPicPr>
          <p:cNvPr id="12" name="Resim 11"/>
          <p:cNvPicPr>
            <a:picLocks noChangeAspect="1"/>
          </p:cNvPicPr>
          <p:nvPr/>
        </p:nvPicPr>
        <p:blipFill>
          <a:blip r:embed="rId6"/>
          <a:stretch>
            <a:fillRect/>
          </a:stretch>
        </p:blipFill>
        <p:spPr>
          <a:xfrm>
            <a:off x="31101" y="6735553"/>
            <a:ext cx="2347163" cy="3158002"/>
          </a:xfrm>
          <a:prstGeom prst="rect">
            <a:avLst/>
          </a:prstGeom>
        </p:spPr>
      </p:pic>
      <p:pic>
        <p:nvPicPr>
          <p:cNvPr id="13" name="Resim 12"/>
          <p:cNvPicPr>
            <a:picLocks noChangeAspect="1"/>
          </p:cNvPicPr>
          <p:nvPr/>
        </p:nvPicPr>
        <p:blipFill>
          <a:blip r:embed="rId7"/>
          <a:stretch>
            <a:fillRect/>
          </a:stretch>
        </p:blipFill>
        <p:spPr>
          <a:xfrm>
            <a:off x="2145618" y="4016049"/>
            <a:ext cx="2298391" cy="2707311"/>
          </a:xfrm>
          <a:prstGeom prst="rect">
            <a:avLst/>
          </a:prstGeom>
        </p:spPr>
      </p:pic>
      <p:pic>
        <p:nvPicPr>
          <p:cNvPr id="14" name="Resim 13"/>
          <p:cNvPicPr>
            <a:picLocks noChangeAspect="1"/>
          </p:cNvPicPr>
          <p:nvPr/>
        </p:nvPicPr>
        <p:blipFill>
          <a:blip r:embed="rId8"/>
          <a:stretch>
            <a:fillRect/>
          </a:stretch>
        </p:blipFill>
        <p:spPr>
          <a:xfrm>
            <a:off x="4290625" y="3967729"/>
            <a:ext cx="2597121" cy="2755631"/>
          </a:xfrm>
          <a:prstGeom prst="rect">
            <a:avLst/>
          </a:prstGeom>
        </p:spPr>
      </p:pic>
      <p:pic>
        <p:nvPicPr>
          <p:cNvPr id="15" name="Resim 14"/>
          <p:cNvPicPr>
            <a:picLocks noChangeAspect="1"/>
          </p:cNvPicPr>
          <p:nvPr/>
        </p:nvPicPr>
        <p:blipFill>
          <a:blip r:embed="rId9"/>
          <a:stretch>
            <a:fillRect/>
          </a:stretch>
        </p:blipFill>
        <p:spPr>
          <a:xfrm>
            <a:off x="2377052" y="6559190"/>
            <a:ext cx="4480948" cy="3304318"/>
          </a:xfrm>
          <a:prstGeom prst="rect">
            <a:avLst/>
          </a:prstGeom>
        </p:spPr>
      </p:pic>
      <p:sp>
        <p:nvSpPr>
          <p:cNvPr id="16" name="Dikdörtgen 15"/>
          <p:cNvSpPr/>
          <p:nvPr/>
        </p:nvSpPr>
        <p:spPr>
          <a:xfrm>
            <a:off x="2176108" y="250306"/>
            <a:ext cx="3773172" cy="646331"/>
          </a:xfrm>
          <a:prstGeom prst="rect">
            <a:avLst/>
          </a:prstGeom>
        </p:spPr>
        <p:txBody>
          <a:bodyPr wrap="square">
            <a:spAutoFit/>
          </a:bodyPr>
          <a:lstStyle/>
          <a:p>
            <a:r>
              <a:rPr lang="tr-TR" sz="3600" dirty="0" smtClean="0">
                <a:solidFill>
                  <a:schemeClr val="accent5">
                    <a:lumMod val="75000"/>
                  </a:schemeClr>
                </a:solidFill>
              </a:rPr>
              <a:t>OUR EVENTS</a:t>
            </a:r>
            <a:endParaRPr lang="tr-TR" sz="3600" dirty="0">
              <a:solidFill>
                <a:schemeClr val="accent5">
                  <a:lumMod val="75000"/>
                </a:schemeClr>
              </a:solidFill>
            </a:endParaRPr>
          </a:p>
        </p:txBody>
      </p:sp>
    </p:spTree>
    <p:extLst>
      <p:ext uri="{BB962C8B-B14F-4D97-AF65-F5344CB8AC3E}">
        <p14:creationId xmlns:p14="http://schemas.microsoft.com/office/powerpoint/2010/main" val="1195102401"/>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Unvan 1"/>
          <p:cNvSpPr>
            <a:spLocks noGrp="1"/>
          </p:cNvSpPr>
          <p:nvPr>
            <p:ph type="title"/>
          </p:nvPr>
        </p:nvSpPr>
        <p:spPr>
          <a:xfrm>
            <a:off x="576072" y="272480"/>
            <a:ext cx="5467541" cy="720080"/>
          </a:xfrm>
        </p:spPr>
        <p:txBody>
          <a:bodyPr>
            <a:noAutofit/>
          </a:bodyPr>
          <a:lstStyle/>
          <a:p>
            <a:pPr algn="ctr"/>
            <a:r>
              <a:rPr lang="tr-TR" sz="2800" b="1" dirty="0">
                <a:solidFill>
                  <a:schemeClr val="accent5">
                    <a:lumMod val="75000"/>
                  </a:schemeClr>
                </a:solidFill>
                <a:latin typeface="Aptos" panose="020B0004020202020204" pitchFamily="34" charset="0"/>
              </a:rPr>
              <a:t>INDUSTRY-STUDENT MEETING</a:t>
            </a:r>
          </a:p>
        </p:txBody>
      </p:sp>
      <p:sp>
        <p:nvSpPr>
          <p:cNvPr id="3" name="İçerik Yer Tutucusu 2"/>
          <p:cNvSpPr>
            <a:spLocks noGrp="1"/>
          </p:cNvSpPr>
          <p:nvPr>
            <p:ph idx="1"/>
          </p:nvPr>
        </p:nvSpPr>
        <p:spPr>
          <a:xfrm>
            <a:off x="188640" y="992560"/>
            <a:ext cx="6480720" cy="8712968"/>
          </a:xfrm>
        </p:spPr>
        <p:txBody>
          <a:bodyPr>
            <a:normAutofit/>
          </a:bodyPr>
          <a:lstStyle/>
          <a:p>
            <a:pPr marL="0" indent="0">
              <a:buNone/>
            </a:pPr>
            <a:r>
              <a:rPr lang="en-US" sz="2400" dirty="0"/>
              <a:t>We participated as Elysee Hotel in the Industry–Student Meeting organized by ALTSO Vocational School and ALTSO Tourism Vocational School on 15–16/04/2026.</a:t>
            </a:r>
            <a:endParaRPr lang="tr-TR" sz="2400" dirty="0"/>
          </a:p>
        </p:txBody>
      </p:sp>
      <p:pic>
        <p:nvPicPr>
          <p:cNvPr id="4" name="Resim 3"/>
          <p:cNvPicPr>
            <a:picLocks noChangeAspect="1"/>
          </p:cNvPicPr>
          <p:nvPr/>
        </p:nvPicPr>
        <p:blipFill>
          <a:blip r:embed="rId2"/>
          <a:stretch>
            <a:fillRect/>
          </a:stretch>
        </p:blipFill>
        <p:spPr>
          <a:xfrm>
            <a:off x="87692" y="2360712"/>
            <a:ext cx="2908044" cy="3846909"/>
          </a:xfrm>
          <a:prstGeom prst="rect">
            <a:avLst/>
          </a:prstGeom>
        </p:spPr>
      </p:pic>
      <p:pic>
        <p:nvPicPr>
          <p:cNvPr id="5" name="Resim 4"/>
          <p:cNvPicPr>
            <a:picLocks noChangeAspect="1"/>
          </p:cNvPicPr>
          <p:nvPr/>
        </p:nvPicPr>
        <p:blipFill>
          <a:blip r:embed="rId3"/>
          <a:stretch>
            <a:fillRect/>
          </a:stretch>
        </p:blipFill>
        <p:spPr>
          <a:xfrm>
            <a:off x="2914189" y="2305778"/>
            <a:ext cx="3937666" cy="3060457"/>
          </a:xfrm>
          <a:prstGeom prst="rect">
            <a:avLst/>
          </a:prstGeom>
        </p:spPr>
      </p:pic>
      <p:pic>
        <p:nvPicPr>
          <p:cNvPr id="6" name="Resim 5"/>
          <p:cNvPicPr>
            <a:picLocks noChangeAspect="1"/>
          </p:cNvPicPr>
          <p:nvPr/>
        </p:nvPicPr>
        <p:blipFill>
          <a:blip r:embed="rId4"/>
          <a:stretch>
            <a:fillRect/>
          </a:stretch>
        </p:blipFill>
        <p:spPr>
          <a:xfrm>
            <a:off x="2958347" y="4398713"/>
            <a:ext cx="3918266" cy="1804572"/>
          </a:xfrm>
          <a:prstGeom prst="rect">
            <a:avLst/>
          </a:prstGeom>
        </p:spPr>
      </p:pic>
      <p:pic>
        <p:nvPicPr>
          <p:cNvPr id="7" name="Resim 6"/>
          <p:cNvPicPr>
            <a:picLocks noChangeAspect="1"/>
          </p:cNvPicPr>
          <p:nvPr/>
        </p:nvPicPr>
        <p:blipFill>
          <a:blip r:embed="rId5"/>
          <a:stretch>
            <a:fillRect/>
          </a:stretch>
        </p:blipFill>
        <p:spPr>
          <a:xfrm>
            <a:off x="6145" y="6209788"/>
            <a:ext cx="3854904" cy="3698379"/>
          </a:xfrm>
          <a:prstGeom prst="rect">
            <a:avLst/>
          </a:prstGeom>
        </p:spPr>
      </p:pic>
      <p:pic>
        <p:nvPicPr>
          <p:cNvPr id="8" name="Resim 7"/>
          <p:cNvPicPr>
            <a:picLocks noChangeAspect="1"/>
          </p:cNvPicPr>
          <p:nvPr/>
        </p:nvPicPr>
        <p:blipFill>
          <a:blip r:embed="rId6"/>
          <a:stretch>
            <a:fillRect/>
          </a:stretch>
        </p:blipFill>
        <p:spPr>
          <a:xfrm>
            <a:off x="3863727" y="5998530"/>
            <a:ext cx="2988128" cy="3944887"/>
          </a:xfrm>
          <a:prstGeom prst="rect">
            <a:avLst/>
          </a:prstGeom>
        </p:spPr>
      </p:pic>
    </p:spTree>
    <p:extLst>
      <p:ext uri="{BB962C8B-B14F-4D97-AF65-F5344CB8AC3E}">
        <p14:creationId xmlns:p14="http://schemas.microsoft.com/office/powerpoint/2010/main" val="29783437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296082" y="128464"/>
            <a:ext cx="6408712" cy="1008112"/>
          </a:xfrm>
        </p:spPr>
        <p:txBody>
          <a:bodyPr/>
          <a:lstStyle/>
          <a:p>
            <a:r>
              <a:rPr lang="tr-TR" b="1" dirty="0" smtClean="0">
                <a:solidFill>
                  <a:schemeClr val="accent5">
                    <a:lumMod val="75000"/>
                  </a:schemeClr>
                </a:solidFill>
              </a:rPr>
              <a:t>   OUR </a:t>
            </a:r>
            <a:r>
              <a:rPr lang="tr-TR" b="1" dirty="0">
                <a:solidFill>
                  <a:schemeClr val="accent5">
                    <a:lumMod val="75000"/>
                  </a:schemeClr>
                </a:solidFill>
              </a:rPr>
              <a:t>SURPRISE BIRTHDAY CELEBRATIONS</a:t>
            </a:r>
          </a:p>
        </p:txBody>
      </p:sp>
      <p:pic>
        <p:nvPicPr>
          <p:cNvPr id="4" name="İçerik Yer Tutucusu 3"/>
          <p:cNvPicPr>
            <a:picLocks noGrp="1" noChangeAspect="1"/>
          </p:cNvPicPr>
          <p:nvPr>
            <p:ph idx="1"/>
          </p:nvPr>
        </p:nvPicPr>
        <p:blipFill>
          <a:blip r:embed="rId2"/>
          <a:stretch>
            <a:fillRect/>
          </a:stretch>
        </p:blipFill>
        <p:spPr>
          <a:xfrm>
            <a:off x="116632" y="992560"/>
            <a:ext cx="6588162" cy="3989460"/>
          </a:xfrm>
          <a:prstGeom prst="rect">
            <a:avLst/>
          </a:prstGeom>
        </p:spPr>
      </p:pic>
      <p:pic>
        <p:nvPicPr>
          <p:cNvPr id="5" name="Resim 4"/>
          <p:cNvPicPr>
            <a:picLocks noChangeAspect="1"/>
          </p:cNvPicPr>
          <p:nvPr/>
        </p:nvPicPr>
        <p:blipFill>
          <a:blip r:embed="rId3"/>
          <a:stretch>
            <a:fillRect/>
          </a:stretch>
        </p:blipFill>
        <p:spPr>
          <a:xfrm>
            <a:off x="116632" y="4982020"/>
            <a:ext cx="6588162" cy="4795516"/>
          </a:xfrm>
          <a:prstGeom prst="rect">
            <a:avLst/>
          </a:prstGeom>
        </p:spPr>
      </p:pic>
    </p:spTree>
    <p:extLst>
      <p:ext uri="{BB962C8B-B14F-4D97-AF65-F5344CB8AC3E}">
        <p14:creationId xmlns:p14="http://schemas.microsoft.com/office/powerpoint/2010/main" val="311602444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542925" y="128464"/>
            <a:ext cx="5915025" cy="1368152"/>
          </a:xfrm>
        </p:spPr>
        <p:txBody>
          <a:bodyPr/>
          <a:lstStyle/>
          <a:p>
            <a:r>
              <a:rPr lang="tr-TR" b="1" dirty="0">
                <a:solidFill>
                  <a:schemeClr val="accent5">
                    <a:lumMod val="75000"/>
                  </a:schemeClr>
                </a:solidFill>
              </a:rPr>
              <a:t> OUR SURPRISE BIRTHDAY CELEBRATIONS</a:t>
            </a:r>
            <a:endParaRPr lang="tr-TR" dirty="0"/>
          </a:p>
        </p:txBody>
      </p:sp>
      <p:pic>
        <p:nvPicPr>
          <p:cNvPr id="4" name="İçerik Yer Tutucusu 3"/>
          <p:cNvPicPr>
            <a:picLocks noGrp="1" noChangeAspect="1"/>
          </p:cNvPicPr>
          <p:nvPr>
            <p:ph idx="1"/>
          </p:nvPr>
        </p:nvPicPr>
        <p:blipFill>
          <a:blip r:embed="rId2"/>
          <a:stretch>
            <a:fillRect/>
          </a:stretch>
        </p:blipFill>
        <p:spPr>
          <a:xfrm>
            <a:off x="188640" y="1136576"/>
            <a:ext cx="6552727" cy="3879403"/>
          </a:xfrm>
          <a:prstGeom prst="rect">
            <a:avLst/>
          </a:prstGeom>
        </p:spPr>
      </p:pic>
      <p:pic>
        <p:nvPicPr>
          <p:cNvPr id="5" name="Resim 4"/>
          <p:cNvPicPr>
            <a:picLocks noChangeAspect="1"/>
          </p:cNvPicPr>
          <p:nvPr/>
        </p:nvPicPr>
        <p:blipFill>
          <a:blip r:embed="rId3"/>
          <a:stretch>
            <a:fillRect/>
          </a:stretch>
        </p:blipFill>
        <p:spPr>
          <a:xfrm>
            <a:off x="188640" y="5015978"/>
            <a:ext cx="3523793" cy="4890021"/>
          </a:xfrm>
          <a:prstGeom prst="rect">
            <a:avLst/>
          </a:prstGeom>
        </p:spPr>
      </p:pic>
      <p:pic>
        <p:nvPicPr>
          <p:cNvPr id="6" name="Resim 5"/>
          <p:cNvPicPr>
            <a:picLocks noChangeAspect="1"/>
          </p:cNvPicPr>
          <p:nvPr/>
        </p:nvPicPr>
        <p:blipFill>
          <a:blip r:embed="rId4"/>
          <a:stretch>
            <a:fillRect/>
          </a:stretch>
        </p:blipFill>
        <p:spPr>
          <a:xfrm>
            <a:off x="3712433" y="5015977"/>
            <a:ext cx="3028934" cy="4890022"/>
          </a:xfrm>
          <a:prstGeom prst="rect">
            <a:avLst/>
          </a:prstGeom>
        </p:spPr>
      </p:pic>
    </p:spTree>
    <p:extLst>
      <p:ext uri="{BB962C8B-B14F-4D97-AF65-F5344CB8AC3E}">
        <p14:creationId xmlns:p14="http://schemas.microsoft.com/office/powerpoint/2010/main" val="36634794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a:xfrm>
            <a:off x="260648" y="416496"/>
            <a:ext cx="6125865" cy="720080"/>
          </a:xfrm>
        </p:spPr>
        <p:txBody>
          <a:bodyPr>
            <a:normAutofit fontScale="90000"/>
          </a:bodyPr>
          <a:lstStyle/>
          <a:p>
            <a:r>
              <a:rPr lang="tr-TR" sz="3200" b="1" dirty="0" smtClean="0">
                <a:solidFill>
                  <a:schemeClr val="accent5">
                    <a:lumMod val="50000"/>
                  </a:schemeClr>
                </a:solidFill>
              </a:rPr>
              <a:t>      OUR </a:t>
            </a:r>
            <a:r>
              <a:rPr lang="tr-TR" sz="3200" b="1" dirty="0">
                <a:solidFill>
                  <a:schemeClr val="accent5">
                    <a:lumMod val="50000"/>
                  </a:schemeClr>
                </a:solidFill>
              </a:rPr>
              <a:t>STAFF NIGHT EVENT</a:t>
            </a:r>
            <a:r>
              <a:rPr lang="tr-TR" dirty="0"/>
              <a:t/>
            </a:r>
            <a:br>
              <a:rPr lang="tr-TR" dirty="0"/>
            </a:br>
            <a:endParaRPr lang="tr-TR" dirty="0"/>
          </a:p>
        </p:txBody>
      </p:sp>
      <p:sp>
        <p:nvSpPr>
          <p:cNvPr id="3" name="İçerik Yer Tutucusu 2"/>
          <p:cNvSpPr>
            <a:spLocks noGrp="1"/>
          </p:cNvSpPr>
          <p:nvPr>
            <p:ph idx="1"/>
          </p:nvPr>
        </p:nvSpPr>
        <p:spPr>
          <a:xfrm>
            <a:off x="119224" y="1029135"/>
            <a:ext cx="6408712" cy="7704856"/>
          </a:xfrm>
        </p:spPr>
        <p:txBody>
          <a:bodyPr>
            <a:normAutofit/>
          </a:bodyPr>
          <a:lstStyle/>
          <a:p>
            <a:r>
              <a:rPr lang="en-US" sz="2400" dirty="0"/>
              <a:t>On 14.11.2025, a Personnel Night event was organized to increase employee motivation and strengthen team spirit. As part of the event, our employees came together, enjoyed a pleasant evening, and had the opportunity to enhance their social interactions.</a:t>
            </a:r>
            <a:endParaRPr lang="tr-TR" sz="2400" dirty="0"/>
          </a:p>
        </p:txBody>
      </p:sp>
      <p:pic>
        <p:nvPicPr>
          <p:cNvPr id="4" name="Resim 3"/>
          <p:cNvPicPr>
            <a:picLocks noChangeAspect="1"/>
          </p:cNvPicPr>
          <p:nvPr/>
        </p:nvPicPr>
        <p:blipFill>
          <a:blip r:embed="rId2"/>
          <a:stretch>
            <a:fillRect/>
          </a:stretch>
        </p:blipFill>
        <p:spPr>
          <a:xfrm>
            <a:off x="551272" y="2989319"/>
            <a:ext cx="5544616" cy="3272167"/>
          </a:xfrm>
          <a:prstGeom prst="rect">
            <a:avLst/>
          </a:prstGeom>
        </p:spPr>
      </p:pic>
      <p:pic>
        <p:nvPicPr>
          <p:cNvPr id="5" name="Resim 4"/>
          <p:cNvPicPr>
            <a:picLocks noChangeAspect="1"/>
          </p:cNvPicPr>
          <p:nvPr/>
        </p:nvPicPr>
        <p:blipFill>
          <a:blip r:embed="rId3"/>
          <a:stretch>
            <a:fillRect/>
          </a:stretch>
        </p:blipFill>
        <p:spPr>
          <a:xfrm>
            <a:off x="1" y="6280951"/>
            <a:ext cx="3500992" cy="3600509"/>
          </a:xfrm>
          <a:prstGeom prst="rect">
            <a:avLst/>
          </a:prstGeom>
        </p:spPr>
      </p:pic>
      <p:pic>
        <p:nvPicPr>
          <p:cNvPr id="6" name="Resim 5"/>
          <p:cNvPicPr>
            <a:picLocks noChangeAspect="1"/>
          </p:cNvPicPr>
          <p:nvPr/>
        </p:nvPicPr>
        <p:blipFill>
          <a:blip r:embed="rId4"/>
          <a:stretch>
            <a:fillRect/>
          </a:stretch>
        </p:blipFill>
        <p:spPr>
          <a:xfrm>
            <a:off x="3500992" y="6280951"/>
            <a:ext cx="3357007" cy="3600509"/>
          </a:xfrm>
          <a:prstGeom prst="rect">
            <a:avLst/>
          </a:prstGeom>
        </p:spPr>
      </p:pic>
    </p:spTree>
    <p:extLst>
      <p:ext uri="{BB962C8B-B14F-4D97-AF65-F5344CB8AC3E}">
        <p14:creationId xmlns:p14="http://schemas.microsoft.com/office/powerpoint/2010/main" val="33072510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Resim 3"/>
          <p:cNvPicPr>
            <a:picLocks noChangeAspect="1"/>
          </p:cNvPicPr>
          <p:nvPr/>
        </p:nvPicPr>
        <p:blipFill>
          <a:blip r:embed="rId2"/>
          <a:stretch>
            <a:fillRect/>
          </a:stretch>
        </p:blipFill>
        <p:spPr>
          <a:xfrm>
            <a:off x="1984123" y="4160451"/>
            <a:ext cx="2889754" cy="1585097"/>
          </a:xfrm>
          <a:prstGeom prst="rect">
            <a:avLst/>
          </a:prstGeom>
        </p:spPr>
      </p:pic>
      <p:pic>
        <p:nvPicPr>
          <p:cNvPr id="5" name="Resim 4"/>
          <p:cNvPicPr>
            <a:picLocks noChangeAspect="1"/>
          </p:cNvPicPr>
          <p:nvPr/>
        </p:nvPicPr>
        <p:blipFill>
          <a:blip r:embed="rId2"/>
          <a:stretch>
            <a:fillRect/>
          </a:stretch>
        </p:blipFill>
        <p:spPr>
          <a:xfrm>
            <a:off x="2136523" y="4312851"/>
            <a:ext cx="2889754" cy="1585097"/>
          </a:xfrm>
          <a:prstGeom prst="rect">
            <a:avLst/>
          </a:prstGeom>
        </p:spPr>
      </p:pic>
      <p:pic>
        <p:nvPicPr>
          <p:cNvPr id="6" name="Resim 5"/>
          <p:cNvPicPr>
            <a:picLocks noChangeAspect="1"/>
          </p:cNvPicPr>
          <p:nvPr/>
        </p:nvPicPr>
        <p:blipFill>
          <a:blip r:embed="rId3"/>
          <a:stretch>
            <a:fillRect/>
          </a:stretch>
        </p:blipFill>
        <p:spPr>
          <a:xfrm>
            <a:off x="0" y="-16013"/>
            <a:ext cx="3500438" cy="4897576"/>
          </a:xfrm>
          <a:prstGeom prst="rect">
            <a:avLst/>
          </a:prstGeom>
        </p:spPr>
      </p:pic>
      <p:pic>
        <p:nvPicPr>
          <p:cNvPr id="7" name="Resim 6"/>
          <p:cNvPicPr>
            <a:picLocks noChangeAspect="1"/>
          </p:cNvPicPr>
          <p:nvPr/>
        </p:nvPicPr>
        <p:blipFill>
          <a:blip r:embed="rId4"/>
          <a:stretch>
            <a:fillRect/>
          </a:stretch>
        </p:blipFill>
        <p:spPr>
          <a:xfrm>
            <a:off x="3500438" y="0"/>
            <a:ext cx="3357563" cy="4881563"/>
          </a:xfrm>
          <a:prstGeom prst="rect">
            <a:avLst/>
          </a:prstGeom>
        </p:spPr>
      </p:pic>
      <p:pic>
        <p:nvPicPr>
          <p:cNvPr id="8" name="Resim 7"/>
          <p:cNvPicPr>
            <a:picLocks noChangeAspect="1"/>
          </p:cNvPicPr>
          <p:nvPr/>
        </p:nvPicPr>
        <p:blipFill>
          <a:blip r:embed="rId5"/>
          <a:stretch>
            <a:fillRect/>
          </a:stretch>
        </p:blipFill>
        <p:spPr>
          <a:xfrm>
            <a:off x="3500438" y="4897576"/>
            <a:ext cx="3357562" cy="5008423"/>
          </a:xfrm>
          <a:prstGeom prst="rect">
            <a:avLst/>
          </a:prstGeom>
        </p:spPr>
      </p:pic>
      <p:pic>
        <p:nvPicPr>
          <p:cNvPr id="9" name="Resim 8"/>
          <p:cNvPicPr>
            <a:picLocks noChangeAspect="1"/>
          </p:cNvPicPr>
          <p:nvPr/>
        </p:nvPicPr>
        <p:blipFill>
          <a:blip r:embed="rId6"/>
          <a:stretch>
            <a:fillRect/>
          </a:stretch>
        </p:blipFill>
        <p:spPr>
          <a:xfrm>
            <a:off x="0" y="4881563"/>
            <a:ext cx="3500438" cy="5018375"/>
          </a:xfrm>
          <a:prstGeom prst="rect">
            <a:avLst/>
          </a:prstGeom>
        </p:spPr>
      </p:pic>
    </p:spTree>
    <p:extLst>
      <p:ext uri="{BB962C8B-B14F-4D97-AF65-F5344CB8AC3E}">
        <p14:creationId xmlns:p14="http://schemas.microsoft.com/office/powerpoint/2010/main" val="233588734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Unvan 1"/>
          <p:cNvSpPr>
            <a:spLocks noGrp="1"/>
          </p:cNvSpPr>
          <p:nvPr>
            <p:ph type="title"/>
          </p:nvPr>
        </p:nvSpPr>
        <p:spPr/>
        <p:txBody>
          <a:bodyPr/>
          <a:lstStyle/>
          <a:p>
            <a:endParaRPr lang="tr-TR"/>
          </a:p>
        </p:txBody>
      </p:sp>
      <p:sp>
        <p:nvSpPr>
          <p:cNvPr id="3" name="İçerik Yer Tutucusu 2"/>
          <p:cNvSpPr>
            <a:spLocks noGrp="1"/>
          </p:cNvSpPr>
          <p:nvPr>
            <p:ph idx="1"/>
          </p:nvPr>
        </p:nvSpPr>
        <p:spPr>
          <a:xfrm>
            <a:off x="836712" y="2720752"/>
            <a:ext cx="5549801" cy="6696744"/>
          </a:xfrm>
        </p:spPr>
        <p:txBody>
          <a:bodyPr>
            <a:normAutofit/>
          </a:bodyPr>
          <a:lstStyle/>
          <a:p>
            <a:endParaRPr lang="tr-TR" dirty="0" smtClean="0"/>
          </a:p>
          <a:p>
            <a:endParaRPr lang="tr-TR" dirty="0"/>
          </a:p>
          <a:p>
            <a:endParaRPr lang="tr-TR" dirty="0" smtClean="0"/>
          </a:p>
          <a:p>
            <a:endParaRPr lang="tr-TR" dirty="0"/>
          </a:p>
          <a:p>
            <a:endParaRPr lang="tr-TR" dirty="0" smtClean="0"/>
          </a:p>
          <a:p>
            <a:endParaRPr lang="tr-TR" dirty="0"/>
          </a:p>
          <a:p>
            <a:endParaRPr lang="tr-TR" dirty="0" smtClean="0"/>
          </a:p>
          <a:p>
            <a:endParaRPr lang="tr-TR" dirty="0"/>
          </a:p>
          <a:p>
            <a:endParaRPr lang="tr-TR" dirty="0" smtClean="0"/>
          </a:p>
          <a:p>
            <a:endParaRPr lang="tr-TR" dirty="0"/>
          </a:p>
          <a:p>
            <a:endParaRPr lang="tr-TR" dirty="0" smtClean="0"/>
          </a:p>
          <a:p>
            <a:endParaRPr lang="tr-TR" dirty="0"/>
          </a:p>
          <a:p>
            <a:endParaRPr lang="tr-TR" dirty="0" smtClean="0"/>
          </a:p>
          <a:p>
            <a:endParaRPr lang="tr-TR" dirty="0"/>
          </a:p>
          <a:p>
            <a:endParaRPr lang="tr-TR" dirty="0" smtClean="0"/>
          </a:p>
          <a:p>
            <a:endParaRPr lang="tr-TR" dirty="0"/>
          </a:p>
          <a:p>
            <a:pPr marL="0" indent="0">
              <a:buNone/>
            </a:pPr>
            <a:r>
              <a:rPr lang="tr-TR" sz="2800" i="1" dirty="0" smtClean="0">
                <a:solidFill>
                  <a:schemeClr val="accent1">
                    <a:lumMod val="50000"/>
                  </a:schemeClr>
                </a:solidFill>
                <a:latin typeface="Arial Nova Cond" panose="020B0506020202020204" pitchFamily="34" charset="0"/>
                <a:ea typeface="AR PL UKai HK" panose="02000503000000000000" pitchFamily="2" charset="-128"/>
              </a:rPr>
              <a:t>         </a:t>
            </a:r>
            <a:r>
              <a:rPr lang="tr-TR" sz="2800" i="1" dirty="0" err="1" smtClean="0">
                <a:solidFill>
                  <a:schemeClr val="accent5">
                    <a:lumMod val="50000"/>
                  </a:schemeClr>
                </a:solidFill>
                <a:latin typeface="Arial Nova Cond" panose="020B0506020202020204" pitchFamily="34" charset="0"/>
                <a:ea typeface="AR PL UKai HK" panose="02000503000000000000" pitchFamily="2" charset="-128"/>
              </a:rPr>
              <a:t>For</a:t>
            </a:r>
            <a:r>
              <a:rPr lang="tr-TR" sz="2800" i="1" dirty="0" smtClean="0">
                <a:solidFill>
                  <a:schemeClr val="accent5">
                    <a:lumMod val="50000"/>
                  </a:schemeClr>
                </a:solidFill>
                <a:latin typeface="Arial Nova Cond" panose="020B0506020202020204" pitchFamily="34" charset="0"/>
                <a:ea typeface="AR PL UKai HK" panose="02000503000000000000" pitchFamily="2" charset="-128"/>
              </a:rPr>
              <a:t> </a:t>
            </a:r>
            <a:r>
              <a:rPr lang="tr-TR" sz="2800" i="1" dirty="0">
                <a:solidFill>
                  <a:schemeClr val="accent5">
                    <a:lumMod val="50000"/>
                  </a:schemeClr>
                </a:solidFill>
                <a:latin typeface="Arial Nova Cond" panose="020B0506020202020204" pitchFamily="34" charset="0"/>
                <a:ea typeface="AR PL UKai HK" panose="02000503000000000000" pitchFamily="2" charset="-128"/>
              </a:rPr>
              <a:t>a </a:t>
            </a:r>
            <a:r>
              <a:rPr lang="tr-TR" sz="2800" i="1" dirty="0" err="1">
                <a:solidFill>
                  <a:schemeClr val="accent5">
                    <a:lumMod val="50000"/>
                  </a:schemeClr>
                </a:solidFill>
                <a:latin typeface="Arial Nova Cond" panose="020B0506020202020204" pitchFamily="34" charset="0"/>
                <a:ea typeface="AR PL UKai HK" panose="02000503000000000000" pitchFamily="2" charset="-128"/>
              </a:rPr>
              <a:t>Sustainable</a:t>
            </a:r>
            <a:r>
              <a:rPr lang="tr-TR" sz="2800" i="1" dirty="0">
                <a:solidFill>
                  <a:schemeClr val="accent5">
                    <a:lumMod val="50000"/>
                  </a:schemeClr>
                </a:solidFill>
                <a:latin typeface="Arial Nova Cond" panose="020B0506020202020204" pitchFamily="34" charset="0"/>
                <a:ea typeface="AR PL UKai HK" panose="02000503000000000000" pitchFamily="2" charset="-128"/>
              </a:rPr>
              <a:t> </a:t>
            </a:r>
            <a:r>
              <a:rPr lang="tr-TR" sz="2800" i="1" dirty="0" err="1">
                <a:solidFill>
                  <a:schemeClr val="accent5">
                    <a:lumMod val="50000"/>
                  </a:schemeClr>
                </a:solidFill>
                <a:latin typeface="Arial Nova Cond" panose="020B0506020202020204" pitchFamily="34" charset="0"/>
                <a:ea typeface="AR PL UKai HK" panose="02000503000000000000" pitchFamily="2" charset="-128"/>
              </a:rPr>
              <a:t>Future</a:t>
            </a:r>
            <a:r>
              <a:rPr lang="tr-TR" sz="2800" i="1" dirty="0">
                <a:solidFill>
                  <a:schemeClr val="accent5">
                    <a:lumMod val="50000"/>
                  </a:schemeClr>
                </a:solidFill>
                <a:latin typeface="Arial Nova Cond" panose="020B0506020202020204" pitchFamily="34" charset="0"/>
                <a:ea typeface="AR PL UKai HK" panose="02000503000000000000" pitchFamily="2" charset="-128"/>
              </a:rPr>
              <a:t>...</a:t>
            </a:r>
          </a:p>
          <a:p>
            <a:pPr marL="0" indent="0">
              <a:buNone/>
            </a:pPr>
            <a:r>
              <a:rPr lang="tr-TR" sz="2000" b="1" i="1" dirty="0" smtClean="0">
                <a:solidFill>
                  <a:schemeClr val="tx2"/>
                </a:solidFill>
                <a:latin typeface="Arial Nova" panose="020B0504020202020204" pitchFamily="34" charset="0"/>
                <a:ea typeface="AR PL UKai HK" panose="02000503000000000000" pitchFamily="2" charset="-128"/>
              </a:rPr>
              <a:t>                </a:t>
            </a:r>
            <a:r>
              <a:rPr lang="tr-TR" sz="2000" b="1" i="1" dirty="0" smtClean="0">
                <a:solidFill>
                  <a:schemeClr val="accent5">
                    <a:lumMod val="50000"/>
                  </a:schemeClr>
                </a:solidFill>
                <a:latin typeface="Arial Nova" panose="020B0504020202020204" pitchFamily="34" charset="0"/>
                <a:ea typeface="AR PL UKai HK" panose="02000503000000000000" pitchFamily="2" charset="-128"/>
              </a:rPr>
              <a:t>THE </a:t>
            </a:r>
            <a:r>
              <a:rPr lang="tr-TR" sz="2000" b="1" i="1" dirty="0">
                <a:solidFill>
                  <a:schemeClr val="accent5">
                    <a:lumMod val="50000"/>
                  </a:schemeClr>
                </a:solidFill>
                <a:latin typeface="Arial Nova" panose="020B0504020202020204" pitchFamily="34" charset="0"/>
                <a:ea typeface="AR PL UKai HK" panose="02000503000000000000" pitchFamily="2" charset="-128"/>
              </a:rPr>
              <a:t>SHORE OF </a:t>
            </a:r>
            <a:r>
              <a:rPr lang="tr-TR" sz="2000" b="1" i="1" dirty="0" smtClean="0">
                <a:solidFill>
                  <a:schemeClr val="accent5">
                    <a:lumMod val="50000"/>
                  </a:schemeClr>
                </a:solidFill>
                <a:latin typeface="Arial Nova" panose="020B0504020202020204" pitchFamily="34" charset="0"/>
                <a:ea typeface="AR PL UKai HK" panose="02000503000000000000" pitchFamily="2" charset="-128"/>
              </a:rPr>
              <a:t>SERENİTY       </a:t>
            </a:r>
          </a:p>
          <a:p>
            <a:pPr marL="0" indent="0">
              <a:buNone/>
            </a:pPr>
            <a:r>
              <a:rPr lang="tr-TR" sz="3200" i="1" dirty="0" smtClean="0">
                <a:solidFill>
                  <a:schemeClr val="accent5">
                    <a:lumMod val="50000"/>
                  </a:schemeClr>
                </a:solidFill>
                <a:latin typeface="Arial Nova" panose="020B0504020202020204" pitchFamily="34" charset="0"/>
                <a:ea typeface="AR PL UKai HK" panose="02000503000000000000" pitchFamily="2" charset="-128"/>
              </a:rPr>
              <a:t>    elysee@elyseehotels.com</a:t>
            </a:r>
          </a:p>
          <a:p>
            <a:pPr marL="0" indent="0" algn="ctr">
              <a:buNone/>
            </a:pPr>
            <a:r>
              <a:rPr lang="tr-TR" sz="4300" b="1" i="1" dirty="0" smtClean="0">
                <a:solidFill>
                  <a:schemeClr val="accent5">
                    <a:lumMod val="50000"/>
                  </a:schemeClr>
                </a:solidFill>
                <a:latin typeface="AR PL UKai HK" panose="02000503000000000000" pitchFamily="2" charset="-128"/>
                <a:ea typeface="AR PL UKai HK" panose="02000503000000000000" pitchFamily="2" charset="-128"/>
              </a:rPr>
              <a:t>THANK YOU</a:t>
            </a:r>
          </a:p>
        </p:txBody>
      </p:sp>
      <p:pic>
        <p:nvPicPr>
          <p:cNvPr id="4" name="Resim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36" y="-7515"/>
            <a:ext cx="6858000" cy="7336779"/>
          </a:xfrm>
          <a:prstGeom prst="rect">
            <a:avLst/>
          </a:prstGeom>
        </p:spPr>
      </p:pic>
      <p:pic>
        <p:nvPicPr>
          <p:cNvPr id="5" name="Resim 4"/>
          <p:cNvPicPr>
            <a:picLocks noChangeAspect="1"/>
          </p:cNvPicPr>
          <p:nvPr/>
        </p:nvPicPr>
        <p:blipFill>
          <a:blip r:embed="rId3"/>
          <a:stretch>
            <a:fillRect/>
          </a:stretch>
        </p:blipFill>
        <p:spPr>
          <a:xfrm>
            <a:off x="3035548" y="6465168"/>
            <a:ext cx="1257548" cy="864096"/>
          </a:xfrm>
          <a:prstGeom prst="rect">
            <a:avLst/>
          </a:prstGeom>
        </p:spPr>
      </p:pic>
    </p:spTree>
    <p:extLst>
      <p:ext uri="{BB962C8B-B14F-4D97-AF65-F5344CB8AC3E}">
        <p14:creationId xmlns:p14="http://schemas.microsoft.com/office/powerpoint/2010/main" val="3107116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10516</TotalTime>
  <Words>3367</Words>
  <Application>Microsoft Office PowerPoint</Application>
  <PresentationFormat>A4 Kağıt (210x297 mm)</PresentationFormat>
  <Paragraphs>221</Paragraphs>
  <Slides>62</Slides>
  <Notes>4</Notes>
  <HiddenSlides>0</HiddenSlides>
  <MMClips>0</MMClips>
  <ScaleCrop>false</ScaleCrop>
  <HeadingPairs>
    <vt:vector size="8" baseType="variant">
      <vt:variant>
        <vt:lpstr>Kullanılan Yazı Tipleri</vt:lpstr>
      </vt:variant>
      <vt:variant>
        <vt:i4>11</vt:i4>
      </vt:variant>
      <vt:variant>
        <vt:lpstr>Tema</vt:lpstr>
      </vt:variant>
      <vt:variant>
        <vt:i4>1</vt:i4>
      </vt:variant>
      <vt:variant>
        <vt:lpstr>Eklenmiş OLE Hizmet Programları</vt:lpstr>
      </vt:variant>
      <vt:variant>
        <vt:i4>1</vt:i4>
      </vt:variant>
      <vt:variant>
        <vt:lpstr>Slayt Başlıkları</vt:lpstr>
      </vt:variant>
      <vt:variant>
        <vt:i4>62</vt:i4>
      </vt:variant>
    </vt:vector>
  </HeadingPairs>
  <TitlesOfParts>
    <vt:vector size="75" baseType="lpstr">
      <vt:lpstr>AR PL UKai HK</vt:lpstr>
      <vt:lpstr>Aptos</vt:lpstr>
      <vt:lpstr>Arial</vt:lpstr>
      <vt:lpstr>Arial Nova</vt:lpstr>
      <vt:lpstr>Arial Nova Cond</vt:lpstr>
      <vt:lpstr>Calibri</vt:lpstr>
      <vt:lpstr>Calibri Light</vt:lpstr>
      <vt:lpstr>Comic Sans MS</vt:lpstr>
      <vt:lpstr>Didot</vt:lpstr>
      <vt:lpstr>inherit</vt:lpstr>
      <vt:lpstr>Times New Roman</vt:lpstr>
      <vt:lpstr>Office Teması</vt:lpstr>
      <vt:lpstr>Belge</vt:lpstr>
      <vt:lpstr>PowerPoint Sunusu</vt:lpstr>
      <vt:lpstr>REPUBLIC OF TÜRKİYE</vt:lpstr>
      <vt:lpstr>MUSTAFA KEMAL ATATÜRK (1881-193∞)</vt:lpstr>
      <vt:lpstr>ELYSEE RİVE HOTEL  OUR QUALITY AND SUSTAINABILITY POLICY</vt:lpstr>
      <vt:lpstr>OUR QUALITY AND SUSTAINABILITY POLICY</vt:lpstr>
      <vt:lpstr>OUR QUALITY AND SUSTAINABILITY POLICY</vt:lpstr>
      <vt:lpstr>                  ACCESSİBLE LİVİNG</vt:lpstr>
      <vt:lpstr>GES PROJECT</vt:lpstr>
      <vt:lpstr>PowerPoint Sunusu</vt:lpstr>
      <vt:lpstr>ALANYA CASTLE </vt:lpstr>
      <vt:lpstr>ALANYA KIZILKULE (RED TOWER) </vt:lpstr>
      <vt:lpstr>ALANYA CABLE CAR</vt:lpstr>
      <vt:lpstr>DAMLATAŞ CAVE </vt:lpstr>
      <vt:lpstr>SIDE ANCIENT CITY </vt:lpstr>
      <vt:lpstr>ASPENDOS ANCIENT THEATRE</vt:lpstr>
      <vt:lpstr>MANAVGAT WATERFALL</vt:lpstr>
      <vt:lpstr>HOW TO GET THERE?</vt:lpstr>
      <vt:lpstr>NEIGHBORHOOD MARKETS</vt:lpstr>
      <vt:lpstr>CULTURAL INFORMATION </vt:lpstr>
      <vt:lpstr>TURKISH COFFEE </vt:lpstr>
      <vt:lpstr>TURKISH DELIGHT</vt:lpstr>
      <vt:lpstr>AYRAN </vt:lpstr>
      <vt:lpstr>GÖZLEME </vt:lpstr>
      <vt:lpstr>TURKISH BATH (HAMAM)</vt:lpstr>
      <vt:lpstr>KARAGÖZ AND HACIVAT </vt:lpstr>
      <vt:lpstr>CULTURAL AND NATURAL HERITAGE - SEA TURTLE</vt:lpstr>
      <vt:lpstr>ENDEMIC ANIMAL SPECIES</vt:lpstr>
      <vt:lpstr>CULTURAL AND NATURAL HERITAGE    SEA DAFFODIL  (Pancratium maritimum) </vt:lpstr>
      <vt:lpstr>ENDEMİK BİTKİ TÜRLERİ</vt:lpstr>
      <vt:lpstr>POINTS TO CONSIDER WHEN VISITING LOCAL, HISTORICAL, ARCHAEOLOGICAL, CULTURAL, AND SPIRITUAL SITES </vt:lpstr>
      <vt:lpstr>FOR OUR ENVIRONMENT; </vt:lpstr>
      <vt:lpstr>Local Cultural Experience</vt:lpstr>
      <vt:lpstr>LOCAL CULTURAL EXPERIENCE</vt:lpstr>
      <vt:lpstr>PowerPoint Sunusu</vt:lpstr>
      <vt:lpstr>              ALANYA LOCAL FLAVORS</vt:lpstr>
      <vt:lpstr> </vt:lpstr>
      <vt:lpstr>WHAT CAN WE DO TO PROTECT OUR ENVIRONMENT?</vt:lpstr>
      <vt:lpstr>        SOCİAL RESPONSİBİLİTY</vt:lpstr>
      <vt:lpstr>      HUMAN RESOURCES</vt:lpstr>
      <vt:lpstr>                  HUMAN RESOURCES</vt:lpstr>
      <vt:lpstr>                          HUMAN RESOURCES</vt:lpstr>
      <vt:lpstr>OPPORTUNITIES OFFERED TO PERSONNEL</vt:lpstr>
      <vt:lpstr>ENERGY SAVİNG</vt:lpstr>
      <vt:lpstr>ENERGY SAVİNG</vt:lpstr>
      <vt:lpstr>ENERGY SAVİNG</vt:lpstr>
      <vt:lpstr>ENERGY SAVING </vt:lpstr>
      <vt:lpstr>PowerPoint Sunusu</vt:lpstr>
      <vt:lpstr>WATER SAVING </vt:lpstr>
      <vt:lpstr>WATER SAVING </vt:lpstr>
      <vt:lpstr>WATER SAVING </vt:lpstr>
      <vt:lpstr>PowerPoint Sunusu</vt:lpstr>
      <vt:lpstr>WASTE MANAGEMENT</vt:lpstr>
      <vt:lpstr>PowerPoint Sunusu</vt:lpstr>
      <vt:lpstr>PowerPoint Sunusu</vt:lpstr>
      <vt:lpstr>OUR TRAININGS </vt:lpstr>
      <vt:lpstr>As employees of Elysee Rive Hotel, we carried out a beach cleanup on 20.05.2026.</vt:lpstr>
      <vt:lpstr>INDUSTRY-STUDENT MEETING</vt:lpstr>
      <vt:lpstr>   OUR SURPRISE BIRTHDAY CELEBRATIONS</vt:lpstr>
      <vt:lpstr> OUR SURPRISE BIRTHDAY CELEBRATIONS</vt:lpstr>
      <vt:lpstr>      OUR STAFF NIGHT EVENT </vt:lpstr>
      <vt:lpstr>PowerPoint Sunusu</vt:lpstr>
      <vt:lpstr>PowerPoint Sunusu</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Sunusu</dc:title>
  <dc:creator>kalite castival</dc:creator>
  <cp:lastModifiedBy>hp</cp:lastModifiedBy>
  <cp:revision>361</cp:revision>
  <dcterms:created xsi:type="dcterms:W3CDTF">2022-12-14T06:47:44Z</dcterms:created>
  <dcterms:modified xsi:type="dcterms:W3CDTF">2026-06-06T06:27:17Z</dcterms:modified>
</cp:coreProperties>
</file>