
<file path=[Content_Types].xml><?xml version="1.0" encoding="utf-8"?>
<Types xmlns="http://schemas.openxmlformats.org/package/2006/content-types">
  <Default Extension="png" ContentType="image/png"/>
  <Default Extension="jfif" ContentType="image/jpeg"/>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4"/>
  </p:notesMasterIdLst>
  <p:sldIdLst>
    <p:sldId id="256" r:id="rId2"/>
    <p:sldId id="276" r:id="rId3"/>
    <p:sldId id="275" r:id="rId4"/>
    <p:sldId id="284" r:id="rId5"/>
    <p:sldId id="285" r:id="rId6"/>
    <p:sldId id="342" r:id="rId7"/>
    <p:sldId id="376" r:id="rId8"/>
    <p:sldId id="343" r:id="rId9"/>
    <p:sldId id="288" r:id="rId10"/>
    <p:sldId id="291" r:id="rId11"/>
    <p:sldId id="289" r:id="rId12"/>
    <p:sldId id="290" r:id="rId13"/>
    <p:sldId id="259" r:id="rId14"/>
    <p:sldId id="260" r:id="rId15"/>
    <p:sldId id="264" r:id="rId16"/>
    <p:sldId id="344" r:id="rId17"/>
    <p:sldId id="345" r:id="rId18"/>
    <p:sldId id="273" r:id="rId19"/>
    <p:sldId id="274" r:id="rId20"/>
    <p:sldId id="355" r:id="rId21"/>
    <p:sldId id="278" r:id="rId22"/>
    <p:sldId id="279" r:id="rId23"/>
    <p:sldId id="277" r:id="rId24"/>
    <p:sldId id="296" r:id="rId25"/>
    <p:sldId id="280" r:id="rId26"/>
    <p:sldId id="301" r:id="rId27"/>
    <p:sldId id="283" r:id="rId28"/>
    <p:sldId id="302" r:id="rId29"/>
    <p:sldId id="281" r:id="rId30"/>
    <p:sldId id="346" r:id="rId31"/>
    <p:sldId id="314" r:id="rId32"/>
    <p:sldId id="315" r:id="rId33"/>
    <p:sldId id="336" r:id="rId34"/>
    <p:sldId id="377" r:id="rId35"/>
    <p:sldId id="337" r:id="rId36"/>
    <p:sldId id="307" r:id="rId37"/>
    <p:sldId id="308" r:id="rId38"/>
    <p:sldId id="309" r:id="rId39"/>
    <p:sldId id="306" r:id="rId40"/>
    <p:sldId id="383" r:id="rId41"/>
    <p:sldId id="311" r:id="rId42"/>
    <p:sldId id="312" r:id="rId43"/>
    <p:sldId id="313" r:id="rId44"/>
    <p:sldId id="382" r:id="rId45"/>
    <p:sldId id="339" r:id="rId46"/>
    <p:sldId id="385" r:id="rId47"/>
    <p:sldId id="384" r:id="rId48"/>
    <p:sldId id="371" r:id="rId49"/>
    <p:sldId id="373" r:id="rId50"/>
    <p:sldId id="374" r:id="rId51"/>
    <p:sldId id="380" r:id="rId52"/>
    <p:sldId id="381" r:id="rId53"/>
  </p:sldIdLst>
  <p:sldSz cx="6858000" cy="9906000" type="A4"/>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arsayılan Bölüm" id="{C76812D2-3A8A-4541-A0E5-C5DC0B92CEF3}">
          <p14:sldIdLst>
            <p14:sldId id="256"/>
            <p14:sldId id="276"/>
            <p14:sldId id="275"/>
            <p14:sldId id="284"/>
            <p14:sldId id="285"/>
            <p14:sldId id="342"/>
            <p14:sldId id="376"/>
            <p14:sldId id="343"/>
            <p14:sldId id="288"/>
            <p14:sldId id="291"/>
            <p14:sldId id="289"/>
            <p14:sldId id="290"/>
            <p14:sldId id="259"/>
            <p14:sldId id="260"/>
            <p14:sldId id="264"/>
            <p14:sldId id="344"/>
            <p14:sldId id="345"/>
          </p14:sldIdLst>
        </p14:section>
        <p14:section name="Başlıksız Bölüm" id="{83182839-6840-4E5C-8CEA-0E6220882396}">
          <p14:sldIdLst>
            <p14:sldId id="273"/>
            <p14:sldId id="274"/>
            <p14:sldId id="355"/>
            <p14:sldId id="278"/>
            <p14:sldId id="279"/>
            <p14:sldId id="277"/>
            <p14:sldId id="296"/>
            <p14:sldId id="280"/>
            <p14:sldId id="301"/>
            <p14:sldId id="283"/>
            <p14:sldId id="302"/>
            <p14:sldId id="281"/>
            <p14:sldId id="346"/>
            <p14:sldId id="314"/>
            <p14:sldId id="315"/>
            <p14:sldId id="336"/>
            <p14:sldId id="377"/>
            <p14:sldId id="337"/>
            <p14:sldId id="307"/>
            <p14:sldId id="308"/>
            <p14:sldId id="309"/>
            <p14:sldId id="306"/>
            <p14:sldId id="383"/>
            <p14:sldId id="311"/>
            <p14:sldId id="312"/>
            <p14:sldId id="313"/>
            <p14:sldId id="382"/>
            <p14:sldId id="339"/>
            <p14:sldId id="385"/>
            <p14:sldId id="384"/>
            <p14:sldId id="371"/>
            <p14:sldId id="373"/>
            <p14:sldId id="374"/>
            <p14:sldId id="380"/>
            <p14:sldId id="381"/>
          </p14:sldIdLst>
        </p14:section>
      </p14:sectionLst>
    </p:ext>
    <p:ext uri="{EFAFB233-063F-42B5-8137-9DF3F51BA10A}">
      <p15:sldGuideLst xmlns:p15="http://schemas.microsoft.com/office/powerpoint/2012/main">
        <p15:guide id="1" orient="horz" pos="3075" userDrawn="1">
          <p15:clr>
            <a:srgbClr val="A4A3A4"/>
          </p15:clr>
        </p15:guide>
        <p15:guide id="2" pos="220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DC96"/>
    <a:srgbClr val="F0F43A"/>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2" autoAdjust="0"/>
    <p:restoredTop sz="92279" autoAdjust="0"/>
  </p:normalViewPr>
  <p:slideViewPr>
    <p:cSldViewPr>
      <p:cViewPr>
        <p:scale>
          <a:sx n="75" d="100"/>
          <a:sy n="75" d="100"/>
        </p:scale>
        <p:origin x="2237" y="-101"/>
      </p:cViewPr>
      <p:guideLst>
        <p:guide orient="horz" pos="3075"/>
        <p:guide pos="220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46DB8F-A813-4321-8C91-142634D10D89}" type="datetimeFigureOut">
              <a:rPr lang="tr-TR" smtClean="0"/>
              <a:t>15.10.2025</a:t>
            </a:fld>
            <a:endParaRPr lang="tr-TR"/>
          </a:p>
        </p:txBody>
      </p:sp>
      <p:sp>
        <p:nvSpPr>
          <p:cNvPr id="4" name="Slayt Görüntüsü Yer Tutucusu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397CAE-650B-4AA8-9F7D-CB4BF2F3D400}" type="slidenum">
              <a:rPr lang="tr-TR" smtClean="0"/>
              <a:t>‹#›</a:t>
            </a:fld>
            <a:endParaRPr lang="tr-TR"/>
          </a:p>
        </p:txBody>
      </p:sp>
    </p:spTree>
    <p:extLst>
      <p:ext uri="{BB962C8B-B14F-4D97-AF65-F5344CB8AC3E}">
        <p14:creationId xmlns:p14="http://schemas.microsoft.com/office/powerpoint/2010/main" val="3305296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1E397CAE-650B-4AA8-9F7D-CB4BF2F3D400}" type="slidenum">
              <a:rPr lang="tr-TR" smtClean="0"/>
              <a:t>9</a:t>
            </a:fld>
            <a:endParaRPr lang="tr-TR"/>
          </a:p>
        </p:txBody>
      </p:sp>
    </p:spTree>
    <p:extLst>
      <p:ext uri="{BB962C8B-B14F-4D97-AF65-F5344CB8AC3E}">
        <p14:creationId xmlns:p14="http://schemas.microsoft.com/office/powerpoint/2010/main" val="60439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1E397CAE-650B-4AA8-9F7D-CB4BF2F3D400}" type="slidenum">
              <a:rPr lang="tr-TR" smtClean="0"/>
              <a:t>39</a:t>
            </a:fld>
            <a:endParaRPr lang="tr-TR"/>
          </a:p>
        </p:txBody>
      </p:sp>
    </p:spTree>
    <p:extLst>
      <p:ext uri="{BB962C8B-B14F-4D97-AF65-F5344CB8AC3E}">
        <p14:creationId xmlns:p14="http://schemas.microsoft.com/office/powerpoint/2010/main" val="1710965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1E397CAE-650B-4AA8-9F7D-CB4BF2F3D400}" type="slidenum">
              <a:rPr lang="tr-TR" smtClean="0"/>
              <a:t>43</a:t>
            </a:fld>
            <a:endParaRPr lang="tr-TR"/>
          </a:p>
        </p:txBody>
      </p:sp>
    </p:spTree>
    <p:extLst>
      <p:ext uri="{BB962C8B-B14F-4D97-AF65-F5344CB8AC3E}">
        <p14:creationId xmlns:p14="http://schemas.microsoft.com/office/powerpoint/2010/main" val="3232722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857250" y="1621191"/>
            <a:ext cx="5143500" cy="3448756"/>
          </a:xfrm>
        </p:spPr>
        <p:txBody>
          <a:bodyPr anchor="b"/>
          <a:lstStyle>
            <a:lvl1pPr algn="ctr">
              <a:defRPr sz="3375"/>
            </a:lvl1pPr>
          </a:lstStyle>
          <a:p>
            <a:r>
              <a:rPr lang="tr-TR"/>
              <a:t>Asıl başlık stili için tıklatın</a:t>
            </a:r>
          </a:p>
        </p:txBody>
      </p:sp>
      <p:sp>
        <p:nvSpPr>
          <p:cNvPr id="3" name="Alt Başlık 2"/>
          <p:cNvSpPr>
            <a:spLocks noGrp="1"/>
          </p:cNvSpPr>
          <p:nvPr>
            <p:ph type="subTitle" idx="1"/>
          </p:nvPr>
        </p:nvSpPr>
        <p:spPr>
          <a:xfrm>
            <a:off x="857250" y="5202944"/>
            <a:ext cx="5143500" cy="2391656"/>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A23720DD-5B6D-40BF-8493-A6B52D484E6B}" type="datetimeFigureOut">
              <a:rPr lang="tr-TR" smtClean="0"/>
              <a:t>15.10.2025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976797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23720DD-5B6D-40BF-8493-A6B52D484E6B}" type="datetimeFigureOut">
              <a:rPr lang="tr-TR" smtClean="0"/>
              <a:t>15.10.2025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26685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4907756" y="527403"/>
            <a:ext cx="1478756" cy="8394877"/>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471487" y="527403"/>
            <a:ext cx="4350544" cy="8394877"/>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23720DD-5B6D-40BF-8493-A6B52D484E6B}" type="datetimeFigureOut">
              <a:rPr lang="tr-TR" smtClean="0"/>
              <a:t>15.10.2025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348131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23720DD-5B6D-40BF-8493-A6B52D484E6B}" type="datetimeFigureOut">
              <a:rPr lang="tr-TR" smtClean="0"/>
              <a:t>15.10.2025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641530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467916" y="2469622"/>
            <a:ext cx="5915025" cy="4120620"/>
          </a:xfrm>
        </p:spPr>
        <p:txBody>
          <a:bodyPr anchor="b"/>
          <a:lstStyle>
            <a:lvl1pPr>
              <a:defRPr sz="3375"/>
            </a:lvl1pPr>
          </a:lstStyle>
          <a:p>
            <a:r>
              <a:rPr lang="tr-TR"/>
              <a:t>Asıl başlık stili için tıklatın</a:t>
            </a:r>
          </a:p>
        </p:txBody>
      </p:sp>
      <p:sp>
        <p:nvSpPr>
          <p:cNvPr id="3" name="Metin Yer Tutucusu 2"/>
          <p:cNvSpPr>
            <a:spLocks noGrp="1"/>
          </p:cNvSpPr>
          <p:nvPr>
            <p:ph type="body" idx="1"/>
          </p:nvPr>
        </p:nvSpPr>
        <p:spPr>
          <a:xfrm>
            <a:off x="467916" y="6629225"/>
            <a:ext cx="5915025" cy="216693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A23720DD-5B6D-40BF-8493-A6B52D484E6B}" type="datetimeFigureOut">
              <a:rPr lang="tr-TR" smtClean="0"/>
              <a:t>15.10.2025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830359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471488" y="2637014"/>
            <a:ext cx="2914650" cy="6285266"/>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3471863" y="2637014"/>
            <a:ext cx="2914650" cy="6285266"/>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A23720DD-5B6D-40BF-8493-A6B52D484E6B}" type="datetimeFigureOut">
              <a:rPr lang="tr-TR" smtClean="0"/>
              <a:t>15.10.2025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392999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472381" y="527404"/>
            <a:ext cx="5915025" cy="1914702"/>
          </a:xfrm>
        </p:spPr>
        <p:txBody>
          <a:bodyPr/>
          <a:lstStyle/>
          <a:p>
            <a:r>
              <a:rPr lang="tr-TR"/>
              <a:t>Asıl başlık stili için tıklatın</a:t>
            </a:r>
          </a:p>
        </p:txBody>
      </p:sp>
      <p:sp>
        <p:nvSpPr>
          <p:cNvPr id="3" name="Metin Yer Tutucusu 2"/>
          <p:cNvSpPr>
            <a:spLocks noGrp="1"/>
          </p:cNvSpPr>
          <p:nvPr>
            <p:ph type="body" idx="1"/>
          </p:nvPr>
        </p:nvSpPr>
        <p:spPr>
          <a:xfrm>
            <a:off x="472381" y="2428347"/>
            <a:ext cx="2901255"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tr-TR"/>
              <a:t>Asıl metin stillerini düzenlemek için tıklatın</a:t>
            </a:r>
          </a:p>
        </p:txBody>
      </p:sp>
      <p:sp>
        <p:nvSpPr>
          <p:cNvPr id="4" name="İçerik Yer Tutucusu 3"/>
          <p:cNvSpPr>
            <a:spLocks noGrp="1"/>
          </p:cNvSpPr>
          <p:nvPr>
            <p:ph sz="half" idx="2"/>
          </p:nvPr>
        </p:nvSpPr>
        <p:spPr>
          <a:xfrm>
            <a:off x="472381" y="3618442"/>
            <a:ext cx="2901255" cy="5322183"/>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3471863" y="2428347"/>
            <a:ext cx="2915543"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tr-TR"/>
              <a:t>Asıl metin stillerini düzenlemek için tıklatın</a:t>
            </a:r>
          </a:p>
        </p:txBody>
      </p:sp>
      <p:sp>
        <p:nvSpPr>
          <p:cNvPr id="6" name="İçerik Yer Tutucusu 5"/>
          <p:cNvSpPr>
            <a:spLocks noGrp="1"/>
          </p:cNvSpPr>
          <p:nvPr>
            <p:ph sz="quarter" idx="4"/>
          </p:nvPr>
        </p:nvSpPr>
        <p:spPr>
          <a:xfrm>
            <a:off x="3471863" y="3618442"/>
            <a:ext cx="2915543" cy="5322183"/>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A23720DD-5B6D-40BF-8493-A6B52D484E6B}" type="datetimeFigureOut">
              <a:rPr lang="tr-TR" smtClean="0"/>
              <a:t>15.10.2025</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431698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A23720DD-5B6D-40BF-8493-A6B52D484E6B}" type="datetimeFigureOut">
              <a:rPr lang="tr-TR" smtClean="0"/>
              <a:t>15.10.2025</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935613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A23720DD-5B6D-40BF-8493-A6B52D484E6B}" type="datetimeFigureOut">
              <a:rPr lang="tr-TR" smtClean="0"/>
              <a:t>15.10.2025</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2168439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472381" y="660400"/>
            <a:ext cx="2211883" cy="2311400"/>
          </a:xfrm>
        </p:spPr>
        <p:txBody>
          <a:bodyPr anchor="b"/>
          <a:lstStyle>
            <a:lvl1pPr>
              <a:defRPr sz="1800"/>
            </a:lvl1pPr>
          </a:lstStyle>
          <a:p>
            <a:r>
              <a:rPr lang="tr-TR"/>
              <a:t>Asıl başlık stili için tıklatın</a:t>
            </a:r>
          </a:p>
        </p:txBody>
      </p:sp>
      <p:sp>
        <p:nvSpPr>
          <p:cNvPr id="3" name="İçerik Yer Tutucusu 2"/>
          <p:cNvSpPr>
            <a:spLocks noGrp="1"/>
          </p:cNvSpPr>
          <p:nvPr>
            <p:ph idx="1"/>
          </p:nvPr>
        </p:nvSpPr>
        <p:spPr>
          <a:xfrm>
            <a:off x="2915543" y="1426281"/>
            <a:ext cx="3471863" cy="7039681"/>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472381" y="2971800"/>
            <a:ext cx="2211883" cy="550562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A23720DD-5B6D-40BF-8493-A6B52D484E6B}" type="datetimeFigureOut">
              <a:rPr lang="tr-TR" smtClean="0"/>
              <a:t>15.10.2025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2704894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472381" y="660400"/>
            <a:ext cx="2211883" cy="2311400"/>
          </a:xfrm>
        </p:spPr>
        <p:txBody>
          <a:bodyPr anchor="b"/>
          <a:lstStyle>
            <a:lvl1pPr>
              <a:defRPr sz="1800"/>
            </a:lvl1pPr>
          </a:lstStyle>
          <a:p>
            <a:r>
              <a:rPr lang="tr-TR"/>
              <a:t>Asıl başlık stili için tıklatın</a:t>
            </a:r>
          </a:p>
        </p:txBody>
      </p:sp>
      <p:sp>
        <p:nvSpPr>
          <p:cNvPr id="3" name="Resim Yer Tutucusu 2"/>
          <p:cNvSpPr>
            <a:spLocks noGrp="1"/>
          </p:cNvSpPr>
          <p:nvPr>
            <p:ph type="pic" idx="1"/>
          </p:nvPr>
        </p:nvSpPr>
        <p:spPr>
          <a:xfrm>
            <a:off x="2915543" y="1426281"/>
            <a:ext cx="3471863" cy="7039681"/>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tr-TR"/>
          </a:p>
        </p:txBody>
      </p:sp>
      <p:sp>
        <p:nvSpPr>
          <p:cNvPr id="4" name="Metin Yer Tutucusu 3"/>
          <p:cNvSpPr>
            <a:spLocks noGrp="1"/>
          </p:cNvSpPr>
          <p:nvPr>
            <p:ph type="body" sz="half" idx="2"/>
          </p:nvPr>
        </p:nvSpPr>
        <p:spPr>
          <a:xfrm>
            <a:off x="472381" y="2971800"/>
            <a:ext cx="2211883" cy="550562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A23720DD-5B6D-40BF-8493-A6B52D484E6B}" type="datetimeFigureOut">
              <a:rPr lang="tr-TR" smtClean="0"/>
              <a:t>15.10.2025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050771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71488" y="527404"/>
            <a:ext cx="5915025" cy="1914702"/>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471488" y="9181395"/>
            <a:ext cx="1543050" cy="527403"/>
          </a:xfrm>
          <a:prstGeom prst="rect">
            <a:avLst/>
          </a:prstGeom>
        </p:spPr>
        <p:txBody>
          <a:bodyPr vert="horz" lIns="91440" tIns="45720" rIns="91440" bIns="45720" rtlCol="0" anchor="ctr"/>
          <a:lstStyle>
            <a:lvl1pPr algn="l">
              <a:defRPr sz="675">
                <a:solidFill>
                  <a:schemeClr val="tx1">
                    <a:tint val="75000"/>
                  </a:schemeClr>
                </a:solidFill>
              </a:defRPr>
            </a:lvl1pPr>
          </a:lstStyle>
          <a:p>
            <a:fld id="{A23720DD-5B6D-40BF-8493-A6B52D484E6B}" type="datetimeFigureOut">
              <a:rPr lang="tr-TR" smtClean="0"/>
              <a:t>15.10.2025</a:t>
            </a:fld>
            <a:endParaRPr lang="tr-TR"/>
          </a:p>
        </p:txBody>
      </p:sp>
      <p:sp>
        <p:nvSpPr>
          <p:cNvPr id="5" name="Altbilgi Yer Tutucusu 4"/>
          <p:cNvSpPr>
            <a:spLocks noGrp="1"/>
          </p:cNvSpPr>
          <p:nvPr>
            <p:ph type="ftr" sz="quarter" idx="3"/>
          </p:nvPr>
        </p:nvSpPr>
        <p:spPr>
          <a:xfrm>
            <a:off x="2271713" y="9181395"/>
            <a:ext cx="2314575" cy="527403"/>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4843463" y="9181395"/>
            <a:ext cx="1543050" cy="527403"/>
          </a:xfrm>
          <a:prstGeom prst="rect">
            <a:avLst/>
          </a:prstGeom>
        </p:spPr>
        <p:txBody>
          <a:bodyPr vert="horz" lIns="91440" tIns="45720" rIns="91440" bIns="45720" rtlCol="0" anchor="ctr"/>
          <a:lstStyle>
            <a:lvl1pPr algn="r">
              <a:defRPr sz="675">
                <a:solidFill>
                  <a:schemeClr val="tx1">
                    <a:tint val="75000"/>
                  </a:schemeClr>
                </a:solidFill>
              </a:defRPr>
            </a:lvl1pPr>
          </a:lstStyle>
          <a:p>
            <a:fld id="{F302176B-0E47-46AC-8F43-DAB4B8A37D06}" type="slidenum">
              <a:rPr lang="tr-TR" smtClean="0"/>
              <a:t>‹#›</a:t>
            </a:fld>
            <a:endParaRPr lang="tr-TR"/>
          </a:p>
        </p:txBody>
      </p:sp>
    </p:spTree>
    <p:extLst>
      <p:ext uri="{BB962C8B-B14F-4D97-AF65-F5344CB8AC3E}">
        <p14:creationId xmlns:p14="http://schemas.microsoft.com/office/powerpoint/2010/main" val="5826661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tr-TR"/>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fif"/><Relationship Id="rId7" Type="http://schemas.openxmlformats.org/officeDocument/2006/relationships/image" Target="../media/image37.jfif"/><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36.jfif"/><Relationship Id="rId5" Type="http://schemas.openxmlformats.org/officeDocument/2006/relationships/image" Target="../media/image35.jfif"/><Relationship Id="rId4" Type="http://schemas.openxmlformats.org/officeDocument/2006/relationships/image" Target="../media/image34.jfif"/></Relationships>
</file>

<file path=ppt/slides/_rels/slide2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fif"/><Relationship Id="rId7" Type="http://schemas.openxmlformats.org/officeDocument/2006/relationships/image" Target="../media/image43.jfif"/><Relationship Id="rId2" Type="http://schemas.openxmlformats.org/officeDocument/2006/relationships/image" Target="../media/image38.jpg"/><Relationship Id="rId1" Type="http://schemas.openxmlformats.org/officeDocument/2006/relationships/slideLayout" Target="../slideLayouts/slideLayout2.xml"/><Relationship Id="rId6" Type="http://schemas.openxmlformats.org/officeDocument/2006/relationships/image" Target="../media/image42.jfif"/><Relationship Id="rId5" Type="http://schemas.openxmlformats.org/officeDocument/2006/relationships/image" Target="../media/image41.jfif"/><Relationship Id="rId4" Type="http://schemas.openxmlformats.org/officeDocument/2006/relationships/image" Target="../media/image40.jf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jpe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package" Target="../embeddings/Microsoft_Word_Belgesi1.doc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Metin kutusu 8">
            <a:extLst>
              <a:ext uri="{FF2B5EF4-FFF2-40B4-BE49-F238E27FC236}">
                <a16:creationId xmlns:a16="http://schemas.microsoft.com/office/drawing/2014/main" xmlns="" id="{00B37407-EF98-A143-C9C5-FC45F3ADF398}"/>
              </a:ext>
            </a:extLst>
          </p:cNvPr>
          <p:cNvSpPr txBox="1"/>
          <p:nvPr/>
        </p:nvSpPr>
        <p:spPr>
          <a:xfrm>
            <a:off x="2276872" y="1352600"/>
            <a:ext cx="2448272" cy="225316"/>
          </a:xfrm>
          <a:prstGeom prst="rect">
            <a:avLst/>
          </a:prstGeom>
          <a:noFill/>
        </p:spPr>
        <p:txBody>
          <a:bodyPr wrap="square" rtlCol="0">
            <a:spAutoFit/>
          </a:bodyPr>
          <a:lstStyle/>
          <a:p>
            <a:endParaRPr lang="tr-TR" dirty="0"/>
          </a:p>
        </p:txBody>
      </p:sp>
      <p:sp>
        <p:nvSpPr>
          <p:cNvPr id="14" name="Alt Başlık 2">
            <a:extLst>
              <a:ext uri="{FF2B5EF4-FFF2-40B4-BE49-F238E27FC236}">
                <a16:creationId xmlns:a16="http://schemas.microsoft.com/office/drawing/2014/main" xmlns="" id="{5CC5CB5D-4917-DC18-FB7A-2082712856A3}"/>
              </a:ext>
            </a:extLst>
          </p:cNvPr>
          <p:cNvSpPr>
            <a:spLocks noGrp="1"/>
          </p:cNvSpPr>
          <p:nvPr>
            <p:ph type="subTitle" idx="1"/>
          </p:nvPr>
        </p:nvSpPr>
        <p:spPr>
          <a:xfrm>
            <a:off x="0" y="7689304"/>
            <a:ext cx="6858000" cy="2216696"/>
          </a:xfrm>
        </p:spPr>
        <p:txBody>
          <a:bodyPr>
            <a:normAutofit fontScale="92500" lnSpcReduction="10000"/>
          </a:bodyPr>
          <a:lstStyle/>
          <a:p>
            <a:r>
              <a:rPr lang="en-US" sz="4000" b="1" dirty="0">
                <a:solidFill>
                  <a:schemeClr val="accent5">
                    <a:lumMod val="75000"/>
                  </a:schemeClr>
                </a:solidFill>
                <a:latin typeface="Didot" pitchFamily="50" charset="-94"/>
              </a:rPr>
              <a:t>SUSTAINABILITY </a:t>
            </a:r>
            <a:endParaRPr lang="tr-TR" sz="4000" b="1" dirty="0" smtClean="0">
              <a:solidFill>
                <a:schemeClr val="accent5">
                  <a:lumMod val="75000"/>
                </a:schemeClr>
              </a:solidFill>
              <a:latin typeface="Didot" pitchFamily="50" charset="-94"/>
            </a:endParaRPr>
          </a:p>
          <a:p>
            <a:r>
              <a:rPr lang="en-US" sz="4000" b="1" dirty="0" smtClean="0">
                <a:solidFill>
                  <a:schemeClr val="accent5">
                    <a:lumMod val="75000"/>
                  </a:schemeClr>
                </a:solidFill>
                <a:latin typeface="Didot" pitchFamily="50" charset="-94"/>
              </a:rPr>
              <a:t>MANUAL</a:t>
            </a:r>
            <a:r>
              <a:rPr lang="en-US" sz="4000" b="1" dirty="0">
                <a:solidFill>
                  <a:schemeClr val="accent5">
                    <a:lumMod val="75000"/>
                  </a:schemeClr>
                </a:solidFill>
                <a:latin typeface="Didot" pitchFamily="50" charset="-94"/>
              </a:rPr>
              <a:t>  ELYSEE BEACH </a:t>
            </a:r>
            <a:endParaRPr lang="tr-TR" sz="4000" b="1" dirty="0" smtClean="0">
              <a:solidFill>
                <a:schemeClr val="accent5">
                  <a:lumMod val="75000"/>
                </a:schemeClr>
              </a:solidFill>
              <a:latin typeface="Didot" pitchFamily="50" charset="-94"/>
            </a:endParaRPr>
          </a:p>
          <a:p>
            <a:r>
              <a:rPr lang="en-US" sz="4000" b="1" dirty="0" smtClean="0">
                <a:solidFill>
                  <a:schemeClr val="accent5">
                    <a:lumMod val="75000"/>
                  </a:schemeClr>
                </a:solidFill>
                <a:latin typeface="Didot" pitchFamily="50" charset="-94"/>
              </a:rPr>
              <a:t>HOTEL</a:t>
            </a:r>
            <a:r>
              <a:rPr lang="tr-TR" sz="4000" b="1" dirty="0" smtClean="0">
                <a:solidFill>
                  <a:schemeClr val="accent5">
                    <a:lumMod val="75000"/>
                  </a:schemeClr>
                </a:solidFill>
                <a:latin typeface="Didot" pitchFamily="50" charset="-94"/>
              </a:rPr>
              <a:t> </a:t>
            </a:r>
          </a:p>
          <a:p>
            <a:r>
              <a:rPr lang="en-US" sz="4000" b="1" dirty="0" smtClean="0">
                <a:solidFill>
                  <a:schemeClr val="accent5">
                    <a:lumMod val="75000"/>
                  </a:schemeClr>
                </a:solidFill>
                <a:latin typeface="Didot" pitchFamily="50" charset="-94"/>
              </a:rPr>
              <a:t>SUSTAINABILITY </a:t>
            </a:r>
            <a:r>
              <a:rPr lang="en-US" sz="4000" b="1" dirty="0">
                <a:solidFill>
                  <a:schemeClr val="accent5">
                    <a:lumMod val="75000"/>
                  </a:schemeClr>
                </a:solidFill>
                <a:latin typeface="Didot" pitchFamily="50" charset="-94"/>
              </a:rPr>
              <a:t>MANUAL</a:t>
            </a:r>
            <a:endParaRPr lang="tr-TR" sz="4000" b="1" dirty="0">
              <a:solidFill>
                <a:schemeClr val="accent5">
                  <a:lumMod val="75000"/>
                </a:schemeClr>
              </a:solidFill>
              <a:latin typeface="Didot" pitchFamily="50" charset="-94"/>
            </a:endParaRPr>
          </a:p>
        </p:txBody>
      </p:sp>
      <p:pic>
        <p:nvPicPr>
          <p:cNvPr id="2" name="Resim 1"/>
          <p:cNvPicPr>
            <a:picLocks noChangeAspect="1"/>
          </p:cNvPicPr>
          <p:nvPr/>
        </p:nvPicPr>
        <p:blipFill>
          <a:blip r:embed="rId2"/>
          <a:stretch>
            <a:fillRect/>
          </a:stretch>
        </p:blipFill>
        <p:spPr>
          <a:xfrm>
            <a:off x="116632" y="30714"/>
            <a:ext cx="6624736" cy="7514574"/>
          </a:xfrm>
          <a:prstGeom prst="rect">
            <a:avLst/>
          </a:prstGeom>
        </p:spPr>
      </p:pic>
    </p:spTree>
    <p:extLst>
      <p:ext uri="{BB962C8B-B14F-4D97-AF65-F5344CB8AC3E}">
        <p14:creationId xmlns:p14="http://schemas.microsoft.com/office/powerpoint/2010/main" val="1623957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6858000" cy="1019908"/>
          </a:xfrm>
        </p:spPr>
        <p:txBody>
          <a:bodyPr>
            <a:normAutofit fontScale="90000"/>
          </a:bodyPr>
          <a:lstStyle/>
          <a:p>
            <a:pPr algn="ctr"/>
            <a:r>
              <a:rPr lang="tr-TR" sz="4000" dirty="0">
                <a:solidFill>
                  <a:schemeClr val="accent3">
                    <a:lumMod val="50000"/>
                  </a:schemeClr>
                </a:solidFill>
              </a:rPr>
              <a:t>ALANYA KIZILKULE (RED TOWER) </a:t>
            </a:r>
            <a:endParaRPr lang="tr-TR" sz="4000" dirty="0">
              <a:solidFill>
                <a:schemeClr val="accent3">
                  <a:lumMod val="50000"/>
                </a:schemeClr>
              </a:solidFill>
            </a:endParaRPr>
          </a:p>
        </p:txBody>
      </p:sp>
      <p:sp>
        <p:nvSpPr>
          <p:cNvPr id="3" name="İçerik Yer Tutucusu 2"/>
          <p:cNvSpPr>
            <a:spLocks noGrp="1"/>
          </p:cNvSpPr>
          <p:nvPr>
            <p:ph idx="1"/>
          </p:nvPr>
        </p:nvSpPr>
        <p:spPr>
          <a:xfrm>
            <a:off x="152636" y="4671673"/>
            <a:ext cx="6552727" cy="3168352"/>
          </a:xfrm>
        </p:spPr>
        <p:txBody>
          <a:bodyPr>
            <a:noAutofit/>
          </a:bodyPr>
          <a:lstStyle/>
          <a:p>
            <a:pPr marL="0" indent="0" algn="just">
              <a:lnSpc>
                <a:spcPct val="107000"/>
              </a:lnSpc>
              <a:spcAft>
                <a:spcPts val="800"/>
              </a:spcAft>
              <a:buNone/>
            </a:pPr>
            <a:r>
              <a:rPr lang="en-US" sz="1800" kern="100" dirty="0">
                <a:latin typeface="Calibri" panose="020F0502020204030204" pitchFamily="34" charset="0"/>
                <a:ea typeface="Calibri" panose="020F0502020204030204" pitchFamily="34" charset="0"/>
                <a:cs typeface="Times New Roman" panose="02020603050405020304" pitchFamily="18" charset="0"/>
              </a:rPr>
              <a:t>Kızıl </a:t>
            </a:r>
            <a:r>
              <a:rPr lang="en-US" sz="1800" kern="100" dirty="0" err="1">
                <a:latin typeface="Calibri" panose="020F0502020204030204" pitchFamily="34" charset="0"/>
                <a:ea typeface="Calibri" panose="020F0502020204030204" pitchFamily="34" charset="0"/>
                <a:cs typeface="Times New Roman" panose="02020603050405020304" pitchFamily="18" charset="0"/>
              </a:rPr>
              <a:t>Kule</a:t>
            </a:r>
            <a:r>
              <a:rPr lang="en-US" sz="1800" kern="100" dirty="0">
                <a:latin typeface="Calibri" panose="020F0502020204030204" pitchFamily="34" charset="0"/>
                <a:ea typeface="Calibri" panose="020F0502020204030204" pitchFamily="34" charset="0"/>
                <a:cs typeface="Times New Roman" panose="02020603050405020304" pitchFamily="18" charset="0"/>
              </a:rPr>
              <a:t> is a historical tower located in the city of </a:t>
            </a:r>
            <a:r>
              <a:rPr lang="en-US" sz="1800" kern="100" dirty="0" err="1">
                <a:latin typeface="Calibri" panose="020F0502020204030204" pitchFamily="34" charset="0"/>
                <a:ea typeface="Calibri" panose="020F0502020204030204" pitchFamily="34" charset="0"/>
                <a:cs typeface="Times New Roman" panose="02020603050405020304" pitchFamily="18" charset="0"/>
              </a:rPr>
              <a:t>Alanya</a:t>
            </a:r>
            <a:r>
              <a:rPr lang="en-US" sz="1800" kern="100" dirty="0">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latin typeface="Calibri" panose="020F0502020204030204" pitchFamily="34" charset="0"/>
                <a:ea typeface="Calibri" panose="020F0502020204030204" pitchFamily="34" charset="0"/>
                <a:cs typeface="Times New Roman" panose="02020603050405020304" pitchFamily="18" charset="0"/>
              </a:rPr>
              <a:t>Türkiye</a:t>
            </a:r>
            <a:r>
              <a:rPr lang="en-US" sz="1800" kern="100" dirty="0">
                <a:latin typeface="Calibri" panose="020F0502020204030204" pitchFamily="34" charset="0"/>
                <a:ea typeface="Calibri" panose="020F0502020204030204" pitchFamily="34" charset="0"/>
                <a:cs typeface="Times New Roman" panose="02020603050405020304" pitchFamily="18" charset="0"/>
              </a:rPr>
              <a:t>. The structure is considered the symbol of the city and is used on the city's flag. The construction of the building began in the early sultanate of the Anatolian Seljuk Sultan </a:t>
            </a:r>
            <a:r>
              <a:rPr lang="en-US" sz="1800" kern="100" dirty="0" err="1">
                <a:latin typeface="Calibri" panose="020F0502020204030204" pitchFamily="34" charset="0"/>
                <a:ea typeface="Calibri" panose="020F0502020204030204" pitchFamily="34" charset="0"/>
                <a:cs typeface="Times New Roman" panose="02020603050405020304" pitchFamily="18" charset="0"/>
              </a:rPr>
              <a:t>Alaeddin</a:t>
            </a:r>
            <a:r>
              <a:rPr lang="en-US" sz="1800" kern="100" dirty="0">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latin typeface="Calibri" panose="020F0502020204030204" pitchFamily="34" charset="0"/>
                <a:ea typeface="Calibri" panose="020F0502020204030204" pitchFamily="34" charset="0"/>
                <a:cs typeface="Times New Roman" panose="02020603050405020304" pitchFamily="18" charset="0"/>
              </a:rPr>
              <a:t>Keykubad</a:t>
            </a:r>
            <a:r>
              <a:rPr lang="en-US" sz="1800" kern="100" dirty="0">
                <a:latin typeface="Calibri" panose="020F0502020204030204" pitchFamily="34" charset="0"/>
                <a:ea typeface="Calibri" panose="020F0502020204030204" pitchFamily="34" charset="0"/>
                <a:cs typeface="Times New Roman" panose="02020603050405020304" pitchFamily="18" charset="0"/>
              </a:rPr>
              <a:t> I and was completed in 1226. The Sultan brought the master architect </a:t>
            </a:r>
            <a:r>
              <a:rPr lang="en-US" sz="1800" kern="100" dirty="0" err="1">
                <a:latin typeface="Calibri" panose="020F0502020204030204" pitchFamily="34" charset="0"/>
                <a:ea typeface="Calibri" panose="020F0502020204030204" pitchFamily="34" charset="0"/>
                <a:cs typeface="Times New Roman" panose="02020603050405020304" pitchFamily="18" charset="0"/>
              </a:rPr>
              <a:t>Ebu</a:t>
            </a:r>
            <a:r>
              <a:rPr lang="en-US" sz="1800" kern="100" dirty="0">
                <a:latin typeface="Calibri" panose="020F0502020204030204" pitchFamily="34" charset="0"/>
                <a:ea typeface="Calibri" panose="020F0502020204030204" pitchFamily="34" charset="0"/>
                <a:cs typeface="Times New Roman" panose="02020603050405020304" pitchFamily="18" charset="0"/>
              </a:rPr>
              <a:t> Ali </a:t>
            </a:r>
            <a:r>
              <a:rPr lang="en-US" sz="1800" kern="100" dirty="0" err="1">
                <a:latin typeface="Calibri" panose="020F0502020204030204" pitchFamily="34" charset="0"/>
                <a:ea typeface="Calibri" panose="020F0502020204030204" pitchFamily="34" charset="0"/>
                <a:cs typeface="Times New Roman" panose="02020603050405020304" pitchFamily="18" charset="0"/>
              </a:rPr>
              <a:t>Reha</a:t>
            </a:r>
            <a:r>
              <a:rPr lang="en-US" sz="1800" kern="100" dirty="0">
                <a:latin typeface="Calibri" panose="020F0502020204030204" pitchFamily="34" charset="0"/>
                <a:ea typeface="Calibri" panose="020F0502020204030204" pitchFamily="34" charset="0"/>
                <a:cs typeface="Times New Roman" panose="02020603050405020304" pitchFamily="18" charset="0"/>
              </a:rPr>
              <a:t> from Aleppo, Syria, to </a:t>
            </a:r>
            <a:r>
              <a:rPr lang="en-US" sz="1800" kern="100" dirty="0" err="1">
                <a:latin typeface="Calibri" panose="020F0502020204030204" pitchFamily="34" charset="0"/>
                <a:ea typeface="Calibri" panose="020F0502020204030204" pitchFamily="34" charset="0"/>
                <a:cs typeface="Times New Roman" panose="02020603050405020304" pitchFamily="18" charset="0"/>
              </a:rPr>
              <a:t>Alanya</a:t>
            </a:r>
            <a:r>
              <a:rPr lang="en-US" sz="1800" kern="100" dirty="0">
                <a:latin typeface="Calibri" panose="020F0502020204030204" pitchFamily="34" charset="0"/>
                <a:ea typeface="Calibri" panose="020F0502020204030204" pitchFamily="34" charset="0"/>
                <a:cs typeface="Times New Roman" panose="02020603050405020304" pitchFamily="18" charset="0"/>
              </a:rPr>
              <a:t> to complete the building. The octagonal red brick tower protects the Shipyard dating from 1221. Its name comes from the redder bricks used in its construction. It continues to be one of the finest examples of medieval military architecture and is the best-preserved Seljuk building in the city. </a:t>
            </a:r>
            <a:endParaRPr lang="tr-TR" sz="18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Resim 6">
            <a:extLst>
              <a:ext uri="{FF2B5EF4-FFF2-40B4-BE49-F238E27FC236}">
                <a16:creationId xmlns:a16="http://schemas.microsoft.com/office/drawing/2014/main" xmlns="" id="{31B77689-66F7-65AE-107F-8AA0C61311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003" y="1019908"/>
            <a:ext cx="5760000" cy="3141004"/>
          </a:xfrm>
          <a:prstGeom prst="rect">
            <a:avLst/>
          </a:prstGeom>
        </p:spPr>
      </p:pic>
      <p:pic>
        <p:nvPicPr>
          <p:cNvPr id="8" name="Resim 7">
            <a:extLst>
              <a:ext uri="{FF2B5EF4-FFF2-40B4-BE49-F238E27FC236}">
                <a16:creationId xmlns:a16="http://schemas.microsoft.com/office/drawing/2014/main" xmlns="" id="{F826F0FB-D969-564D-4EBB-5805CF8B83F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0928" y="8350787"/>
            <a:ext cx="1079500" cy="1070610"/>
          </a:xfrm>
          <a:prstGeom prst="rect">
            <a:avLst/>
          </a:prstGeom>
          <a:noFill/>
          <a:ln>
            <a:noFill/>
          </a:ln>
        </p:spPr>
      </p:pic>
    </p:spTree>
    <p:extLst>
      <p:ext uri="{BB962C8B-B14F-4D97-AF65-F5344CB8AC3E}">
        <p14:creationId xmlns:p14="http://schemas.microsoft.com/office/powerpoint/2010/main" val="1659153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899" y="36659"/>
            <a:ext cx="6172200" cy="667869"/>
          </a:xfrm>
        </p:spPr>
        <p:txBody>
          <a:bodyPr>
            <a:noAutofit/>
          </a:bodyPr>
          <a:lstStyle/>
          <a:p>
            <a:r>
              <a:rPr lang="tr-TR" sz="4000" dirty="0">
                <a:solidFill>
                  <a:schemeClr val="accent3">
                    <a:lumMod val="50000"/>
                  </a:schemeClr>
                </a:solidFill>
              </a:rPr>
              <a:t>ALANYA CABLE CAR</a:t>
            </a:r>
            <a:endParaRPr lang="tr-TR" sz="4000" dirty="0">
              <a:solidFill>
                <a:schemeClr val="accent3">
                  <a:lumMod val="50000"/>
                </a:schemeClr>
              </a:solidFill>
            </a:endParaRPr>
          </a:p>
        </p:txBody>
      </p:sp>
      <p:sp>
        <p:nvSpPr>
          <p:cNvPr id="3" name="İçerik Yer Tutucusu 2"/>
          <p:cNvSpPr>
            <a:spLocks noGrp="1"/>
          </p:cNvSpPr>
          <p:nvPr>
            <p:ph idx="1"/>
          </p:nvPr>
        </p:nvSpPr>
        <p:spPr>
          <a:xfrm>
            <a:off x="279514" y="5529064"/>
            <a:ext cx="6298969" cy="4680521"/>
          </a:xfrm>
        </p:spPr>
        <p:txBody>
          <a:bodyPr>
            <a:noAutofit/>
          </a:bodyPr>
          <a:lstStyle/>
          <a:p>
            <a:pPr marL="0" indent="0" algn="just">
              <a:buNone/>
            </a:pPr>
            <a:r>
              <a:rPr lang="tr-TR" sz="1800" dirty="0"/>
              <a:t> </a:t>
            </a:r>
            <a:r>
              <a:rPr lang="tr-TR" sz="1800" dirty="0" smtClean="0"/>
              <a:t>  </a:t>
            </a:r>
            <a:r>
              <a:rPr lang="en-US" sz="1800" dirty="0" smtClean="0"/>
              <a:t> </a:t>
            </a:r>
            <a:r>
              <a:rPr lang="en-US" sz="1800" dirty="0" err="1"/>
              <a:t>Alanya</a:t>
            </a:r>
            <a:r>
              <a:rPr lang="en-US" sz="1800" dirty="0"/>
              <a:t> Cable Car offers "ecology-sensitive transportation" with its technology gracefully placed within nature. Great care is taken at every stage of its construction and operation to protect the environment and consume natural resources economically. It incorporates all the advantages of ecological transportation vehicles. The </a:t>
            </a:r>
            <a:r>
              <a:rPr lang="en-US" sz="1800" dirty="0" err="1"/>
              <a:t>Alanya</a:t>
            </a:r>
            <a:r>
              <a:rPr lang="en-US" sz="1800" dirty="0"/>
              <a:t> Cable Car system is designed to operate in all weather conditions and can continue to operate uninterruptedly in conditions such as rain, wind, and high temperatures.  </a:t>
            </a:r>
            <a:endParaRPr lang="tr-TR" sz="1800" dirty="0"/>
          </a:p>
          <a:p>
            <a:pPr marL="0" indent="0" algn="just">
              <a:buNone/>
            </a:pPr>
            <a:endParaRPr lang="tr-TR" sz="1800" dirty="0"/>
          </a:p>
          <a:p>
            <a:pPr marL="0" indent="0" algn="just">
              <a:buNone/>
            </a:pPr>
            <a:endParaRPr lang="tr-TR" sz="1800" dirty="0"/>
          </a:p>
          <a:p>
            <a:pPr marL="0" indent="0" algn="just">
              <a:buNone/>
            </a:pPr>
            <a:endParaRPr lang="tr-TR" sz="1800" dirty="0"/>
          </a:p>
        </p:txBody>
      </p:sp>
      <p:pic>
        <p:nvPicPr>
          <p:cNvPr id="5" name="Resim 4">
            <a:extLst>
              <a:ext uri="{FF2B5EF4-FFF2-40B4-BE49-F238E27FC236}">
                <a16:creationId xmlns:a16="http://schemas.microsoft.com/office/drawing/2014/main" xmlns="" id="{73E4AAD1-A625-FCCA-1A67-435670874E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04528"/>
            <a:ext cx="6858000" cy="4507233"/>
          </a:xfrm>
          <a:prstGeom prst="rect">
            <a:avLst/>
          </a:prstGeom>
          <a:noFill/>
          <a:ln>
            <a:noFill/>
          </a:ln>
        </p:spPr>
      </p:pic>
      <p:pic>
        <p:nvPicPr>
          <p:cNvPr id="6" name="Resim 5">
            <a:extLst>
              <a:ext uri="{FF2B5EF4-FFF2-40B4-BE49-F238E27FC236}">
                <a16:creationId xmlns:a16="http://schemas.microsoft.com/office/drawing/2014/main" xmlns="" id="{0A635355-0456-7BCC-8D10-2DF92417410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8999" y="8143758"/>
            <a:ext cx="1080000" cy="1057714"/>
          </a:xfrm>
          <a:prstGeom prst="rect">
            <a:avLst/>
          </a:prstGeom>
          <a:noFill/>
          <a:ln>
            <a:noFill/>
          </a:ln>
        </p:spPr>
      </p:pic>
    </p:spTree>
    <p:extLst>
      <p:ext uri="{BB962C8B-B14F-4D97-AF65-F5344CB8AC3E}">
        <p14:creationId xmlns:p14="http://schemas.microsoft.com/office/powerpoint/2010/main" val="3867586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499980" y="94389"/>
            <a:ext cx="6172200" cy="1019908"/>
          </a:xfrm>
        </p:spPr>
        <p:txBody>
          <a:bodyPr>
            <a:normAutofit/>
          </a:bodyPr>
          <a:lstStyle/>
          <a:p>
            <a:pPr algn="ctr"/>
            <a:r>
              <a:rPr lang="tr-TR" sz="4000" dirty="0">
                <a:solidFill>
                  <a:schemeClr val="accent3">
                    <a:lumMod val="50000"/>
                  </a:schemeClr>
                </a:solidFill>
              </a:rPr>
              <a:t>DAMLATAŞ CAVE </a:t>
            </a:r>
            <a:endParaRPr lang="tr-TR" sz="4000" dirty="0">
              <a:solidFill>
                <a:schemeClr val="accent3">
                  <a:lumMod val="50000"/>
                </a:schemeClr>
              </a:solidFill>
            </a:endParaRPr>
          </a:p>
        </p:txBody>
      </p:sp>
      <p:sp>
        <p:nvSpPr>
          <p:cNvPr id="3" name="İçerik Yer Tutucusu 2"/>
          <p:cNvSpPr>
            <a:spLocks noGrp="1"/>
          </p:cNvSpPr>
          <p:nvPr>
            <p:ph idx="1"/>
          </p:nvPr>
        </p:nvSpPr>
        <p:spPr>
          <a:xfrm>
            <a:off x="30311" y="4831740"/>
            <a:ext cx="6641869" cy="3888432"/>
          </a:xfrm>
        </p:spPr>
        <p:txBody>
          <a:bodyPr>
            <a:noAutofit/>
          </a:bodyPr>
          <a:lstStyle/>
          <a:p>
            <a:pPr indent="0" algn="just">
              <a:lnSpc>
                <a:spcPct val="107000"/>
              </a:lnSpc>
              <a:spcAft>
                <a:spcPts val="80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latin typeface="Calibri" panose="020F0502020204030204" pitchFamily="34" charset="0"/>
                <a:ea typeface="Calibri" panose="020F0502020204030204" pitchFamily="34" charset="0"/>
                <a:cs typeface="Times New Roman" panose="02020603050405020304" pitchFamily="18" charset="0"/>
              </a:rPr>
              <a:t>Damlataş</a:t>
            </a:r>
            <a:r>
              <a:rPr lang="en-US" sz="1800" kern="100" dirty="0">
                <a:latin typeface="Calibri" panose="020F0502020204030204" pitchFamily="34" charset="0"/>
                <a:ea typeface="Calibri" panose="020F0502020204030204" pitchFamily="34" charset="0"/>
                <a:cs typeface="Times New Roman" panose="02020603050405020304" pitchFamily="18" charset="0"/>
              </a:rPr>
              <a:t> Cave is a cave on the coast in the </a:t>
            </a:r>
            <a:r>
              <a:rPr lang="en-US" sz="1800" kern="100" dirty="0" err="1">
                <a:latin typeface="Calibri" panose="020F0502020204030204" pitchFamily="34" charset="0"/>
                <a:ea typeface="Calibri" panose="020F0502020204030204" pitchFamily="34" charset="0"/>
                <a:cs typeface="Times New Roman" panose="02020603050405020304" pitchFamily="18" charset="0"/>
              </a:rPr>
              <a:t>Alanya</a:t>
            </a:r>
            <a:r>
              <a:rPr lang="en-US" sz="1800" kern="100" dirty="0">
                <a:latin typeface="Calibri" panose="020F0502020204030204" pitchFamily="34" charset="0"/>
                <a:ea typeface="Calibri" panose="020F0502020204030204" pitchFamily="34" charset="0"/>
                <a:cs typeface="Times New Roman" panose="02020603050405020304" pitchFamily="18" charset="0"/>
              </a:rPr>
              <a:t> district of Antalya. It is located 3 km away from </a:t>
            </a:r>
            <a:r>
              <a:rPr lang="en-US" sz="1800" kern="100" dirty="0" err="1">
                <a:latin typeface="Calibri" panose="020F0502020204030204" pitchFamily="34" charset="0"/>
                <a:ea typeface="Calibri" panose="020F0502020204030204" pitchFamily="34" charset="0"/>
                <a:cs typeface="Times New Roman" panose="02020603050405020304" pitchFamily="18" charset="0"/>
              </a:rPr>
              <a:t>Alanya</a:t>
            </a:r>
            <a:r>
              <a:rPr lang="en-US" sz="1800" kern="100" dirty="0">
                <a:latin typeface="Calibri" panose="020F0502020204030204" pitchFamily="34" charset="0"/>
                <a:ea typeface="Calibri" panose="020F0502020204030204" pitchFamily="34" charset="0"/>
                <a:cs typeface="Times New Roman" panose="02020603050405020304" pitchFamily="18" charset="0"/>
              </a:rPr>
              <a:t> city center and on the western shore of the historical </a:t>
            </a:r>
            <a:r>
              <a:rPr lang="en-US" sz="1800" kern="100" dirty="0" err="1">
                <a:latin typeface="Calibri" panose="020F0502020204030204" pitchFamily="34" charset="0"/>
                <a:ea typeface="Calibri" panose="020F0502020204030204" pitchFamily="34" charset="0"/>
                <a:cs typeface="Times New Roman" panose="02020603050405020304" pitchFamily="18" charset="0"/>
              </a:rPr>
              <a:t>Alanya</a:t>
            </a:r>
            <a:r>
              <a:rPr lang="en-US" sz="1800" kern="100" dirty="0">
                <a:latin typeface="Calibri" panose="020F0502020204030204" pitchFamily="34" charset="0"/>
                <a:ea typeface="Calibri" panose="020F0502020204030204" pitchFamily="34" charset="0"/>
                <a:cs typeface="Times New Roman" panose="02020603050405020304" pitchFamily="18" charset="0"/>
              </a:rPr>
              <a:t> Castle. The cave is named </a:t>
            </a:r>
            <a:r>
              <a:rPr lang="en-US" sz="1800" kern="100" dirty="0" err="1">
                <a:latin typeface="Calibri" panose="020F0502020204030204" pitchFamily="34" charset="0"/>
                <a:ea typeface="Calibri" panose="020F0502020204030204" pitchFamily="34" charset="0"/>
                <a:cs typeface="Times New Roman" panose="02020603050405020304" pitchFamily="18" charset="0"/>
              </a:rPr>
              <a:t>Damlataş</a:t>
            </a:r>
            <a:r>
              <a:rPr lang="en-US" sz="1800" kern="100" dirty="0">
                <a:latin typeface="Calibri" panose="020F0502020204030204" pitchFamily="34" charset="0"/>
                <a:ea typeface="Calibri" panose="020F0502020204030204" pitchFamily="34" charset="0"/>
                <a:cs typeface="Times New Roman" panose="02020603050405020304" pitchFamily="18" charset="0"/>
              </a:rPr>
              <a:t> (Dripping Stone) due to the water drops that continue to drip from the stalactites. It was discovered in 1948 as a result of a dynamite blast in its current location, which was identified as a quarry to be used in the port construction. This cave, adorned with thousands of beautiful stalactites and stalagmites, was immediately taken under protection, research on the cave was started, and it was opened to tourism. </a:t>
            </a:r>
            <a:r>
              <a:rPr lang="en-US" sz="1800" kern="100" dirty="0" err="1">
                <a:latin typeface="Calibri" panose="020F0502020204030204" pitchFamily="34" charset="0"/>
                <a:ea typeface="Calibri" panose="020F0502020204030204" pitchFamily="34" charset="0"/>
                <a:cs typeface="Times New Roman" panose="02020603050405020304" pitchFamily="18" charset="0"/>
              </a:rPr>
              <a:t>Damlataş</a:t>
            </a:r>
            <a:r>
              <a:rPr lang="en-US" sz="1800" kern="100" dirty="0">
                <a:latin typeface="Calibri" panose="020F0502020204030204" pitchFamily="34" charset="0"/>
                <a:ea typeface="Calibri" panose="020F0502020204030204" pitchFamily="34" charset="0"/>
                <a:cs typeface="Times New Roman" panose="02020603050405020304" pitchFamily="18" charset="0"/>
              </a:rPr>
              <a:t> Cave is the first cave in </a:t>
            </a:r>
            <a:r>
              <a:rPr lang="en-US" sz="1800" kern="100" dirty="0" err="1">
                <a:latin typeface="Calibri" panose="020F0502020204030204" pitchFamily="34" charset="0"/>
                <a:ea typeface="Calibri" panose="020F0502020204030204" pitchFamily="34" charset="0"/>
                <a:cs typeface="Times New Roman" panose="02020603050405020304" pitchFamily="18" charset="0"/>
              </a:rPr>
              <a:t>Türkiye</a:t>
            </a:r>
            <a:r>
              <a:rPr lang="en-US" sz="1800" kern="100" dirty="0">
                <a:latin typeface="Calibri" panose="020F0502020204030204" pitchFamily="34" charset="0"/>
                <a:ea typeface="Calibri" panose="020F0502020204030204" pitchFamily="34" charset="0"/>
                <a:cs typeface="Times New Roman" panose="02020603050405020304" pitchFamily="18" charset="0"/>
              </a:rPr>
              <a:t> to be opened to tourism</a:t>
            </a:r>
            <a:r>
              <a:rPr lang="tr-TR" sz="1800" kern="1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7000"/>
              </a:lnSpc>
              <a:spcAft>
                <a:spcPts val="800"/>
              </a:spcAft>
              <a:buNone/>
            </a:pPr>
            <a:endParaRPr lang="tr-TR" sz="1800" kern="100" dirty="0">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7000"/>
              </a:lnSpc>
              <a:spcAft>
                <a:spcPts val="800"/>
              </a:spcAft>
              <a:buNone/>
            </a:pP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Resim 3">
            <a:extLst>
              <a:ext uri="{FF2B5EF4-FFF2-40B4-BE49-F238E27FC236}">
                <a16:creationId xmlns:a16="http://schemas.microsoft.com/office/drawing/2014/main" xmlns="" id="{27B7A814-A5DA-DDF5-F81E-5F4DA4BDFF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9000" y="1185828"/>
            <a:ext cx="5040000" cy="3385593"/>
          </a:xfrm>
          <a:prstGeom prst="rect">
            <a:avLst/>
          </a:prstGeom>
          <a:noFill/>
          <a:ln>
            <a:noFill/>
          </a:ln>
        </p:spPr>
      </p:pic>
      <p:pic>
        <p:nvPicPr>
          <p:cNvPr id="5" name="Resim 4">
            <a:extLst>
              <a:ext uri="{FF2B5EF4-FFF2-40B4-BE49-F238E27FC236}">
                <a16:creationId xmlns:a16="http://schemas.microsoft.com/office/drawing/2014/main" xmlns="" id="{FF7E1F68-C01E-B34D-98D9-97DAA05A23E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1495" y="8417246"/>
            <a:ext cx="1079500" cy="1126490"/>
          </a:xfrm>
          <a:prstGeom prst="rect">
            <a:avLst/>
          </a:prstGeom>
          <a:noFill/>
          <a:ln>
            <a:noFill/>
          </a:ln>
        </p:spPr>
      </p:pic>
    </p:spTree>
    <p:extLst>
      <p:ext uri="{BB962C8B-B14F-4D97-AF65-F5344CB8AC3E}">
        <p14:creationId xmlns:p14="http://schemas.microsoft.com/office/powerpoint/2010/main" val="3930284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404663" y="0"/>
            <a:ext cx="6172200" cy="872927"/>
          </a:xfrm>
        </p:spPr>
        <p:txBody>
          <a:bodyPr>
            <a:normAutofit/>
          </a:bodyPr>
          <a:lstStyle/>
          <a:p>
            <a:pPr algn="ctr"/>
            <a:r>
              <a:rPr lang="tr-TR" sz="4000" dirty="0">
                <a:solidFill>
                  <a:schemeClr val="accent3">
                    <a:lumMod val="50000"/>
                  </a:schemeClr>
                </a:solidFill>
              </a:rPr>
              <a:t>SIDE ANCIENT CITY </a:t>
            </a:r>
            <a:endParaRPr lang="tr-TR" sz="4000" dirty="0">
              <a:solidFill>
                <a:schemeClr val="accent3">
                  <a:lumMod val="50000"/>
                </a:schemeClr>
              </a:solidFill>
            </a:endParaRPr>
          </a:p>
        </p:txBody>
      </p:sp>
      <p:sp>
        <p:nvSpPr>
          <p:cNvPr id="3" name="İçerik Yer Tutucusu 2"/>
          <p:cNvSpPr>
            <a:spLocks noGrp="1"/>
          </p:cNvSpPr>
          <p:nvPr>
            <p:ph idx="1"/>
          </p:nvPr>
        </p:nvSpPr>
        <p:spPr>
          <a:xfrm>
            <a:off x="400079" y="6546729"/>
            <a:ext cx="5981687" cy="1944215"/>
          </a:xfrm>
        </p:spPr>
        <p:txBody>
          <a:bodyPr>
            <a:noAutofit/>
          </a:bodyPr>
          <a:lstStyle/>
          <a:p>
            <a:pPr marL="0" indent="0" algn="just">
              <a:buNone/>
            </a:pPr>
            <a:r>
              <a:rPr lang="tr-TR" sz="1800" dirty="0"/>
              <a:t>	</a:t>
            </a:r>
            <a:r>
              <a:rPr lang="en-US" sz="1800" dirty="0"/>
              <a:t> The ancient city of Side is among the most important settlements in history, founded in the 7th century BC. This historical city, which belongs to the </a:t>
            </a:r>
            <a:r>
              <a:rPr lang="en-US" sz="1800" dirty="0" err="1"/>
              <a:t>Pamphylia</a:t>
            </a:r>
            <a:r>
              <a:rPr lang="en-US" sz="1800" dirty="0"/>
              <a:t> region, first entered the Lydian Kingdom and remained under this rule for many years. Later, the ancient city of Side passed to the Persian Kingdom, and with the request of Alexander the Great for the region, it passed to the King of Macedonia. </a:t>
            </a:r>
            <a:r>
              <a:rPr lang="tr-TR" sz="1800" dirty="0" smtClean="0"/>
              <a:t>. </a:t>
            </a:r>
            <a:endParaRPr lang="tr-TR" sz="1800" dirty="0"/>
          </a:p>
          <a:p>
            <a:pPr marL="0" indent="0" algn="just">
              <a:buNone/>
            </a:pPr>
            <a:endParaRPr lang="tr-TR" sz="1800" dirty="0"/>
          </a:p>
        </p:txBody>
      </p:sp>
      <p:pic>
        <p:nvPicPr>
          <p:cNvPr id="4" name="Resim 3">
            <a:extLst>
              <a:ext uri="{FF2B5EF4-FFF2-40B4-BE49-F238E27FC236}">
                <a16:creationId xmlns:a16="http://schemas.microsoft.com/office/drawing/2014/main" xmlns="" id="{625B4556-2974-26CD-B5ED-6645C22ABF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5067" y="872927"/>
            <a:ext cx="4451709" cy="5472609"/>
          </a:xfrm>
          <a:prstGeom prst="rect">
            <a:avLst/>
          </a:prstGeom>
        </p:spPr>
      </p:pic>
      <p:pic>
        <p:nvPicPr>
          <p:cNvPr id="5" name="Resim 4">
            <a:extLst>
              <a:ext uri="{FF2B5EF4-FFF2-40B4-BE49-F238E27FC236}">
                <a16:creationId xmlns:a16="http://schemas.microsoft.com/office/drawing/2014/main" xmlns="" id="{D021269B-133F-0F8F-A513-768E422189A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1013" y="8692137"/>
            <a:ext cx="1079500" cy="1067435"/>
          </a:xfrm>
          <a:prstGeom prst="rect">
            <a:avLst/>
          </a:prstGeom>
          <a:noFill/>
          <a:ln>
            <a:noFill/>
          </a:ln>
        </p:spPr>
      </p:pic>
      <p:sp>
        <p:nvSpPr>
          <p:cNvPr id="6" name="Dikdörtgen 5"/>
          <p:cNvSpPr/>
          <p:nvPr/>
        </p:nvSpPr>
        <p:spPr>
          <a:xfrm>
            <a:off x="3674435" y="1064568"/>
            <a:ext cx="2004075" cy="369332"/>
          </a:xfrm>
          <a:prstGeom prst="rect">
            <a:avLst/>
          </a:prstGeom>
        </p:spPr>
        <p:txBody>
          <a:bodyPr wrap="none">
            <a:spAutoFit/>
          </a:bodyPr>
          <a:lstStyle/>
          <a:p>
            <a:r>
              <a:rPr lang="tr-TR" dirty="0"/>
              <a:t>SIDE ANCIENT CITY </a:t>
            </a:r>
          </a:p>
        </p:txBody>
      </p:sp>
      <p:sp>
        <p:nvSpPr>
          <p:cNvPr id="7" name="İçerik Yer Tutucusu 2"/>
          <p:cNvSpPr txBox="1">
            <a:spLocks/>
          </p:cNvSpPr>
          <p:nvPr/>
        </p:nvSpPr>
        <p:spPr>
          <a:xfrm>
            <a:off x="404663" y="6345536"/>
            <a:ext cx="5981687" cy="2880319"/>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just">
              <a:buFont typeface="Arial" panose="020B0604020202020204" pitchFamily="34" charset="0"/>
              <a:buNone/>
            </a:pPr>
            <a:endParaRPr lang="tr-TR" sz="1800" dirty="0"/>
          </a:p>
        </p:txBody>
      </p:sp>
    </p:spTree>
    <p:extLst>
      <p:ext uri="{BB962C8B-B14F-4D97-AF65-F5344CB8AC3E}">
        <p14:creationId xmlns:p14="http://schemas.microsoft.com/office/powerpoint/2010/main" val="4277918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404663" y="129923"/>
            <a:ext cx="6172200" cy="1019908"/>
          </a:xfrm>
        </p:spPr>
        <p:txBody>
          <a:bodyPr>
            <a:normAutofit fontScale="90000"/>
          </a:bodyPr>
          <a:lstStyle/>
          <a:p>
            <a:pPr algn="ctr"/>
            <a:r>
              <a:rPr lang="tr-TR" sz="4000" dirty="0">
                <a:solidFill>
                  <a:schemeClr val="accent3">
                    <a:lumMod val="50000"/>
                  </a:schemeClr>
                </a:solidFill>
              </a:rPr>
              <a:t>ASPENDOS ANCIENT THEATRE</a:t>
            </a:r>
            <a:endParaRPr lang="tr-TR" sz="4000" dirty="0">
              <a:solidFill>
                <a:schemeClr val="accent3">
                  <a:lumMod val="50000"/>
                </a:schemeClr>
              </a:solidFill>
            </a:endParaRPr>
          </a:p>
        </p:txBody>
      </p:sp>
      <p:sp>
        <p:nvSpPr>
          <p:cNvPr id="3" name="İçerik Yer Tutucusu 2"/>
          <p:cNvSpPr>
            <a:spLocks noGrp="1"/>
          </p:cNvSpPr>
          <p:nvPr>
            <p:ph idx="1"/>
          </p:nvPr>
        </p:nvSpPr>
        <p:spPr>
          <a:xfrm>
            <a:off x="404663" y="5169024"/>
            <a:ext cx="6046607" cy="2576740"/>
          </a:xfrm>
        </p:spPr>
        <p:txBody>
          <a:bodyPr>
            <a:noAutofit/>
          </a:bodyPr>
          <a:lstStyle/>
          <a:p>
            <a:pPr marL="0" indent="0" algn="jus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latin typeface="Calibri" panose="020F0502020204030204" pitchFamily="34" charset="0"/>
                <a:ea typeface="Calibri" panose="020F0502020204030204" pitchFamily="34" charset="0"/>
                <a:cs typeface="Times New Roman" panose="02020603050405020304" pitchFamily="18" charset="0"/>
              </a:rPr>
              <a:t>Aspendos</a:t>
            </a:r>
            <a:r>
              <a:rPr lang="en-US" sz="1800" kern="100" dirty="0">
                <a:latin typeface="Calibri" panose="020F0502020204030204" pitchFamily="34" charset="0"/>
                <a:ea typeface="Calibri" panose="020F0502020204030204" pitchFamily="34" charset="0"/>
                <a:cs typeface="Times New Roman" panose="02020603050405020304" pitchFamily="18" charset="0"/>
              </a:rPr>
              <a:t> is an ancient city famous for its ancient theater, located in </a:t>
            </a:r>
            <a:r>
              <a:rPr lang="en-US" sz="1800" kern="100" dirty="0" err="1">
                <a:latin typeface="Calibri" panose="020F0502020204030204" pitchFamily="34" charset="0"/>
                <a:ea typeface="Calibri" panose="020F0502020204030204" pitchFamily="34" charset="0"/>
                <a:cs typeface="Times New Roman" panose="02020603050405020304" pitchFamily="18" charset="0"/>
              </a:rPr>
              <a:t>Belkıs</a:t>
            </a:r>
            <a:r>
              <a:rPr lang="en-US" sz="1800" kern="100" dirty="0">
                <a:latin typeface="Calibri" panose="020F0502020204030204" pitchFamily="34" charset="0"/>
                <a:ea typeface="Calibri" panose="020F0502020204030204" pitchFamily="34" charset="0"/>
                <a:cs typeface="Times New Roman" panose="02020603050405020304" pitchFamily="18" charset="0"/>
              </a:rPr>
              <a:t> village in the </a:t>
            </a:r>
            <a:r>
              <a:rPr lang="en-US" sz="1800" kern="100" dirty="0" err="1">
                <a:latin typeface="Calibri" panose="020F0502020204030204" pitchFamily="34" charset="0"/>
                <a:ea typeface="Calibri" panose="020F0502020204030204" pitchFamily="34" charset="0"/>
                <a:cs typeface="Times New Roman" panose="02020603050405020304" pitchFamily="18" charset="0"/>
              </a:rPr>
              <a:t>Serik</a:t>
            </a:r>
            <a:r>
              <a:rPr lang="en-US" sz="1800" kern="100" dirty="0">
                <a:latin typeface="Calibri" panose="020F0502020204030204" pitchFamily="34" charset="0"/>
                <a:ea typeface="Calibri" panose="020F0502020204030204" pitchFamily="34" charset="0"/>
                <a:cs typeface="Times New Roman" panose="02020603050405020304" pitchFamily="18" charset="0"/>
              </a:rPr>
              <a:t> district of Antalya province. </a:t>
            </a:r>
            <a:r>
              <a:rPr lang="en-US" sz="1800" kern="100" dirty="0" err="1">
                <a:latin typeface="Calibri" panose="020F0502020204030204" pitchFamily="34" charset="0"/>
                <a:ea typeface="Calibri" panose="020F0502020204030204" pitchFamily="34" charset="0"/>
                <a:cs typeface="Times New Roman" panose="02020603050405020304" pitchFamily="18" charset="0"/>
              </a:rPr>
              <a:t>Aspendos</a:t>
            </a:r>
            <a:r>
              <a:rPr lang="en-US" sz="1800" kern="100" dirty="0">
                <a:latin typeface="Calibri" panose="020F0502020204030204" pitchFamily="34" charset="0"/>
                <a:ea typeface="Calibri" panose="020F0502020204030204" pitchFamily="34" charset="0"/>
                <a:cs typeface="Times New Roman" panose="02020603050405020304" pitchFamily="18" charset="0"/>
              </a:rPr>
              <a:t> is known for hosting the </a:t>
            </a:r>
            <a:r>
              <a:rPr lang="en-US" sz="1800" kern="100" dirty="0" err="1">
                <a:latin typeface="Calibri" panose="020F0502020204030204" pitchFamily="34" charset="0"/>
                <a:ea typeface="Calibri" panose="020F0502020204030204" pitchFamily="34" charset="0"/>
                <a:cs typeface="Times New Roman" panose="02020603050405020304" pitchFamily="18" charset="0"/>
              </a:rPr>
              <a:t>Aspendos</a:t>
            </a:r>
            <a:r>
              <a:rPr lang="en-US" sz="1800" kern="100" dirty="0">
                <a:latin typeface="Calibri" panose="020F0502020204030204" pitchFamily="34" charset="0"/>
                <a:ea typeface="Calibri" panose="020F0502020204030204" pitchFamily="34" charset="0"/>
                <a:cs typeface="Times New Roman" panose="02020603050405020304" pitchFamily="18" charset="0"/>
              </a:rPr>
              <a:t> Roman Theatre, the best-preserved theater of antiquity. The most important structure of </a:t>
            </a:r>
            <a:r>
              <a:rPr lang="en-US" sz="1800" kern="100" dirty="0" err="1">
                <a:latin typeface="Calibri" panose="020F0502020204030204" pitchFamily="34" charset="0"/>
                <a:ea typeface="Calibri" panose="020F0502020204030204" pitchFamily="34" charset="0"/>
                <a:cs typeface="Times New Roman" panose="02020603050405020304" pitchFamily="18" charset="0"/>
              </a:rPr>
              <a:t>Aspendos</a:t>
            </a:r>
            <a:r>
              <a:rPr lang="en-US" sz="1800" kern="100" dirty="0">
                <a:latin typeface="Calibri" panose="020F0502020204030204" pitchFamily="34" charset="0"/>
                <a:ea typeface="Calibri" panose="020F0502020204030204" pitchFamily="34" charset="0"/>
                <a:cs typeface="Times New Roman" panose="02020603050405020304" pitchFamily="18" charset="0"/>
              </a:rPr>
              <a:t> is its theater. It is an open-air theater that has been preserved in the best way among ancient theaters. This theater is the oldest and most intact example in Anatolia that has survived to the present day with its stage. Its architect is </a:t>
            </a:r>
            <a:r>
              <a:rPr lang="en-US" sz="1800" kern="100" dirty="0" err="1">
                <a:latin typeface="Calibri" panose="020F0502020204030204" pitchFamily="34" charset="0"/>
                <a:ea typeface="Calibri" panose="020F0502020204030204" pitchFamily="34" charset="0"/>
                <a:cs typeface="Times New Roman" panose="02020603050405020304" pitchFamily="18" charset="0"/>
              </a:rPr>
              <a:t>Zenon</a:t>
            </a:r>
            <a:r>
              <a:rPr lang="en-US" sz="1800" kern="100" dirty="0">
                <a:latin typeface="Calibri" panose="020F0502020204030204" pitchFamily="34" charset="0"/>
                <a:ea typeface="Calibri" panose="020F0502020204030204" pitchFamily="34" charset="0"/>
                <a:cs typeface="Times New Roman" panose="02020603050405020304" pitchFamily="18" charset="0"/>
              </a:rPr>
              <a:t>, the son of </a:t>
            </a:r>
            <a:r>
              <a:rPr lang="en-US" sz="1800" kern="100" dirty="0" err="1">
                <a:latin typeface="Calibri" panose="020F0502020204030204" pitchFamily="34" charset="0"/>
                <a:ea typeface="Calibri" panose="020F0502020204030204" pitchFamily="34" charset="0"/>
                <a:cs typeface="Times New Roman" panose="02020603050405020304" pitchFamily="18" charset="0"/>
              </a:rPr>
              <a:t>Theodorus</a:t>
            </a:r>
            <a:r>
              <a:rPr lang="en-US" sz="1800" kern="100" dirty="0">
                <a:latin typeface="Calibri" panose="020F0502020204030204" pitchFamily="34" charset="0"/>
                <a:ea typeface="Calibri" panose="020F0502020204030204" pitchFamily="34" charset="0"/>
                <a:cs typeface="Times New Roman" panose="02020603050405020304" pitchFamily="18" charset="0"/>
              </a:rPr>
              <a:t> of </a:t>
            </a:r>
            <a:r>
              <a:rPr lang="en-US" sz="1800" kern="100" dirty="0" err="1">
                <a:latin typeface="Calibri" panose="020F0502020204030204" pitchFamily="34" charset="0"/>
                <a:ea typeface="Calibri" panose="020F0502020204030204" pitchFamily="34" charset="0"/>
                <a:cs typeface="Times New Roman" panose="02020603050405020304" pitchFamily="18" charset="0"/>
              </a:rPr>
              <a:t>Aspendos</a:t>
            </a:r>
            <a:r>
              <a:rPr lang="en-US" sz="1800" kern="100" dirty="0">
                <a:latin typeface="Calibri" panose="020F0502020204030204" pitchFamily="34" charset="0"/>
                <a:ea typeface="Calibri" panose="020F0502020204030204" pitchFamily="34" charset="0"/>
                <a:cs typeface="Times New Roman" panose="02020603050405020304" pitchFamily="18" charset="0"/>
              </a:rPr>
              <a:t>. </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tr-TR" sz="1800" dirty="0"/>
          </a:p>
        </p:txBody>
      </p:sp>
      <p:pic>
        <p:nvPicPr>
          <p:cNvPr id="2052" name="Picture 4" descr="C:\Users\kalite\Desktop\CASTİVAL SİSTEM\Travelife\Etiketler\images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663" y="1351311"/>
            <a:ext cx="6046607" cy="3629513"/>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a:extLst>
              <a:ext uri="{FF2B5EF4-FFF2-40B4-BE49-F238E27FC236}">
                <a16:creationId xmlns:a16="http://schemas.microsoft.com/office/drawing/2014/main" xmlns="" id="{361C23DD-A0FB-D8B6-663E-9371C227765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0688" y="8049344"/>
            <a:ext cx="1079500" cy="1114425"/>
          </a:xfrm>
          <a:prstGeom prst="rect">
            <a:avLst/>
          </a:prstGeom>
          <a:noFill/>
          <a:ln>
            <a:noFill/>
          </a:ln>
        </p:spPr>
      </p:pic>
    </p:spTree>
    <p:extLst>
      <p:ext uri="{BB962C8B-B14F-4D97-AF65-F5344CB8AC3E}">
        <p14:creationId xmlns:p14="http://schemas.microsoft.com/office/powerpoint/2010/main" val="898514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692126" y="128464"/>
            <a:ext cx="5616624" cy="1019908"/>
          </a:xfrm>
        </p:spPr>
        <p:txBody>
          <a:bodyPr>
            <a:normAutofit/>
          </a:bodyPr>
          <a:lstStyle/>
          <a:p>
            <a:pPr algn="ctr"/>
            <a:r>
              <a:rPr lang="tr-TR" sz="4000" dirty="0">
                <a:solidFill>
                  <a:schemeClr val="accent3">
                    <a:lumMod val="50000"/>
                  </a:schemeClr>
                </a:solidFill>
              </a:rPr>
              <a:t>MANAVGAT WATERFALL</a:t>
            </a:r>
            <a:endParaRPr lang="tr-TR" sz="4000" dirty="0">
              <a:solidFill>
                <a:schemeClr val="accent3">
                  <a:lumMod val="50000"/>
                </a:schemeClr>
              </a:solidFill>
            </a:endParaRPr>
          </a:p>
        </p:txBody>
      </p:sp>
      <p:sp>
        <p:nvSpPr>
          <p:cNvPr id="3" name="İçerik Yer Tutucusu 2"/>
          <p:cNvSpPr>
            <a:spLocks noGrp="1"/>
          </p:cNvSpPr>
          <p:nvPr>
            <p:ph idx="1"/>
          </p:nvPr>
        </p:nvSpPr>
        <p:spPr>
          <a:xfrm>
            <a:off x="323515" y="5385048"/>
            <a:ext cx="6353845" cy="2449546"/>
          </a:xfrm>
        </p:spPr>
        <p:txBody>
          <a:bodyPr>
            <a:noAutofit/>
          </a:bodyPr>
          <a:lstStyle/>
          <a:p>
            <a:pPr marL="0" indent="0" algn="just">
              <a:buNone/>
            </a:pPr>
            <a:r>
              <a:rPr lang="en-US" sz="1800" dirty="0" err="1">
                <a:latin typeface="+mj-lt"/>
              </a:rPr>
              <a:t>Manavgat</a:t>
            </a:r>
            <a:r>
              <a:rPr lang="en-US" sz="1800" dirty="0">
                <a:latin typeface="+mj-lt"/>
              </a:rPr>
              <a:t> Waterfall is a waterfall located on the </a:t>
            </a:r>
            <a:r>
              <a:rPr lang="en-US" sz="1800" dirty="0" err="1">
                <a:latin typeface="+mj-lt"/>
              </a:rPr>
              <a:t>Manavgat</a:t>
            </a:r>
            <a:r>
              <a:rPr lang="en-US" sz="1800" dirty="0">
                <a:latin typeface="+mj-lt"/>
              </a:rPr>
              <a:t> River in the </a:t>
            </a:r>
            <a:r>
              <a:rPr lang="en-US" sz="1800" dirty="0" err="1">
                <a:latin typeface="+mj-lt"/>
              </a:rPr>
              <a:t>Manavgat</a:t>
            </a:r>
            <a:r>
              <a:rPr lang="en-US" sz="1800" dirty="0">
                <a:latin typeface="+mj-lt"/>
              </a:rPr>
              <a:t> district of Antalya. Although it falls from a small height, it flows with a high discharge over a wide area. Around the </a:t>
            </a:r>
            <a:r>
              <a:rPr lang="en-US" sz="1800" dirty="0" err="1">
                <a:latin typeface="+mj-lt"/>
              </a:rPr>
              <a:t>Manavgat</a:t>
            </a:r>
            <a:r>
              <a:rPr lang="en-US" sz="1800" dirty="0">
                <a:latin typeface="+mj-lt"/>
              </a:rPr>
              <a:t> Waterfall, there are picnic areas available for the public and properties operating as live fish restaurants as part of tourist facilities. With the Presidential decree dated March 15, 2023, the area shown was registered and declared as a Definitely Protected Sensitive Area as a result of the Evaluation of the Conservation Status of the Potential Natural Site Area. </a:t>
            </a:r>
            <a:endParaRPr lang="tr-TR" sz="1800" dirty="0"/>
          </a:p>
          <a:p>
            <a:pPr marL="0" indent="0" algn="just">
              <a:buNone/>
            </a:pPr>
            <a:endParaRPr lang="tr-TR" sz="1800" dirty="0"/>
          </a:p>
        </p:txBody>
      </p:sp>
      <p:pic>
        <p:nvPicPr>
          <p:cNvPr id="4" name="Resim 3">
            <a:extLst>
              <a:ext uri="{FF2B5EF4-FFF2-40B4-BE49-F238E27FC236}">
                <a16:creationId xmlns:a16="http://schemas.microsoft.com/office/drawing/2014/main" xmlns="" id="{1265FB3C-5D67-2832-661A-F3C5A2C02F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0438" y="1263290"/>
            <a:ext cx="5040000" cy="3782000"/>
          </a:xfrm>
          <a:prstGeom prst="rect">
            <a:avLst/>
          </a:prstGeom>
          <a:noFill/>
          <a:ln>
            <a:noFill/>
          </a:ln>
        </p:spPr>
      </p:pic>
      <p:pic>
        <p:nvPicPr>
          <p:cNvPr id="5" name="Resim 4">
            <a:extLst>
              <a:ext uri="{FF2B5EF4-FFF2-40B4-BE49-F238E27FC236}">
                <a16:creationId xmlns:a16="http://schemas.microsoft.com/office/drawing/2014/main" xmlns="" id="{4C3E31A2-A27C-84A7-DA12-1A7AECAC776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0688" y="8168200"/>
            <a:ext cx="1079500" cy="1092200"/>
          </a:xfrm>
          <a:prstGeom prst="rect">
            <a:avLst/>
          </a:prstGeom>
          <a:noFill/>
          <a:ln>
            <a:noFill/>
          </a:ln>
        </p:spPr>
      </p:pic>
    </p:spTree>
    <p:extLst>
      <p:ext uri="{BB962C8B-B14F-4D97-AF65-F5344CB8AC3E}">
        <p14:creationId xmlns:p14="http://schemas.microsoft.com/office/powerpoint/2010/main" val="54677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52623" y="128464"/>
            <a:ext cx="6172200" cy="751306"/>
          </a:xfrm>
          <a:blipFill>
            <a:blip r:embed="rId2">
              <a:alphaModFix amt="15000"/>
            </a:blip>
            <a:tile tx="0" ty="0" sx="100000" sy="100000" flip="none" algn="tl"/>
          </a:blipFill>
        </p:spPr>
        <p:txBody>
          <a:bodyPr>
            <a:normAutofit/>
          </a:bodyPr>
          <a:lstStyle/>
          <a:p>
            <a:pPr algn="ctr"/>
            <a:r>
              <a:rPr lang="tr-TR" sz="4000" dirty="0">
                <a:solidFill>
                  <a:schemeClr val="accent3">
                    <a:lumMod val="50000"/>
                  </a:schemeClr>
                </a:solidFill>
              </a:rPr>
              <a:t>HOW TO GET THERE?</a:t>
            </a:r>
            <a:endParaRPr lang="tr-TR" sz="4000" dirty="0">
              <a:solidFill>
                <a:schemeClr val="accent3">
                  <a:lumMod val="50000"/>
                </a:schemeClr>
              </a:solidFill>
            </a:endParaRPr>
          </a:p>
        </p:txBody>
      </p:sp>
      <p:sp>
        <p:nvSpPr>
          <p:cNvPr id="3" name="İçerik Yer Tutucusu 2"/>
          <p:cNvSpPr>
            <a:spLocks noGrp="1"/>
          </p:cNvSpPr>
          <p:nvPr>
            <p:ph idx="1"/>
          </p:nvPr>
        </p:nvSpPr>
        <p:spPr>
          <a:xfrm>
            <a:off x="450391" y="992560"/>
            <a:ext cx="6074432" cy="8712968"/>
          </a:xfrm>
        </p:spPr>
        <p:txBody>
          <a:bodyPr>
            <a:noAutofit/>
          </a:bodyPr>
          <a:lstStyle/>
          <a:p>
            <a:pPr marL="0" indent="0" algn="ctr">
              <a:buNone/>
            </a:pPr>
            <a:r>
              <a:rPr lang="en-US" sz="1800" dirty="0"/>
              <a:t>ALANYA CASTLE  </a:t>
            </a:r>
            <a:endParaRPr lang="tr-TR" sz="1800" dirty="0" smtClean="0"/>
          </a:p>
          <a:p>
            <a:pPr marL="0" indent="0" algn="ctr">
              <a:buNone/>
            </a:pPr>
            <a:r>
              <a:rPr lang="en-US" sz="1800" dirty="0" smtClean="0"/>
              <a:t>Take </a:t>
            </a:r>
            <a:r>
              <a:rPr lang="en-US" sz="1800" dirty="0"/>
              <a:t>the public buses in front of our hotel and get off in </a:t>
            </a:r>
            <a:r>
              <a:rPr lang="en-US" sz="1800" dirty="0" err="1"/>
              <a:t>Alanya</a:t>
            </a:r>
            <a:r>
              <a:rPr lang="en-US" sz="1800" dirty="0"/>
              <a:t> city center. Access to the Castle can be provided by buses going to the Castle or by the Cable Car from </a:t>
            </a:r>
            <a:r>
              <a:rPr lang="en-US" sz="1800" dirty="0" err="1"/>
              <a:t>Damlataş</a:t>
            </a:r>
            <a:r>
              <a:rPr lang="en-US" sz="1800" dirty="0"/>
              <a:t>.  </a:t>
            </a:r>
            <a:endParaRPr lang="tr-TR" sz="1800" dirty="0" smtClean="0"/>
          </a:p>
          <a:p>
            <a:pPr marL="0" indent="0" algn="ctr">
              <a:buNone/>
            </a:pPr>
            <a:endParaRPr lang="tr-TR" sz="1800" dirty="0" smtClean="0"/>
          </a:p>
          <a:p>
            <a:pPr marL="0" indent="0" algn="ctr">
              <a:buNone/>
            </a:pPr>
            <a:r>
              <a:rPr lang="en-US" sz="1800" dirty="0" smtClean="0"/>
              <a:t>ALANYA </a:t>
            </a:r>
            <a:r>
              <a:rPr lang="en-US" sz="1800" dirty="0"/>
              <a:t>PIER - KIZILKULE (RED TOWER</a:t>
            </a:r>
            <a:r>
              <a:rPr lang="en-US" sz="1800" dirty="0" smtClean="0"/>
              <a:t>)</a:t>
            </a:r>
            <a:endParaRPr lang="tr-TR" sz="1800" dirty="0" smtClean="0"/>
          </a:p>
          <a:p>
            <a:pPr marL="0" indent="0" algn="ctr">
              <a:buNone/>
            </a:pPr>
            <a:r>
              <a:rPr lang="en-US" sz="1800" dirty="0"/>
              <a:t>  It can be reached within walking distance from the front of our hotel. </a:t>
            </a:r>
            <a:endParaRPr lang="tr-TR" sz="1800" dirty="0" smtClean="0"/>
          </a:p>
          <a:p>
            <a:pPr marL="0" indent="0" algn="ctr">
              <a:buNone/>
            </a:pPr>
            <a:endParaRPr lang="tr-TR" sz="1800" dirty="0" smtClean="0"/>
          </a:p>
          <a:p>
            <a:pPr marL="0" indent="0" algn="ctr">
              <a:buNone/>
            </a:pPr>
            <a:r>
              <a:rPr lang="en-US" sz="1800" dirty="0" smtClean="0"/>
              <a:t> </a:t>
            </a:r>
            <a:r>
              <a:rPr lang="en-US" sz="1800" dirty="0"/>
              <a:t>MANAVGAT </a:t>
            </a:r>
            <a:r>
              <a:rPr lang="en-US" sz="1800" dirty="0" smtClean="0"/>
              <a:t>– SIDE</a:t>
            </a:r>
            <a:endParaRPr lang="tr-TR" sz="1800" dirty="0" smtClean="0"/>
          </a:p>
          <a:p>
            <a:pPr marL="0" indent="0" algn="ctr">
              <a:buNone/>
            </a:pPr>
            <a:r>
              <a:rPr lang="en-US" sz="1800" dirty="0"/>
              <a:t>  Access to </a:t>
            </a:r>
            <a:r>
              <a:rPr lang="en-US" sz="1800" dirty="0" err="1"/>
              <a:t>Manavgat</a:t>
            </a:r>
            <a:r>
              <a:rPr lang="en-US" sz="1800" dirty="0"/>
              <a:t> and Side center can be provided in 1.5 hours by taking the Antalya buses that pass on the main street in front of our hotel.  ANTALYA  Take the buses that pass on the main street in front of our hotel to the bus station. Antalya buses can reach Antalya center in 2.5 hours. </a:t>
            </a:r>
            <a:endParaRPr lang="tr-TR" sz="1800" dirty="0" smtClean="0"/>
          </a:p>
          <a:p>
            <a:pPr marL="0" indent="0" algn="ctr">
              <a:buNone/>
            </a:pPr>
            <a:endParaRPr lang="tr-TR" sz="1800" dirty="0" smtClean="0"/>
          </a:p>
          <a:p>
            <a:pPr marL="0" indent="0" algn="ctr">
              <a:buNone/>
            </a:pPr>
            <a:r>
              <a:rPr lang="en-US" sz="1800" dirty="0" smtClean="0"/>
              <a:t> </a:t>
            </a:r>
            <a:r>
              <a:rPr lang="en-US" sz="1800" dirty="0"/>
              <a:t>ANTALYA - GAZİPAŞA </a:t>
            </a:r>
            <a:r>
              <a:rPr lang="en-US" sz="1800" dirty="0" smtClean="0"/>
              <a:t>AIRPORT</a:t>
            </a:r>
            <a:endParaRPr lang="tr-TR" sz="1800" dirty="0" smtClean="0"/>
          </a:p>
          <a:p>
            <a:pPr marL="0" indent="0" algn="ctr">
              <a:buNone/>
            </a:pPr>
            <a:r>
              <a:rPr lang="en-US" sz="1800" dirty="0"/>
              <a:t>  Our hotel guests can reach Antalya airport in 2 hours with their own agency's transfer vehicles. Our hotel guests can reach </a:t>
            </a:r>
            <a:r>
              <a:rPr lang="en-US" sz="1800" dirty="0" err="1"/>
              <a:t>Gazipaşa</a:t>
            </a:r>
            <a:r>
              <a:rPr lang="en-US" sz="1800" dirty="0"/>
              <a:t> airport in 1 hour with their own agency's transfer vehicles.  </a:t>
            </a:r>
            <a:endParaRPr lang="tr-TR" sz="1800" dirty="0" smtClean="0"/>
          </a:p>
          <a:p>
            <a:pPr marL="0" indent="0" algn="ctr">
              <a:buNone/>
            </a:pPr>
            <a:endParaRPr lang="tr-TR" sz="1800" dirty="0" smtClean="0"/>
          </a:p>
          <a:p>
            <a:pPr marL="0" indent="0" algn="ctr">
              <a:buNone/>
            </a:pPr>
            <a:r>
              <a:rPr lang="en-US" sz="1800" dirty="0" smtClean="0"/>
              <a:t>ALANYUM </a:t>
            </a:r>
            <a:r>
              <a:rPr lang="en-US" sz="1800" dirty="0"/>
              <a:t>SHOPPING </a:t>
            </a:r>
            <a:r>
              <a:rPr lang="en-US" sz="1800" dirty="0" smtClean="0"/>
              <a:t>CENTER</a:t>
            </a:r>
            <a:endParaRPr lang="tr-TR" sz="1800" dirty="0" smtClean="0"/>
          </a:p>
          <a:p>
            <a:pPr marL="0" indent="0" algn="ctr">
              <a:buNone/>
            </a:pPr>
            <a:r>
              <a:rPr lang="en-US" sz="1800" dirty="0"/>
              <a:t>  It can be reached by taking the public bus that goes to </a:t>
            </a:r>
            <a:r>
              <a:rPr lang="en-US" sz="1800" dirty="0" err="1"/>
              <a:t>Alanyum</a:t>
            </a:r>
            <a:r>
              <a:rPr lang="en-US" sz="1800" dirty="0"/>
              <a:t> shopping center from the bus stop in front of our hotel.  * In settlements, public transportation is provided with Controlled City Minibuses for a fee or with city cards for Municipal Buses.* Our guests can also benefit from taxi services at the taxi stands located near our hotel if they wish. </a:t>
            </a:r>
            <a:endParaRPr lang="tr-TR" sz="1800" dirty="0"/>
          </a:p>
        </p:txBody>
      </p:sp>
    </p:spTree>
    <p:extLst>
      <p:ext uri="{BB962C8B-B14F-4D97-AF65-F5344CB8AC3E}">
        <p14:creationId xmlns:p14="http://schemas.microsoft.com/office/powerpoint/2010/main" val="39049577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96699"/>
            <a:ext cx="6172200" cy="811885"/>
          </a:xfrm>
        </p:spPr>
        <p:txBody>
          <a:bodyPr>
            <a:normAutofit/>
          </a:bodyPr>
          <a:lstStyle/>
          <a:p>
            <a:pPr algn="ctr"/>
            <a:r>
              <a:rPr lang="tr-TR" dirty="0">
                <a:solidFill>
                  <a:schemeClr val="accent3">
                    <a:lumMod val="50000"/>
                  </a:schemeClr>
                </a:solidFill>
              </a:rPr>
              <a:t>NEIGHBORHOOD MARKETS</a:t>
            </a:r>
            <a:endParaRPr lang="tr-TR" dirty="0">
              <a:solidFill>
                <a:schemeClr val="accent3">
                  <a:lumMod val="50000"/>
                </a:schemeClr>
              </a:solidFill>
            </a:endParaRPr>
          </a:p>
        </p:txBody>
      </p:sp>
      <p:sp>
        <p:nvSpPr>
          <p:cNvPr id="6" name="İçerik Yer Tutucusu 2"/>
          <p:cNvSpPr txBox="1">
            <a:spLocks noGrp="1"/>
          </p:cNvSpPr>
          <p:nvPr>
            <p:ph idx="1"/>
          </p:nvPr>
        </p:nvSpPr>
        <p:spPr>
          <a:xfrm>
            <a:off x="213033" y="1352600"/>
            <a:ext cx="6326187" cy="14997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000" b="1" dirty="0">
                <a:solidFill>
                  <a:schemeClr val="accent3">
                    <a:lumMod val="50000"/>
                  </a:schemeClr>
                </a:solidFill>
              </a:rPr>
              <a:t>ALANYA SEMT PAZARLARI</a:t>
            </a:r>
          </a:p>
          <a:p>
            <a:pPr marL="0" indent="0" algn="ctr">
              <a:buNone/>
            </a:pPr>
            <a:r>
              <a:rPr lang="en-US" sz="2000" b="1" dirty="0">
                <a:solidFill>
                  <a:schemeClr val="accent3">
                    <a:lumMod val="50000"/>
                  </a:schemeClr>
                </a:solidFill>
              </a:rPr>
              <a:t>ALANYA NEIGHBORHOOD MARKETS  The neighborhood market closest to our hotel is the Tuesday market. You can get detailed information about other neighborhood markets set up in </a:t>
            </a:r>
            <a:r>
              <a:rPr lang="en-US" sz="2000" b="1" dirty="0" err="1">
                <a:solidFill>
                  <a:schemeClr val="accent3">
                    <a:lumMod val="50000"/>
                  </a:schemeClr>
                </a:solidFill>
              </a:rPr>
              <a:t>Alanya</a:t>
            </a:r>
            <a:r>
              <a:rPr lang="en-US" sz="2000" b="1" dirty="0">
                <a:solidFill>
                  <a:schemeClr val="accent3">
                    <a:lumMod val="50000"/>
                  </a:schemeClr>
                </a:solidFill>
              </a:rPr>
              <a:t> by scanning the QR code. </a:t>
            </a:r>
            <a:endParaRPr lang="tr-TR" sz="2000" b="1" dirty="0">
              <a:solidFill>
                <a:schemeClr val="accent3">
                  <a:lumMod val="50000"/>
                </a:schemeClr>
              </a:solidFill>
            </a:endParaRPr>
          </a:p>
        </p:txBody>
      </p:sp>
      <p:pic>
        <p:nvPicPr>
          <p:cNvPr id="4" name="Resim 3"/>
          <p:cNvPicPr>
            <a:picLocks noChangeAspect="1"/>
          </p:cNvPicPr>
          <p:nvPr/>
        </p:nvPicPr>
        <p:blipFill>
          <a:blip r:embed="rId2"/>
          <a:stretch>
            <a:fillRect/>
          </a:stretch>
        </p:blipFill>
        <p:spPr>
          <a:xfrm>
            <a:off x="2060848" y="6537176"/>
            <a:ext cx="3044188" cy="3034431"/>
          </a:xfrm>
          <a:prstGeom prst="rect">
            <a:avLst/>
          </a:prstGeom>
        </p:spPr>
      </p:pic>
      <p:pic>
        <p:nvPicPr>
          <p:cNvPr id="3" name="Resim 2"/>
          <p:cNvPicPr>
            <a:picLocks noChangeAspect="1"/>
          </p:cNvPicPr>
          <p:nvPr/>
        </p:nvPicPr>
        <p:blipFill>
          <a:blip r:embed="rId3"/>
          <a:stretch>
            <a:fillRect/>
          </a:stretch>
        </p:blipFill>
        <p:spPr>
          <a:xfrm>
            <a:off x="1574224" y="3584848"/>
            <a:ext cx="3852427" cy="2420315"/>
          </a:xfrm>
          <a:prstGeom prst="rect">
            <a:avLst/>
          </a:prstGeom>
        </p:spPr>
      </p:pic>
    </p:spTree>
    <p:extLst>
      <p:ext uri="{BB962C8B-B14F-4D97-AF65-F5344CB8AC3E}">
        <p14:creationId xmlns:p14="http://schemas.microsoft.com/office/powerpoint/2010/main" val="4168127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60534"/>
            <a:ext cx="6172200" cy="1019908"/>
          </a:xfrm>
          <a:blipFill>
            <a:blip r:embed="rId2">
              <a:alphaModFix amt="15000"/>
            </a:blip>
            <a:tile tx="0" ty="0" sx="100000" sy="100000" flip="none" algn="tl"/>
          </a:blipFill>
        </p:spPr>
        <p:txBody>
          <a:bodyPr>
            <a:normAutofit/>
          </a:bodyPr>
          <a:lstStyle/>
          <a:p>
            <a:pPr algn="ctr"/>
            <a:r>
              <a:rPr lang="tr-TR" sz="3200" b="1" dirty="0">
                <a:solidFill>
                  <a:schemeClr val="accent3">
                    <a:lumMod val="50000"/>
                  </a:schemeClr>
                </a:solidFill>
              </a:rPr>
              <a:t>CULTURAL INFORMATION </a:t>
            </a:r>
            <a:endParaRPr lang="tr-TR" sz="3200" b="1" dirty="0">
              <a:solidFill>
                <a:schemeClr val="accent3">
                  <a:lumMod val="50000"/>
                </a:schemeClr>
              </a:solidFill>
            </a:endParaRPr>
          </a:p>
        </p:txBody>
      </p:sp>
      <p:sp>
        <p:nvSpPr>
          <p:cNvPr id="3" name="İçerik Yer Tutucusu 2"/>
          <p:cNvSpPr>
            <a:spLocks noGrp="1"/>
          </p:cNvSpPr>
          <p:nvPr>
            <p:ph idx="1"/>
          </p:nvPr>
        </p:nvSpPr>
        <p:spPr>
          <a:xfrm>
            <a:off x="3346748" y="6089254"/>
            <a:ext cx="3168352" cy="2283564"/>
          </a:xfrm>
        </p:spPr>
        <p:txBody>
          <a:bodyPr>
            <a:noAutofit/>
          </a:bodyPr>
          <a:lstStyle/>
          <a:p>
            <a:pPr marL="0" indent="0" algn="just">
              <a:buNone/>
            </a:pPr>
            <a:r>
              <a:rPr lang="en-US" sz="1800" dirty="0"/>
              <a:t>A type of black tea is produced in </a:t>
            </a:r>
            <a:r>
              <a:rPr lang="en-US" sz="1800" dirty="0" err="1"/>
              <a:t>Türkiye</a:t>
            </a:r>
            <a:r>
              <a:rPr lang="en-US" sz="1800" dirty="0"/>
              <a:t> and grows on the Eastern Black Sea coasts. This type of tea is commonly called Turkish tea. It is brewed with roasted black tea powder and served in its unique small glasses known as "</a:t>
            </a:r>
            <a:r>
              <a:rPr lang="en-US" sz="1800" dirty="0" err="1"/>
              <a:t>ince</a:t>
            </a:r>
            <a:r>
              <a:rPr lang="en-US" sz="1800" dirty="0"/>
              <a:t> belli" (slim-</a:t>
            </a:r>
            <a:r>
              <a:rPr lang="en-US" sz="1800" dirty="0" err="1"/>
              <a:t>waisted</a:t>
            </a:r>
            <a:r>
              <a:rPr lang="en-US" sz="1800" dirty="0"/>
              <a:t>). </a:t>
            </a:r>
            <a:endParaRPr lang="tr-TR" sz="1800" dirty="0"/>
          </a:p>
        </p:txBody>
      </p:sp>
      <p:pic>
        <p:nvPicPr>
          <p:cNvPr id="5" name="Resim 4">
            <a:extLst>
              <a:ext uri="{FF2B5EF4-FFF2-40B4-BE49-F238E27FC236}">
                <a16:creationId xmlns:a16="http://schemas.microsoft.com/office/drawing/2014/main" xmlns="" id="{88F45C1B-5790-221C-AB51-3D51EE6216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672" y="1712640"/>
            <a:ext cx="6038428" cy="3744416"/>
          </a:xfrm>
          <a:prstGeom prst="rect">
            <a:avLst/>
          </a:prstGeom>
        </p:spPr>
      </p:pic>
      <p:pic>
        <p:nvPicPr>
          <p:cNvPr id="7" name="Resim 6">
            <a:extLst>
              <a:ext uri="{FF2B5EF4-FFF2-40B4-BE49-F238E27FC236}">
                <a16:creationId xmlns:a16="http://schemas.microsoft.com/office/drawing/2014/main" xmlns="" id="{A6A5B3DC-C7A9-F06E-12DA-686DAD000C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672" y="5817096"/>
            <a:ext cx="2705100" cy="2728639"/>
          </a:xfrm>
          <a:prstGeom prst="rect">
            <a:avLst/>
          </a:prstGeom>
        </p:spPr>
      </p:pic>
      <p:sp>
        <p:nvSpPr>
          <p:cNvPr id="9" name="Metin kutusu 8">
            <a:extLst>
              <a:ext uri="{FF2B5EF4-FFF2-40B4-BE49-F238E27FC236}">
                <a16:creationId xmlns:a16="http://schemas.microsoft.com/office/drawing/2014/main" xmlns="" id="{B6613765-35E9-7B5B-7597-151B4849B5A3}"/>
              </a:ext>
            </a:extLst>
          </p:cNvPr>
          <p:cNvSpPr txBox="1"/>
          <p:nvPr/>
        </p:nvSpPr>
        <p:spPr>
          <a:xfrm>
            <a:off x="1484214" y="1111590"/>
            <a:ext cx="4032448" cy="553998"/>
          </a:xfrm>
          <a:prstGeom prst="rect">
            <a:avLst/>
          </a:prstGeom>
          <a:noFill/>
        </p:spPr>
        <p:txBody>
          <a:bodyPr wrap="square">
            <a:spAutoFit/>
          </a:bodyPr>
          <a:lstStyle/>
          <a:p>
            <a:pPr algn="ctr"/>
            <a:r>
              <a:rPr lang="tr-TR" sz="3000" b="1" dirty="0">
                <a:solidFill>
                  <a:schemeClr val="accent3">
                    <a:lumMod val="50000"/>
                  </a:schemeClr>
                </a:solidFill>
              </a:rPr>
              <a:t>TURKISH TEA </a:t>
            </a:r>
            <a:endParaRPr lang="tr-TR" sz="3000" b="1" dirty="0">
              <a:solidFill>
                <a:schemeClr val="accent3">
                  <a:lumMod val="50000"/>
                </a:schemeClr>
              </a:solidFill>
            </a:endParaRPr>
          </a:p>
        </p:txBody>
      </p:sp>
    </p:spTree>
    <p:extLst>
      <p:ext uri="{BB962C8B-B14F-4D97-AF65-F5344CB8AC3E}">
        <p14:creationId xmlns:p14="http://schemas.microsoft.com/office/powerpoint/2010/main" val="2513737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Başlık 6">
            <a:extLst>
              <a:ext uri="{FF2B5EF4-FFF2-40B4-BE49-F238E27FC236}">
                <a16:creationId xmlns:a16="http://schemas.microsoft.com/office/drawing/2014/main" xmlns="" id="{1FBB4E65-4F98-D8EA-94EB-30C75D015FDD}"/>
              </a:ext>
            </a:extLst>
          </p:cNvPr>
          <p:cNvSpPr>
            <a:spLocks noGrp="1"/>
          </p:cNvSpPr>
          <p:nvPr>
            <p:ph type="title"/>
          </p:nvPr>
        </p:nvSpPr>
        <p:spPr>
          <a:xfrm>
            <a:off x="342900" y="80942"/>
            <a:ext cx="6172200" cy="839610"/>
          </a:xfrm>
        </p:spPr>
        <p:txBody>
          <a:bodyPr>
            <a:normAutofit/>
          </a:bodyPr>
          <a:lstStyle/>
          <a:p>
            <a:pPr algn="ctr"/>
            <a:r>
              <a:rPr lang="tr-TR" sz="3000" b="1" dirty="0">
                <a:solidFill>
                  <a:schemeClr val="accent3">
                    <a:lumMod val="50000"/>
                  </a:schemeClr>
                </a:solidFill>
              </a:rPr>
              <a:t>TURKISH COFFEE </a:t>
            </a:r>
            <a:endParaRPr lang="tr-TR" sz="3000" dirty="0">
              <a:solidFill>
                <a:schemeClr val="accent3">
                  <a:lumMod val="50000"/>
                </a:schemeClr>
              </a:solidFill>
            </a:endParaRPr>
          </a:p>
        </p:txBody>
      </p:sp>
      <p:sp>
        <p:nvSpPr>
          <p:cNvPr id="3" name="İçerik Yer Tutucusu 2"/>
          <p:cNvSpPr>
            <a:spLocks noGrp="1"/>
          </p:cNvSpPr>
          <p:nvPr>
            <p:ph idx="1"/>
          </p:nvPr>
        </p:nvSpPr>
        <p:spPr>
          <a:xfrm>
            <a:off x="3107415" y="5241032"/>
            <a:ext cx="3456384" cy="3990760"/>
          </a:xfrm>
        </p:spPr>
        <p:txBody>
          <a:bodyPr>
            <a:noAutofit/>
          </a:bodyPr>
          <a:lstStyle/>
          <a:p>
            <a:pPr marL="0" indent="0" algn="just">
              <a:buNone/>
            </a:pPr>
            <a:r>
              <a:rPr lang="tr-TR" sz="1800" dirty="0" smtClean="0"/>
              <a:t>T</a:t>
            </a:r>
            <a:r>
              <a:rPr lang="en-US" sz="1800" dirty="0" err="1" smtClean="0"/>
              <a:t>urkish</a:t>
            </a:r>
            <a:r>
              <a:rPr lang="en-US" sz="1800" dirty="0" smtClean="0"/>
              <a:t> </a:t>
            </a:r>
            <a:r>
              <a:rPr lang="en-US" sz="1800" dirty="0"/>
              <a:t>coffee is one of the oldest coffee preparation and cooking methods that has come down to the present day from the Ottoman Empire, holding an important place in Turkish culture. It has a unique identity and tradition with its specific taste, foam, aroma, and serving style. It is the only type of coffee served with its grounds. Turkish coffee culture and tradition were inscribed on the UNESCO Representative List of the Intangible Cultural Heritage of Humanity on behalf of our country as of 2013. </a:t>
            </a:r>
            <a:endParaRPr lang="tr-TR" sz="1800" dirty="0"/>
          </a:p>
        </p:txBody>
      </p:sp>
      <p:pic>
        <p:nvPicPr>
          <p:cNvPr id="12290" name="Picture 2" descr="C:\Users\kalite\Desktop\CASTİVAL SİSTEM\Travelife\Etiketler\Kah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1064568"/>
            <a:ext cx="6155729" cy="3528392"/>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a:extLst>
              <a:ext uri="{FF2B5EF4-FFF2-40B4-BE49-F238E27FC236}">
                <a16:creationId xmlns:a16="http://schemas.microsoft.com/office/drawing/2014/main" xmlns="" id="{1A17BA9A-BD75-9166-874A-199C622068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076" y="5817096"/>
            <a:ext cx="2798403" cy="2621002"/>
          </a:xfrm>
          <a:prstGeom prst="rect">
            <a:avLst/>
          </a:prstGeom>
        </p:spPr>
      </p:pic>
    </p:spTree>
    <p:extLst>
      <p:ext uri="{BB962C8B-B14F-4D97-AF65-F5344CB8AC3E}">
        <p14:creationId xmlns:p14="http://schemas.microsoft.com/office/powerpoint/2010/main" val="3267512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96699"/>
            <a:ext cx="6172200" cy="1019908"/>
          </a:xfrm>
        </p:spPr>
        <p:txBody>
          <a:bodyPr>
            <a:normAutofit/>
          </a:bodyPr>
          <a:lstStyle/>
          <a:p>
            <a:pPr algn="ctr"/>
            <a:r>
              <a:rPr lang="tr-TR" b="1" dirty="0"/>
              <a:t>REPUBLIC OF TÜRKİYE</a:t>
            </a:r>
            <a:endParaRPr lang="tr-TR" sz="2200" b="1" dirty="0"/>
          </a:p>
        </p:txBody>
      </p:sp>
      <p:sp>
        <p:nvSpPr>
          <p:cNvPr id="3" name="İçerik Yer Tutucusu 2"/>
          <p:cNvSpPr>
            <a:spLocks noGrp="1"/>
          </p:cNvSpPr>
          <p:nvPr>
            <p:ph idx="1"/>
          </p:nvPr>
        </p:nvSpPr>
        <p:spPr>
          <a:xfrm>
            <a:off x="394419" y="4881563"/>
            <a:ext cx="6120681" cy="4610421"/>
          </a:xfrm>
        </p:spPr>
        <p:txBody>
          <a:bodyPr>
            <a:noAutofit/>
          </a:bodyPr>
          <a:lstStyle/>
          <a:p>
            <a:pPr marL="0" indent="0" algn="ctr">
              <a:lnSpc>
                <a:spcPct val="150000"/>
              </a:lnSpc>
              <a:buNone/>
            </a:pPr>
            <a:r>
              <a:rPr lang="en-US" sz="1800" b="1" dirty="0"/>
              <a:t>FOUNDING OF THE REPUBLIC OF </a:t>
            </a:r>
            <a:r>
              <a:rPr lang="en-US" sz="1800" b="1" dirty="0" smtClean="0"/>
              <a:t>TÜRKİYE</a:t>
            </a:r>
            <a:r>
              <a:rPr lang="tr-TR" sz="1800" b="1" dirty="0" smtClean="0"/>
              <a:t> </a:t>
            </a:r>
          </a:p>
          <a:p>
            <a:pPr marL="0" indent="0" algn="ctr">
              <a:lnSpc>
                <a:spcPct val="150000"/>
              </a:lnSpc>
              <a:buNone/>
            </a:pPr>
            <a:r>
              <a:rPr lang="en-US" sz="1800" b="1" dirty="0" smtClean="0"/>
              <a:t>After </a:t>
            </a:r>
            <a:r>
              <a:rPr lang="en-US" sz="1800" b="1" dirty="0"/>
              <a:t>the National War of Independence which began on May 19, 1919, the First Turkish Grand National Assembly (TGNA) convened on April 23, 1920, under the leadership of Mustafa Kemal Atatürk. With the adoption of the first constitution on January 20, 1921, "Sovereignty unconditionally belongs to the nation. The executive and legislative power is gathered in the TGNA on behalf of the Turkish nation." On April 23, 1921, the first anniversary of the opening of the TGNA was declared a national holiday with Law No. 112. The Republic was proclaimed on October 29, 1923. </a:t>
            </a:r>
            <a:r>
              <a:rPr lang="tr-TR" sz="1800" dirty="0" smtClean="0"/>
              <a:t>. </a:t>
            </a:r>
            <a:endParaRPr lang="tr-TR" sz="1800" b="1" dirty="0"/>
          </a:p>
        </p:txBody>
      </p:sp>
      <p:pic>
        <p:nvPicPr>
          <p:cNvPr id="14338" name="Picture 2" descr="C:\Users\kalite\Desktop\CASTİVAL SİSTEM\Travelife\Etiketler\Türkiy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725" y="1672921"/>
            <a:ext cx="6037426" cy="295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538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xmlns="" id="{1761B9BC-3688-9846-693C-207541925DC0}"/>
            </a:ext>
          </a:extLst>
        </p:cNvPr>
        <p:cNvGrpSpPr/>
        <p:nvPr/>
      </p:nvGrpSpPr>
      <p:grpSpPr>
        <a:xfrm>
          <a:off x="0" y="0"/>
          <a:ext cx="0" cy="0"/>
          <a:chOff x="0" y="0"/>
          <a:chExt cx="0" cy="0"/>
        </a:xfrm>
      </p:grpSpPr>
      <p:sp>
        <p:nvSpPr>
          <p:cNvPr id="7" name="Başlık 6">
            <a:extLst>
              <a:ext uri="{FF2B5EF4-FFF2-40B4-BE49-F238E27FC236}">
                <a16:creationId xmlns:a16="http://schemas.microsoft.com/office/drawing/2014/main" xmlns="" id="{18E44DC2-98AE-47A8-BA6E-7B8B03992AD8}"/>
              </a:ext>
            </a:extLst>
          </p:cNvPr>
          <p:cNvSpPr>
            <a:spLocks noGrp="1"/>
          </p:cNvSpPr>
          <p:nvPr>
            <p:ph type="title"/>
          </p:nvPr>
        </p:nvSpPr>
        <p:spPr>
          <a:xfrm>
            <a:off x="342900" y="80942"/>
            <a:ext cx="6172200" cy="1306434"/>
          </a:xfrm>
        </p:spPr>
        <p:txBody>
          <a:bodyPr>
            <a:normAutofit/>
          </a:bodyPr>
          <a:lstStyle/>
          <a:p>
            <a:pPr algn="ctr"/>
            <a:r>
              <a:rPr lang="tr-TR" sz="3000" b="1" dirty="0">
                <a:solidFill>
                  <a:schemeClr val="accent3">
                    <a:lumMod val="50000"/>
                  </a:schemeClr>
                </a:solidFill>
              </a:rPr>
              <a:t>TURKISH DELIGHT</a:t>
            </a:r>
            <a:endParaRPr lang="tr-TR" sz="3000" dirty="0">
              <a:solidFill>
                <a:schemeClr val="accent3">
                  <a:lumMod val="50000"/>
                </a:schemeClr>
              </a:solidFill>
            </a:endParaRPr>
          </a:p>
        </p:txBody>
      </p:sp>
      <p:sp>
        <p:nvSpPr>
          <p:cNvPr id="3" name="İçerik Yer Tutucusu 2">
            <a:extLst>
              <a:ext uri="{FF2B5EF4-FFF2-40B4-BE49-F238E27FC236}">
                <a16:creationId xmlns:a16="http://schemas.microsoft.com/office/drawing/2014/main" xmlns="" id="{0B8D043C-6B88-19B7-9040-2D083CC412ED}"/>
              </a:ext>
            </a:extLst>
          </p:cNvPr>
          <p:cNvSpPr>
            <a:spLocks noGrp="1"/>
          </p:cNvSpPr>
          <p:nvPr>
            <p:ph idx="1"/>
          </p:nvPr>
        </p:nvSpPr>
        <p:spPr>
          <a:xfrm>
            <a:off x="729000" y="5385048"/>
            <a:ext cx="5580320" cy="3528392"/>
          </a:xfrm>
          <a:blipFill>
            <a:blip r:embed="rId2">
              <a:alphaModFix amt="12000"/>
            </a:blip>
            <a:tile tx="0" ty="0" sx="100000" sy="100000" flip="none" algn="tl"/>
          </a:blipFill>
        </p:spPr>
        <p:txBody>
          <a:bodyPr>
            <a:noAutofit/>
          </a:bodyPr>
          <a:lstStyle/>
          <a:p>
            <a:pPr marL="0" indent="0" algn="just">
              <a:buNone/>
            </a:pPr>
            <a:r>
              <a:rPr lang="en-US" sz="1800" dirty="0">
                <a:solidFill>
                  <a:srgbClr val="202122"/>
                </a:solidFill>
                <a:latin typeface="+mj-lt"/>
              </a:rPr>
              <a:t>TURKISH DELIGHT  </a:t>
            </a:r>
            <a:r>
              <a:rPr lang="en-US" sz="1800" dirty="0" err="1">
                <a:solidFill>
                  <a:srgbClr val="202122"/>
                </a:solidFill>
                <a:latin typeface="+mj-lt"/>
              </a:rPr>
              <a:t>Lokum</a:t>
            </a:r>
            <a:r>
              <a:rPr lang="en-US" sz="1800" dirty="0">
                <a:solidFill>
                  <a:srgbClr val="202122"/>
                </a:solidFill>
                <a:latin typeface="+mj-lt"/>
              </a:rPr>
              <a:t> (Turkish Delight) is a traditional Turkish dessert. Although it has been known in Anatolia since approximately the 15th century, it became widespread within the borders of the Ottoman Empire, especially in the 17th century. In Europe, it began to be known in the 18th century as "Turkish Delight" through an English traveler. Previously made with a mixture of honey or molasses and flour, the making and flavor of </a:t>
            </a:r>
            <a:r>
              <a:rPr lang="en-US" sz="1800" dirty="0" err="1">
                <a:solidFill>
                  <a:srgbClr val="202122"/>
                </a:solidFill>
                <a:latin typeface="+mj-lt"/>
              </a:rPr>
              <a:t>lokum</a:t>
            </a:r>
            <a:r>
              <a:rPr lang="en-US" sz="1800" dirty="0">
                <a:solidFill>
                  <a:srgbClr val="202122"/>
                </a:solidFill>
                <a:latin typeface="+mj-lt"/>
              </a:rPr>
              <a:t> changed in the 17th century thanks to the finding and introduction of refined sugar, known as "</a:t>
            </a:r>
            <a:r>
              <a:rPr lang="en-US" sz="1800" dirty="0" err="1">
                <a:solidFill>
                  <a:srgbClr val="202122"/>
                </a:solidFill>
                <a:latin typeface="+mj-lt"/>
              </a:rPr>
              <a:t>Kelle</a:t>
            </a:r>
            <a:r>
              <a:rPr lang="en-US" sz="1800" dirty="0">
                <a:solidFill>
                  <a:srgbClr val="202122"/>
                </a:solidFill>
                <a:latin typeface="+mj-lt"/>
              </a:rPr>
              <a:t> </a:t>
            </a:r>
            <a:r>
              <a:rPr lang="en-US" sz="1800" dirty="0" err="1">
                <a:solidFill>
                  <a:srgbClr val="202122"/>
                </a:solidFill>
                <a:latin typeface="+mj-lt"/>
              </a:rPr>
              <a:t>şekeri</a:t>
            </a:r>
            <a:r>
              <a:rPr lang="en-US" sz="1800" dirty="0">
                <a:solidFill>
                  <a:srgbClr val="202122"/>
                </a:solidFill>
                <a:latin typeface="+mj-lt"/>
              </a:rPr>
              <a:t>" (Head Sugar), and especially starch</a:t>
            </a:r>
            <a:endParaRPr lang="tr-TR" sz="1800" dirty="0">
              <a:latin typeface="+mj-lt"/>
            </a:endParaRPr>
          </a:p>
        </p:txBody>
      </p:sp>
      <p:pic>
        <p:nvPicPr>
          <p:cNvPr id="4" name="Resim 3">
            <a:extLst>
              <a:ext uri="{FF2B5EF4-FFF2-40B4-BE49-F238E27FC236}">
                <a16:creationId xmlns:a16="http://schemas.microsoft.com/office/drawing/2014/main" xmlns="" id="{07D1C78A-53CA-9273-6C1A-7160F94AED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000" y="1387376"/>
            <a:ext cx="5436304" cy="3593455"/>
          </a:xfrm>
          <a:prstGeom prst="rect">
            <a:avLst/>
          </a:prstGeom>
        </p:spPr>
      </p:pic>
    </p:spTree>
    <p:extLst>
      <p:ext uri="{BB962C8B-B14F-4D97-AF65-F5344CB8AC3E}">
        <p14:creationId xmlns:p14="http://schemas.microsoft.com/office/powerpoint/2010/main" val="4308425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Başlık 4">
            <a:extLst>
              <a:ext uri="{FF2B5EF4-FFF2-40B4-BE49-F238E27FC236}">
                <a16:creationId xmlns:a16="http://schemas.microsoft.com/office/drawing/2014/main" xmlns="" id="{5FD7564B-40E2-7270-67A2-E750D1A33AB1}"/>
              </a:ext>
            </a:extLst>
          </p:cNvPr>
          <p:cNvSpPr>
            <a:spLocks noGrp="1"/>
          </p:cNvSpPr>
          <p:nvPr>
            <p:ph type="title"/>
          </p:nvPr>
        </p:nvSpPr>
        <p:spPr>
          <a:xfrm>
            <a:off x="342900" y="0"/>
            <a:ext cx="6172200" cy="992560"/>
          </a:xfrm>
        </p:spPr>
        <p:txBody>
          <a:bodyPr>
            <a:normAutofit/>
          </a:bodyPr>
          <a:lstStyle/>
          <a:p>
            <a:pPr algn="ctr"/>
            <a:r>
              <a:rPr lang="tr-TR" sz="3000" b="1" dirty="0" smtClean="0">
                <a:solidFill>
                  <a:schemeClr val="accent3">
                    <a:lumMod val="50000"/>
                  </a:schemeClr>
                </a:solidFill>
              </a:rPr>
              <a:t>AYRAN</a:t>
            </a:r>
            <a:r>
              <a:rPr lang="tr-TR" sz="3000" b="1" dirty="0">
                <a:solidFill>
                  <a:schemeClr val="accent3">
                    <a:lumMod val="50000"/>
                  </a:schemeClr>
                </a:solidFill>
              </a:rPr>
              <a:t> </a:t>
            </a:r>
            <a:endParaRPr lang="tr-TR" sz="3000" b="1" dirty="0">
              <a:solidFill>
                <a:schemeClr val="accent3">
                  <a:lumMod val="50000"/>
                </a:schemeClr>
              </a:solidFill>
            </a:endParaRPr>
          </a:p>
        </p:txBody>
      </p:sp>
      <p:sp>
        <p:nvSpPr>
          <p:cNvPr id="3" name="İçerik Yer Tutucusu 2"/>
          <p:cNvSpPr>
            <a:spLocks noGrp="1"/>
          </p:cNvSpPr>
          <p:nvPr>
            <p:ph idx="1"/>
          </p:nvPr>
        </p:nvSpPr>
        <p:spPr>
          <a:xfrm>
            <a:off x="2915100" y="5313040"/>
            <a:ext cx="3600000" cy="3384377"/>
          </a:xfrm>
        </p:spPr>
        <p:txBody>
          <a:bodyPr>
            <a:noAutofit/>
          </a:bodyPr>
          <a:lstStyle/>
          <a:p>
            <a:pPr marL="0" indent="0" algn="just">
              <a:buNone/>
            </a:pPr>
            <a:r>
              <a:rPr lang="en-US" sz="1800" dirty="0" err="1"/>
              <a:t>Ayran</a:t>
            </a:r>
            <a:r>
              <a:rPr lang="en-US" sz="1800" dirty="0"/>
              <a:t> is a type of drink obtained by adding water to yogurt. It is one of the most common beverages belonging to Turkish cuisine. The </a:t>
            </a:r>
            <a:r>
              <a:rPr lang="en-US" sz="1800" dirty="0" err="1"/>
              <a:t>Göktürks</a:t>
            </a:r>
            <a:r>
              <a:rPr lang="en-US" sz="1800" dirty="0"/>
              <a:t>, who reigned between 552-745 AD, added water to sour yogurt to reduce its sourness. Thus, </a:t>
            </a:r>
            <a:r>
              <a:rPr lang="en-US" sz="1800" dirty="0" err="1"/>
              <a:t>ayran</a:t>
            </a:r>
            <a:r>
              <a:rPr lang="en-US" sz="1800" dirty="0"/>
              <a:t> emerged coincidentally. The word </a:t>
            </a:r>
            <a:r>
              <a:rPr lang="en-US" sz="1800" dirty="0" err="1"/>
              <a:t>Ayran</a:t>
            </a:r>
            <a:r>
              <a:rPr lang="en-US" sz="1800" dirty="0"/>
              <a:t> was first defined in history in the work Divan-</a:t>
            </a:r>
            <a:r>
              <a:rPr lang="en-US" sz="1800" dirty="0" err="1"/>
              <a:t>ı</a:t>
            </a:r>
            <a:r>
              <a:rPr lang="en-US" sz="1800" dirty="0"/>
              <a:t> </a:t>
            </a:r>
            <a:r>
              <a:rPr lang="en-US" sz="1800" dirty="0" err="1"/>
              <a:t>Lügat</a:t>
            </a:r>
            <a:r>
              <a:rPr lang="en-US" sz="1800" dirty="0"/>
              <a:t>-it </a:t>
            </a:r>
            <a:r>
              <a:rPr lang="en-US" sz="1800" dirty="0" err="1"/>
              <a:t>Türk</a:t>
            </a:r>
            <a:r>
              <a:rPr lang="en-US" sz="1800" dirty="0"/>
              <a:t> as "a drink obtained from milk". </a:t>
            </a:r>
            <a:endParaRPr lang="tr-TR" sz="1800" dirty="0"/>
          </a:p>
        </p:txBody>
      </p:sp>
      <p:pic>
        <p:nvPicPr>
          <p:cNvPr id="7" name="Resim 6">
            <a:extLst>
              <a:ext uri="{FF2B5EF4-FFF2-40B4-BE49-F238E27FC236}">
                <a16:creationId xmlns:a16="http://schemas.microsoft.com/office/drawing/2014/main" xmlns="" id="{9D8CCC54-FFD2-0D50-A05F-479421AB4F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688" y="5421050"/>
            <a:ext cx="2232248" cy="2880321"/>
          </a:xfrm>
          <a:prstGeom prst="rect">
            <a:avLst/>
          </a:prstGeom>
        </p:spPr>
      </p:pic>
      <p:pic>
        <p:nvPicPr>
          <p:cNvPr id="9" name="Resim 8">
            <a:extLst>
              <a:ext uri="{FF2B5EF4-FFF2-40B4-BE49-F238E27FC236}">
                <a16:creationId xmlns:a16="http://schemas.microsoft.com/office/drawing/2014/main" xmlns="" id="{15F3A031-DC65-06BC-8DF2-B5AF42E095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000" y="1136977"/>
            <a:ext cx="3600000" cy="3600000"/>
          </a:xfrm>
          <a:prstGeom prst="rect">
            <a:avLst/>
          </a:prstGeom>
        </p:spPr>
      </p:pic>
    </p:spTree>
    <p:extLst>
      <p:ext uri="{BB962C8B-B14F-4D97-AF65-F5344CB8AC3E}">
        <p14:creationId xmlns:p14="http://schemas.microsoft.com/office/powerpoint/2010/main" val="1267884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2600338" y="101807"/>
            <a:ext cx="1800200" cy="1019908"/>
          </a:xfrm>
        </p:spPr>
        <p:txBody>
          <a:bodyPr>
            <a:normAutofit/>
          </a:bodyPr>
          <a:lstStyle/>
          <a:p>
            <a:pPr algn="ctr"/>
            <a:r>
              <a:rPr lang="tr-TR" sz="3000" b="1" dirty="0">
                <a:solidFill>
                  <a:schemeClr val="accent3">
                    <a:lumMod val="50000"/>
                  </a:schemeClr>
                </a:solidFill>
              </a:rPr>
              <a:t>GÖZLEME </a:t>
            </a:r>
            <a:endParaRPr lang="tr-TR" sz="3000" b="1" dirty="0">
              <a:solidFill>
                <a:schemeClr val="accent3">
                  <a:lumMod val="50000"/>
                </a:schemeClr>
              </a:solidFill>
            </a:endParaRPr>
          </a:p>
        </p:txBody>
      </p:sp>
      <p:sp>
        <p:nvSpPr>
          <p:cNvPr id="3" name="İçerik Yer Tutucusu 2"/>
          <p:cNvSpPr>
            <a:spLocks noGrp="1"/>
          </p:cNvSpPr>
          <p:nvPr>
            <p:ph idx="1"/>
          </p:nvPr>
        </p:nvSpPr>
        <p:spPr>
          <a:xfrm>
            <a:off x="734621" y="5961112"/>
            <a:ext cx="5531634" cy="2088232"/>
          </a:xfrm>
        </p:spPr>
        <p:txBody>
          <a:bodyPr>
            <a:noAutofit/>
          </a:bodyPr>
          <a:lstStyle/>
          <a:p>
            <a:pPr marL="0" indent="0" algn="just">
              <a:buNone/>
            </a:pPr>
            <a:r>
              <a:rPr lang="en-US" sz="1800" dirty="0" err="1"/>
              <a:t>Gözleme</a:t>
            </a:r>
            <a:r>
              <a:rPr lang="en-US" sz="1800" dirty="0"/>
              <a:t> is a type of Turkish flatbread snack prepared by filling thinly rolled dough (</a:t>
            </a:r>
            <a:r>
              <a:rPr lang="en-US" sz="1800" dirty="0" err="1"/>
              <a:t>yufka</a:t>
            </a:r>
            <a:r>
              <a:rPr lang="en-US" sz="1800" dirty="0"/>
              <a:t>) with various ingredients and then cooking it over a wood fire on a griddle (sac). "</a:t>
            </a:r>
            <a:r>
              <a:rPr lang="en-US" sz="1800" dirty="0" err="1"/>
              <a:t>Közmen</a:t>
            </a:r>
            <a:r>
              <a:rPr lang="en-US" sz="1800" dirty="0"/>
              <a:t>," meaning bread cooked on embers, was one of the first terms used for </a:t>
            </a:r>
            <a:r>
              <a:rPr lang="en-US" sz="1800" dirty="0" err="1"/>
              <a:t>gözleme</a:t>
            </a:r>
            <a:r>
              <a:rPr lang="en-US" sz="1800" dirty="0"/>
              <a:t> during the Seljuk period. Over time, due to the evolution of the spoken language and changing regional dialects, it changed and took the name </a:t>
            </a:r>
            <a:r>
              <a:rPr lang="en-US" sz="1800" dirty="0" err="1"/>
              <a:t>gözleme</a:t>
            </a:r>
            <a:r>
              <a:rPr lang="en-US" sz="1800" dirty="0"/>
              <a:t>. </a:t>
            </a:r>
            <a:endParaRPr lang="tr-TR" sz="1600" b="1" dirty="0"/>
          </a:p>
        </p:txBody>
      </p:sp>
      <p:pic>
        <p:nvPicPr>
          <p:cNvPr id="5" name="Resim 4">
            <a:extLst>
              <a:ext uri="{FF2B5EF4-FFF2-40B4-BE49-F238E27FC236}">
                <a16:creationId xmlns:a16="http://schemas.microsoft.com/office/drawing/2014/main" xmlns="" id="{18742C7D-6F70-CE97-F7CB-DE58B60206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621" y="1425307"/>
            <a:ext cx="5531634" cy="3427200"/>
          </a:xfrm>
          <a:prstGeom prst="rect">
            <a:avLst/>
          </a:prstGeom>
        </p:spPr>
      </p:pic>
    </p:spTree>
    <p:extLst>
      <p:ext uri="{BB962C8B-B14F-4D97-AF65-F5344CB8AC3E}">
        <p14:creationId xmlns:p14="http://schemas.microsoft.com/office/powerpoint/2010/main" val="2813037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96699"/>
            <a:ext cx="6172200" cy="1019908"/>
          </a:xfrm>
        </p:spPr>
        <p:txBody>
          <a:bodyPr>
            <a:normAutofit/>
          </a:bodyPr>
          <a:lstStyle/>
          <a:p>
            <a:pPr algn="ctr"/>
            <a:r>
              <a:rPr lang="tr-TR" sz="3000" b="1" dirty="0">
                <a:solidFill>
                  <a:schemeClr val="accent3">
                    <a:lumMod val="50000"/>
                  </a:schemeClr>
                </a:solidFill>
              </a:rPr>
              <a:t>TURKISH BATH (HAMAM)</a:t>
            </a:r>
            <a:endParaRPr lang="tr-TR" sz="3000" b="1" dirty="0">
              <a:solidFill>
                <a:schemeClr val="accent3">
                  <a:lumMod val="50000"/>
                </a:schemeClr>
              </a:solidFill>
            </a:endParaRPr>
          </a:p>
        </p:txBody>
      </p:sp>
      <p:sp>
        <p:nvSpPr>
          <p:cNvPr id="3" name="İçerik Yer Tutucusu 2"/>
          <p:cNvSpPr>
            <a:spLocks noGrp="1"/>
          </p:cNvSpPr>
          <p:nvPr>
            <p:ph idx="1"/>
          </p:nvPr>
        </p:nvSpPr>
        <p:spPr>
          <a:xfrm>
            <a:off x="363260" y="6177136"/>
            <a:ext cx="6121528" cy="2831627"/>
          </a:xfrm>
        </p:spPr>
        <p:txBody>
          <a:bodyPr>
            <a:noAutofit/>
          </a:bodyPr>
          <a:lstStyle/>
          <a:p>
            <a:pPr marL="0" indent="0" algn="just">
              <a:buNone/>
            </a:pPr>
            <a:r>
              <a:rPr lang="en-US" sz="1800" dirty="0"/>
              <a:t>There has been a </a:t>
            </a:r>
            <a:r>
              <a:rPr lang="en-US" sz="1800" dirty="0" err="1"/>
              <a:t>hamam</a:t>
            </a:r>
            <a:r>
              <a:rPr lang="en-US" sz="1800" dirty="0"/>
              <a:t> culture in Anatolia since very old times. Turks brought their existing </a:t>
            </a:r>
            <a:r>
              <a:rPr lang="en-US" sz="1800" dirty="0" err="1"/>
              <a:t>hamam</a:t>
            </a:r>
            <a:r>
              <a:rPr lang="en-US" sz="1800" dirty="0"/>
              <a:t> traditions from Central Asia to Anatolia when they migrated. They overlaid their own traditions onto the marble bath culture left by those who lived before them. Over time, </a:t>
            </a:r>
            <a:r>
              <a:rPr lang="en-US" sz="1800" dirty="0" err="1"/>
              <a:t>hamams</a:t>
            </a:r>
            <a:r>
              <a:rPr lang="en-US" sz="1800" dirty="0"/>
              <a:t> became the places where very special days were celebrated. Today, "bridal </a:t>
            </a:r>
            <a:r>
              <a:rPr lang="en-US" sz="1800" dirty="0" err="1"/>
              <a:t>hamam</a:t>
            </a:r>
            <a:r>
              <a:rPr lang="en-US" sz="1800" dirty="0"/>
              <a:t>," "postpartum </a:t>
            </a:r>
            <a:r>
              <a:rPr lang="en-US" sz="1800" dirty="0" err="1"/>
              <a:t>hamam</a:t>
            </a:r>
            <a:r>
              <a:rPr lang="en-US" sz="1800" dirty="0"/>
              <a:t>," "baby's fortieth-day </a:t>
            </a:r>
            <a:r>
              <a:rPr lang="en-US" sz="1800" dirty="0" err="1"/>
              <a:t>hamam</a:t>
            </a:r>
            <a:r>
              <a:rPr lang="en-US" sz="1800" dirty="0"/>
              <a:t>," "vow </a:t>
            </a:r>
            <a:r>
              <a:rPr lang="en-US" sz="1800" dirty="0" err="1"/>
              <a:t>hamam</a:t>
            </a:r>
            <a:r>
              <a:rPr lang="en-US" sz="1800" dirty="0"/>
              <a:t>," and "mourning </a:t>
            </a:r>
            <a:r>
              <a:rPr lang="en-US" sz="1800" dirty="0" err="1"/>
              <a:t>hamam</a:t>
            </a:r>
            <a:r>
              <a:rPr lang="en-US" sz="1800" dirty="0"/>
              <a:t>" for women, and "groom's </a:t>
            </a:r>
            <a:r>
              <a:rPr lang="en-US" sz="1800" dirty="0" err="1"/>
              <a:t>hamam</a:t>
            </a:r>
            <a:r>
              <a:rPr lang="en-US" sz="1800" dirty="0"/>
              <a:t>," "circumcision </a:t>
            </a:r>
            <a:r>
              <a:rPr lang="en-US" sz="1800" dirty="0" err="1"/>
              <a:t>hamam</a:t>
            </a:r>
            <a:r>
              <a:rPr lang="en-US" sz="1800" dirty="0"/>
              <a:t>," "soldier's </a:t>
            </a:r>
            <a:r>
              <a:rPr lang="en-US" sz="1800" dirty="0" err="1"/>
              <a:t>hamam</a:t>
            </a:r>
            <a:r>
              <a:rPr lang="en-US" sz="1800" dirty="0"/>
              <a:t>," and "holiday </a:t>
            </a:r>
            <a:r>
              <a:rPr lang="en-US" sz="1800" dirty="0" err="1"/>
              <a:t>hamam</a:t>
            </a:r>
            <a:r>
              <a:rPr lang="en-US" sz="1800" dirty="0"/>
              <a:t>" for men, which still continue, maintain their currency. </a:t>
            </a:r>
            <a:endParaRPr lang="tr-TR" sz="1800" dirty="0"/>
          </a:p>
        </p:txBody>
      </p:sp>
      <p:pic>
        <p:nvPicPr>
          <p:cNvPr id="6" name="Resim 5">
            <a:extLst>
              <a:ext uri="{FF2B5EF4-FFF2-40B4-BE49-F238E27FC236}">
                <a16:creationId xmlns:a16="http://schemas.microsoft.com/office/drawing/2014/main" xmlns="" id="{AD3D69C1-3EDE-0784-B70D-AFC5DF2757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788" y="1555935"/>
            <a:ext cx="6120000" cy="4057826"/>
          </a:xfrm>
          <a:prstGeom prst="rect">
            <a:avLst/>
          </a:prstGeom>
        </p:spPr>
      </p:pic>
    </p:spTree>
    <p:extLst>
      <p:ext uri="{BB962C8B-B14F-4D97-AF65-F5344CB8AC3E}">
        <p14:creationId xmlns:p14="http://schemas.microsoft.com/office/powerpoint/2010/main" val="9915141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96699"/>
            <a:ext cx="6172200" cy="739877"/>
          </a:xfrm>
        </p:spPr>
        <p:txBody>
          <a:bodyPr>
            <a:normAutofit/>
          </a:bodyPr>
          <a:lstStyle/>
          <a:p>
            <a:pPr algn="ctr"/>
            <a:r>
              <a:rPr lang="tr-TR" sz="3000" b="1" dirty="0">
                <a:solidFill>
                  <a:schemeClr val="accent3">
                    <a:lumMod val="50000"/>
                  </a:schemeClr>
                </a:solidFill>
              </a:rPr>
              <a:t>KARAGÖZ AND HACIVAT </a:t>
            </a:r>
            <a:endParaRPr lang="tr-TR" sz="3000" b="1" dirty="0">
              <a:solidFill>
                <a:schemeClr val="accent3">
                  <a:lumMod val="50000"/>
                </a:schemeClr>
              </a:solidFill>
            </a:endParaRPr>
          </a:p>
        </p:txBody>
      </p:sp>
      <p:sp>
        <p:nvSpPr>
          <p:cNvPr id="3" name="İçerik Yer Tutucusu 2"/>
          <p:cNvSpPr>
            <a:spLocks noGrp="1"/>
          </p:cNvSpPr>
          <p:nvPr>
            <p:ph idx="1"/>
          </p:nvPr>
        </p:nvSpPr>
        <p:spPr>
          <a:xfrm>
            <a:off x="800138" y="5889104"/>
            <a:ext cx="5400600" cy="3384376"/>
          </a:xfrm>
        </p:spPr>
        <p:txBody>
          <a:bodyPr>
            <a:noAutofit/>
          </a:bodyPr>
          <a:lstStyle/>
          <a:p>
            <a:pPr marL="0" indent="0" algn="just">
              <a:buNone/>
            </a:pPr>
            <a:r>
              <a:rPr lang="en-US" sz="1800" dirty="0" err="1"/>
              <a:t>Karagöz</a:t>
            </a:r>
            <a:r>
              <a:rPr lang="en-US" sz="1800" dirty="0"/>
              <a:t> and </a:t>
            </a:r>
            <a:r>
              <a:rPr lang="en-US" sz="1800" dirty="0" err="1"/>
              <a:t>Hacivat</a:t>
            </a:r>
            <a:r>
              <a:rPr lang="en-US" sz="1800" dirty="0"/>
              <a:t> is a shadow play based on imitation and dialogue, performed on a screen with two-dimensional figures. The performer of </a:t>
            </a:r>
            <a:r>
              <a:rPr lang="en-US" sz="1800" dirty="0" err="1"/>
              <a:t>Karagöz</a:t>
            </a:r>
            <a:r>
              <a:rPr lang="en-US" sz="1800" dirty="0"/>
              <a:t> is called a puppeteer (</a:t>
            </a:r>
            <a:r>
              <a:rPr lang="en-US" sz="1800" dirty="0" err="1"/>
              <a:t>kurgusal</a:t>
            </a:r>
            <a:r>
              <a:rPr lang="en-US" sz="1800" dirty="0"/>
              <a:t>, </a:t>
            </a:r>
            <a:r>
              <a:rPr lang="en-US" sz="1800" dirty="0" err="1"/>
              <a:t>hayali</a:t>
            </a:r>
            <a:r>
              <a:rPr lang="en-US" sz="1800" dirty="0"/>
              <a:t> - the provided source text gives a literal translation error here, the correct term is </a:t>
            </a:r>
            <a:r>
              <a:rPr lang="en-US" sz="1800" dirty="0" err="1"/>
              <a:t>hayali</a:t>
            </a:r>
            <a:r>
              <a:rPr lang="en-US" sz="1800" dirty="0"/>
              <a:t> or </a:t>
            </a:r>
            <a:r>
              <a:rPr lang="en-US" sz="1800" dirty="0" err="1"/>
              <a:t>hayalbaz</a:t>
            </a:r>
            <a:r>
              <a:rPr lang="en-US" sz="1800" dirty="0"/>
              <a:t>, meaning 'fanciful' or 'shadow-master'). The change in dialogue in the play is done with head movements. It is not definitively known whether these two characters really lived, or where and how they lived if they did. The narratives are based on rumor, because even if they did live, they most likely were not considered important enough to enter history books during the mentioned period. </a:t>
            </a:r>
            <a:endParaRPr lang="tr-TR" sz="1800"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0768" y="1416607"/>
            <a:ext cx="4358386" cy="4331971"/>
          </a:xfrm>
          <a:prstGeom prst="rect">
            <a:avLst/>
          </a:prstGeom>
        </p:spPr>
      </p:pic>
    </p:spTree>
    <p:extLst>
      <p:ext uri="{BB962C8B-B14F-4D97-AF65-F5344CB8AC3E}">
        <p14:creationId xmlns:p14="http://schemas.microsoft.com/office/powerpoint/2010/main" val="27296786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414338" y="435066"/>
            <a:ext cx="6172200" cy="432047"/>
          </a:xfrm>
        </p:spPr>
        <p:txBody>
          <a:bodyPr>
            <a:normAutofit fontScale="90000"/>
          </a:bodyPr>
          <a:lstStyle/>
          <a:p>
            <a:pPr algn="ctr"/>
            <a:r>
              <a:rPr lang="en-US" dirty="0">
                <a:solidFill>
                  <a:schemeClr val="accent3">
                    <a:lumMod val="50000"/>
                  </a:schemeClr>
                </a:solidFill>
              </a:rPr>
              <a:t>CULTURAL AND NATURAL HERITAGE - SEA </a:t>
            </a:r>
            <a:r>
              <a:rPr lang="en-US" dirty="0" smtClean="0">
                <a:solidFill>
                  <a:schemeClr val="accent3">
                    <a:lumMod val="50000"/>
                  </a:schemeClr>
                </a:solidFill>
              </a:rPr>
              <a:t>TURTLE</a:t>
            </a:r>
            <a:endParaRPr lang="tr-TR" sz="3300" dirty="0">
              <a:solidFill>
                <a:schemeClr val="accent3">
                  <a:lumMod val="50000"/>
                </a:schemeClr>
              </a:solidFill>
            </a:endParaRPr>
          </a:p>
        </p:txBody>
      </p:sp>
      <p:sp>
        <p:nvSpPr>
          <p:cNvPr id="3" name="İçerik Yer Tutucusu 2"/>
          <p:cNvSpPr>
            <a:spLocks noGrp="1"/>
          </p:cNvSpPr>
          <p:nvPr>
            <p:ph idx="1"/>
          </p:nvPr>
        </p:nvSpPr>
        <p:spPr>
          <a:xfrm>
            <a:off x="543404" y="5889104"/>
            <a:ext cx="5832648" cy="2304256"/>
          </a:xfrm>
        </p:spPr>
        <p:txBody>
          <a:bodyPr>
            <a:noAutofit/>
          </a:bodyPr>
          <a:lstStyle/>
          <a:p>
            <a:pPr marL="0" indent="0" algn="just">
              <a:buNone/>
            </a:pPr>
            <a:r>
              <a:rPr lang="en-US" sz="1800" dirty="0" err="1"/>
              <a:t>Caretta</a:t>
            </a:r>
            <a:r>
              <a:rPr lang="en-US" sz="1800" dirty="0"/>
              <a:t> </a:t>
            </a:r>
            <a:r>
              <a:rPr lang="en-US" sz="1800" dirty="0" err="1"/>
              <a:t>carettas</a:t>
            </a:r>
            <a:r>
              <a:rPr lang="en-US" sz="1800" dirty="0"/>
              <a:t>, which never come ashore except to lay eggs, are in the category of endangered species. Loggerhead sea turtles (</a:t>
            </a:r>
            <a:r>
              <a:rPr lang="en-US" sz="1800" dirty="0" err="1"/>
              <a:t>Caretta</a:t>
            </a:r>
            <a:r>
              <a:rPr lang="en-US" sz="1800" dirty="0"/>
              <a:t> </a:t>
            </a:r>
            <a:r>
              <a:rPr lang="en-US" sz="1800" dirty="0" err="1"/>
              <a:t>caretta</a:t>
            </a:r>
            <a:r>
              <a:rPr lang="en-US" sz="1800" dirty="0"/>
              <a:t>) and Green sea turtles (</a:t>
            </a:r>
            <a:r>
              <a:rPr lang="en-US" sz="1800" dirty="0" err="1"/>
              <a:t>Chelonia</a:t>
            </a:r>
            <a:r>
              <a:rPr lang="en-US" sz="1800" dirty="0"/>
              <a:t> </a:t>
            </a:r>
            <a:r>
              <a:rPr lang="en-US" sz="1800" dirty="0" err="1"/>
              <a:t>mydas</a:t>
            </a:r>
            <a:r>
              <a:rPr lang="en-US" sz="1800" dirty="0"/>
              <a:t>) lay eggs on the Mediterranean coasts of </a:t>
            </a:r>
            <a:r>
              <a:rPr lang="en-US" sz="1800" dirty="0" err="1"/>
              <a:t>Türkiye</a:t>
            </a:r>
            <a:r>
              <a:rPr lang="en-US" sz="1800" dirty="0"/>
              <a:t>. According to the results of studies conducted in the Mediterranean from past to present, </a:t>
            </a:r>
            <a:r>
              <a:rPr lang="en-US" sz="1800" dirty="0" err="1"/>
              <a:t>Türkiye</a:t>
            </a:r>
            <a:r>
              <a:rPr lang="en-US" sz="1800" dirty="0"/>
              <a:t> and Greece are the most important nesting areas for the </a:t>
            </a:r>
            <a:r>
              <a:rPr lang="en-US" sz="1800" dirty="0" err="1"/>
              <a:t>Caretta</a:t>
            </a:r>
            <a:r>
              <a:rPr lang="en-US" sz="1800" dirty="0"/>
              <a:t> </a:t>
            </a:r>
            <a:r>
              <a:rPr lang="en-US" sz="1800" dirty="0" err="1"/>
              <a:t>caretta</a:t>
            </a:r>
            <a:r>
              <a:rPr lang="en-US" sz="1800" dirty="0"/>
              <a:t> species. </a:t>
            </a:r>
            <a:endParaRPr lang="tr-TR" sz="1800" dirty="0"/>
          </a:p>
        </p:txBody>
      </p:sp>
      <p:pic>
        <p:nvPicPr>
          <p:cNvPr id="18434" name="Picture 2" descr="C:\Users\kalite\Desktop\CASTİVAL SİSTEM\Travelife\Etiketler\Caret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676" y="1064568"/>
            <a:ext cx="5976664" cy="4066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0412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96699"/>
            <a:ext cx="6172200" cy="1019908"/>
          </a:xfrm>
        </p:spPr>
        <p:txBody>
          <a:bodyPr>
            <a:normAutofit/>
          </a:bodyPr>
          <a:lstStyle/>
          <a:p>
            <a:pPr algn="ctr"/>
            <a:r>
              <a:rPr lang="tr-TR" sz="3000" dirty="0">
                <a:solidFill>
                  <a:schemeClr val="accent3">
                    <a:lumMod val="50000"/>
                  </a:schemeClr>
                </a:solidFill>
              </a:rPr>
              <a:t>ENDEMIC ANIMAL SPECIES</a:t>
            </a:r>
            <a:endParaRPr lang="tr-TR" sz="3000" dirty="0">
              <a:solidFill>
                <a:schemeClr val="accent3">
                  <a:lumMod val="50000"/>
                </a:schemeClr>
              </a:solidFill>
            </a:endParaRPr>
          </a:p>
        </p:txBody>
      </p:sp>
      <p:sp>
        <p:nvSpPr>
          <p:cNvPr id="3" name="İçerik Yer Tutucusu 2"/>
          <p:cNvSpPr>
            <a:spLocks noGrp="1"/>
          </p:cNvSpPr>
          <p:nvPr>
            <p:ph idx="1"/>
          </p:nvPr>
        </p:nvSpPr>
        <p:spPr>
          <a:xfrm>
            <a:off x="580254" y="3397129"/>
            <a:ext cx="2240566" cy="792089"/>
          </a:xfrm>
        </p:spPr>
        <p:txBody>
          <a:bodyPr>
            <a:noAutofit/>
          </a:bodyPr>
          <a:lstStyle/>
          <a:p>
            <a:pPr marL="0" indent="0" algn="ctr">
              <a:buNone/>
            </a:pPr>
            <a:r>
              <a:rPr lang="tr-TR" sz="1600" b="1" dirty="0">
                <a:solidFill>
                  <a:schemeClr val="accent3">
                    <a:lumMod val="50000"/>
                  </a:schemeClr>
                </a:solidFill>
              </a:rPr>
              <a:t>SEA TURTLE </a:t>
            </a:r>
            <a:endParaRPr lang="tr-TR" sz="1600" b="1" dirty="0" smtClean="0">
              <a:solidFill>
                <a:schemeClr val="accent3">
                  <a:lumMod val="50000"/>
                </a:schemeClr>
              </a:solidFill>
            </a:endParaRPr>
          </a:p>
          <a:p>
            <a:pPr marL="0" indent="0" algn="ctr">
              <a:buNone/>
            </a:pPr>
            <a:r>
              <a:rPr lang="tr-TR" sz="1600" b="1" i="1" dirty="0" err="1" smtClean="0">
                <a:solidFill>
                  <a:schemeClr val="accent3">
                    <a:lumMod val="50000"/>
                  </a:schemeClr>
                </a:solidFill>
              </a:rPr>
              <a:t>Caretta</a:t>
            </a:r>
            <a:r>
              <a:rPr lang="tr-TR" sz="1600" b="1" i="1" dirty="0" smtClean="0">
                <a:solidFill>
                  <a:schemeClr val="accent3">
                    <a:lumMod val="50000"/>
                  </a:schemeClr>
                </a:solidFill>
              </a:rPr>
              <a:t> </a:t>
            </a:r>
            <a:r>
              <a:rPr lang="tr-TR" sz="1600" b="1" i="1" dirty="0" err="1" smtClean="0">
                <a:solidFill>
                  <a:schemeClr val="accent3">
                    <a:lumMod val="50000"/>
                  </a:schemeClr>
                </a:solidFill>
              </a:rPr>
              <a:t>Caretta</a:t>
            </a:r>
            <a:endParaRPr lang="tr-TR" sz="1600" dirty="0">
              <a:solidFill>
                <a:schemeClr val="accent3">
                  <a:lumMod val="50000"/>
                </a:schemeClr>
              </a:solidFill>
            </a:endParaRPr>
          </a:p>
        </p:txBody>
      </p:sp>
      <p:sp>
        <p:nvSpPr>
          <p:cNvPr id="8" name="İçerik Yer Tutucusu 2"/>
          <p:cNvSpPr txBox="1">
            <a:spLocks/>
          </p:cNvSpPr>
          <p:nvPr/>
        </p:nvSpPr>
        <p:spPr>
          <a:xfrm>
            <a:off x="3933056" y="3397130"/>
            <a:ext cx="2726060"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1600" b="1" dirty="0">
                <a:solidFill>
                  <a:schemeClr val="accent3">
                    <a:lumMod val="50000"/>
                  </a:schemeClr>
                </a:solidFill>
              </a:rPr>
              <a:t>ANATOLIAN LEOPARD </a:t>
            </a:r>
            <a:endParaRPr lang="tr-TR" sz="1600" b="1" dirty="0" smtClean="0">
              <a:solidFill>
                <a:schemeClr val="accent3">
                  <a:lumMod val="50000"/>
                </a:schemeClr>
              </a:solidFill>
            </a:endParaRPr>
          </a:p>
          <a:p>
            <a:pPr marL="0" indent="0" algn="ctr">
              <a:buNone/>
            </a:pPr>
            <a:r>
              <a:rPr lang="tr-TR" sz="1600" b="1" i="1" dirty="0" err="1" smtClean="0">
                <a:solidFill>
                  <a:schemeClr val="accent3">
                    <a:lumMod val="50000"/>
                  </a:schemeClr>
                </a:solidFill>
              </a:rPr>
              <a:t>Pantera</a:t>
            </a:r>
            <a:r>
              <a:rPr lang="tr-TR" sz="1600" b="1" i="1" dirty="0" smtClean="0">
                <a:solidFill>
                  <a:schemeClr val="accent3">
                    <a:lumMod val="50000"/>
                  </a:schemeClr>
                </a:solidFill>
              </a:rPr>
              <a:t> </a:t>
            </a:r>
            <a:r>
              <a:rPr lang="tr-TR" sz="1600" b="1" i="1" dirty="0" err="1">
                <a:solidFill>
                  <a:schemeClr val="accent3">
                    <a:lumMod val="50000"/>
                  </a:schemeClr>
                </a:solidFill>
              </a:rPr>
              <a:t>pardus</a:t>
            </a:r>
            <a:r>
              <a:rPr lang="tr-TR" sz="1600" b="1" i="1" dirty="0">
                <a:solidFill>
                  <a:schemeClr val="accent3">
                    <a:lumMod val="50000"/>
                  </a:schemeClr>
                </a:solidFill>
              </a:rPr>
              <a:t> </a:t>
            </a:r>
            <a:r>
              <a:rPr lang="tr-TR" sz="1600" b="1" i="1" dirty="0" err="1">
                <a:solidFill>
                  <a:schemeClr val="accent3">
                    <a:lumMod val="50000"/>
                  </a:schemeClr>
                </a:solidFill>
              </a:rPr>
              <a:t>tuttiana</a:t>
            </a:r>
            <a:endParaRPr lang="tr-TR" sz="1600" dirty="0">
              <a:solidFill>
                <a:schemeClr val="accent3">
                  <a:lumMod val="50000"/>
                </a:schemeClr>
              </a:solidFill>
            </a:endParaRPr>
          </a:p>
        </p:txBody>
      </p:sp>
      <p:sp>
        <p:nvSpPr>
          <p:cNvPr id="10" name="İçerik Yer Tutucusu 2"/>
          <p:cNvSpPr txBox="1">
            <a:spLocks/>
          </p:cNvSpPr>
          <p:nvPr/>
        </p:nvSpPr>
        <p:spPr>
          <a:xfrm>
            <a:off x="664981" y="9091999"/>
            <a:ext cx="2240566"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1600" b="1" dirty="0">
                <a:solidFill>
                  <a:schemeClr val="accent3">
                    <a:lumMod val="50000"/>
                  </a:schemeClr>
                </a:solidFill>
              </a:rPr>
              <a:t>HOPPA VIPER </a:t>
            </a:r>
            <a:endParaRPr lang="tr-TR" sz="1600" b="1" dirty="0" smtClean="0">
              <a:solidFill>
                <a:schemeClr val="accent3">
                  <a:lumMod val="50000"/>
                </a:schemeClr>
              </a:solidFill>
            </a:endParaRPr>
          </a:p>
          <a:p>
            <a:pPr marL="0" indent="0" algn="ctr">
              <a:buNone/>
            </a:pPr>
            <a:r>
              <a:rPr lang="tr-TR" sz="1600" b="1" i="1" dirty="0" err="1" smtClean="0">
                <a:solidFill>
                  <a:schemeClr val="accent3">
                    <a:lumMod val="50000"/>
                  </a:schemeClr>
                </a:solidFill>
              </a:rPr>
              <a:t>Vipena</a:t>
            </a:r>
            <a:r>
              <a:rPr lang="tr-TR" sz="1600" b="1" i="1" dirty="0" smtClean="0">
                <a:solidFill>
                  <a:schemeClr val="accent3">
                    <a:lumMod val="50000"/>
                  </a:schemeClr>
                </a:solidFill>
              </a:rPr>
              <a:t> </a:t>
            </a:r>
            <a:r>
              <a:rPr lang="tr-TR" sz="1600" b="1" i="1" dirty="0" err="1">
                <a:solidFill>
                  <a:schemeClr val="accent3">
                    <a:lumMod val="50000"/>
                  </a:schemeClr>
                </a:solidFill>
              </a:rPr>
              <a:t>kaznakovi</a:t>
            </a:r>
            <a:endParaRPr lang="tr-TR" sz="1600" dirty="0">
              <a:solidFill>
                <a:schemeClr val="accent3">
                  <a:lumMod val="50000"/>
                </a:schemeClr>
              </a:solidFill>
            </a:endParaRPr>
          </a:p>
        </p:txBody>
      </p:sp>
      <p:sp>
        <p:nvSpPr>
          <p:cNvPr id="12" name="İçerik Yer Tutucusu 2"/>
          <p:cNvSpPr txBox="1">
            <a:spLocks/>
          </p:cNvSpPr>
          <p:nvPr/>
        </p:nvSpPr>
        <p:spPr>
          <a:xfrm>
            <a:off x="664981" y="6248778"/>
            <a:ext cx="2240566"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1600" b="1" dirty="0">
                <a:solidFill>
                  <a:schemeClr val="accent3">
                    <a:lumMod val="50000"/>
                  </a:schemeClr>
                </a:solidFill>
              </a:rPr>
              <a:t>ANATOLIAN MOUFLON </a:t>
            </a:r>
            <a:r>
              <a:rPr lang="tr-TR" sz="1600" b="1" i="1" dirty="0" err="1" smtClean="0">
                <a:solidFill>
                  <a:schemeClr val="accent3">
                    <a:lumMod val="50000"/>
                  </a:schemeClr>
                </a:solidFill>
              </a:rPr>
              <a:t>Ovis</a:t>
            </a:r>
            <a:r>
              <a:rPr lang="tr-TR" sz="1600" b="1" i="1" dirty="0" smtClean="0">
                <a:solidFill>
                  <a:schemeClr val="accent3">
                    <a:lumMod val="50000"/>
                  </a:schemeClr>
                </a:solidFill>
              </a:rPr>
              <a:t> </a:t>
            </a:r>
            <a:r>
              <a:rPr lang="tr-TR" sz="1600" b="1" i="1" dirty="0" err="1">
                <a:solidFill>
                  <a:schemeClr val="accent3">
                    <a:lumMod val="50000"/>
                  </a:schemeClr>
                </a:solidFill>
              </a:rPr>
              <a:t>orientalis</a:t>
            </a:r>
            <a:r>
              <a:rPr lang="tr-TR" sz="1600" b="1" i="1" dirty="0">
                <a:solidFill>
                  <a:schemeClr val="accent3">
                    <a:lumMod val="50000"/>
                  </a:schemeClr>
                </a:solidFill>
              </a:rPr>
              <a:t> </a:t>
            </a:r>
            <a:r>
              <a:rPr lang="tr-TR" sz="1600" b="1" i="1" dirty="0" err="1">
                <a:solidFill>
                  <a:schemeClr val="accent3">
                    <a:lumMod val="50000"/>
                  </a:schemeClr>
                </a:solidFill>
              </a:rPr>
              <a:t>anatolica</a:t>
            </a:r>
            <a:endParaRPr lang="tr-TR" sz="1600" dirty="0">
              <a:solidFill>
                <a:schemeClr val="accent3">
                  <a:lumMod val="50000"/>
                </a:schemeClr>
              </a:solidFill>
            </a:endParaRPr>
          </a:p>
        </p:txBody>
      </p:sp>
      <p:sp>
        <p:nvSpPr>
          <p:cNvPr id="14" name="İçerik Yer Tutucusu 2"/>
          <p:cNvSpPr txBox="1">
            <a:spLocks/>
          </p:cNvSpPr>
          <p:nvPr/>
        </p:nvSpPr>
        <p:spPr>
          <a:xfrm>
            <a:off x="4175803" y="9067322"/>
            <a:ext cx="2240566"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1600" b="1" dirty="0">
                <a:solidFill>
                  <a:schemeClr val="accent3">
                    <a:lumMod val="50000"/>
                  </a:schemeClr>
                </a:solidFill>
              </a:rPr>
              <a:t>CARACAL </a:t>
            </a:r>
            <a:endParaRPr lang="tr-TR" sz="1600" b="1" dirty="0" smtClean="0">
              <a:solidFill>
                <a:schemeClr val="accent3">
                  <a:lumMod val="50000"/>
                </a:schemeClr>
              </a:solidFill>
            </a:endParaRPr>
          </a:p>
          <a:p>
            <a:pPr marL="0" indent="0" algn="ctr">
              <a:buNone/>
            </a:pPr>
            <a:r>
              <a:rPr lang="tr-TR" sz="1600" b="1" i="1" dirty="0" err="1" smtClean="0">
                <a:solidFill>
                  <a:schemeClr val="accent3">
                    <a:lumMod val="50000"/>
                  </a:schemeClr>
                </a:solidFill>
              </a:rPr>
              <a:t>Felis</a:t>
            </a:r>
            <a:r>
              <a:rPr lang="tr-TR" sz="1600" b="1" i="1" dirty="0" smtClean="0">
                <a:solidFill>
                  <a:schemeClr val="accent3">
                    <a:lumMod val="50000"/>
                  </a:schemeClr>
                </a:solidFill>
              </a:rPr>
              <a:t> </a:t>
            </a:r>
            <a:r>
              <a:rPr lang="tr-TR" sz="1600" b="1" i="1" dirty="0" err="1">
                <a:solidFill>
                  <a:schemeClr val="accent3">
                    <a:lumMod val="50000"/>
                  </a:schemeClr>
                </a:solidFill>
              </a:rPr>
              <a:t>caraca</a:t>
            </a:r>
            <a:endParaRPr lang="tr-TR" sz="1600" dirty="0">
              <a:solidFill>
                <a:schemeClr val="accent3">
                  <a:lumMod val="50000"/>
                </a:schemeClr>
              </a:solidFill>
            </a:endParaRPr>
          </a:p>
        </p:txBody>
      </p:sp>
      <p:sp>
        <p:nvSpPr>
          <p:cNvPr id="16" name="İçerik Yer Tutucusu 2"/>
          <p:cNvSpPr txBox="1">
            <a:spLocks/>
          </p:cNvSpPr>
          <p:nvPr/>
        </p:nvSpPr>
        <p:spPr>
          <a:xfrm>
            <a:off x="4082207" y="6208260"/>
            <a:ext cx="2240566" cy="103281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1600" b="1" dirty="0">
                <a:solidFill>
                  <a:schemeClr val="accent3">
                    <a:lumMod val="50000"/>
                  </a:schemeClr>
                </a:solidFill>
              </a:rPr>
              <a:t>EUROPEAN GROUND SQUIRREL </a:t>
            </a:r>
            <a:endParaRPr lang="tr-TR" sz="1600" b="1" dirty="0" smtClean="0">
              <a:solidFill>
                <a:schemeClr val="accent3">
                  <a:lumMod val="50000"/>
                </a:schemeClr>
              </a:solidFill>
            </a:endParaRPr>
          </a:p>
          <a:p>
            <a:pPr marL="0" indent="0" algn="ctr">
              <a:buNone/>
            </a:pPr>
            <a:r>
              <a:rPr lang="tr-TR" sz="1600" b="1" i="1" dirty="0" err="1" smtClean="0">
                <a:solidFill>
                  <a:schemeClr val="accent3">
                    <a:lumMod val="50000"/>
                  </a:schemeClr>
                </a:solidFill>
              </a:rPr>
              <a:t>Citellus</a:t>
            </a:r>
            <a:r>
              <a:rPr lang="tr-TR" sz="1600" b="1" i="1" dirty="0" smtClean="0">
                <a:solidFill>
                  <a:schemeClr val="accent3">
                    <a:lumMod val="50000"/>
                  </a:schemeClr>
                </a:solidFill>
              </a:rPr>
              <a:t> </a:t>
            </a:r>
            <a:r>
              <a:rPr lang="tr-TR" sz="1600" b="1" i="1" dirty="0" err="1">
                <a:solidFill>
                  <a:schemeClr val="accent3">
                    <a:lumMod val="50000"/>
                  </a:schemeClr>
                </a:solidFill>
              </a:rPr>
              <a:t>citellus</a:t>
            </a:r>
            <a:endParaRPr lang="tr-TR" sz="1600" dirty="0">
              <a:solidFill>
                <a:schemeClr val="accent3">
                  <a:lumMod val="50000"/>
                </a:schemeClr>
              </a:solidFill>
            </a:endParaRPr>
          </a:p>
        </p:txBody>
      </p:sp>
      <p:pic>
        <p:nvPicPr>
          <p:cNvPr id="15" name="Picture 2" descr="C:\Users\kalite\Desktop\CASTİVAL SİSTEM\Travelife\Etiketler\Caret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227" y="1420607"/>
            <a:ext cx="2842841" cy="1934064"/>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7952" y="1416607"/>
            <a:ext cx="2918404" cy="1942065"/>
          </a:xfrm>
          <a:prstGeom prst="rect">
            <a:avLst/>
          </a:prstGeom>
        </p:spPr>
      </p:pic>
      <p:pic>
        <p:nvPicPr>
          <p:cNvPr id="17" name="Resim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280" y="4435614"/>
            <a:ext cx="2466975" cy="1847850"/>
          </a:xfrm>
          <a:prstGeom prst="rect">
            <a:avLst/>
          </a:prstGeom>
        </p:spPr>
      </p:pic>
      <p:pic>
        <p:nvPicPr>
          <p:cNvPr id="18" name="Resim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5725" y="4460294"/>
            <a:ext cx="2619375" cy="1743075"/>
          </a:xfrm>
          <a:prstGeom prst="rect">
            <a:avLst/>
          </a:prstGeom>
        </p:spPr>
      </p:pic>
      <p:pic>
        <p:nvPicPr>
          <p:cNvPr id="19" name="Resim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961" y="7324247"/>
            <a:ext cx="2619375" cy="1743075"/>
          </a:xfrm>
          <a:prstGeom prst="rect">
            <a:avLst/>
          </a:prstGeom>
        </p:spPr>
      </p:pic>
      <p:pic>
        <p:nvPicPr>
          <p:cNvPr id="20" name="Resim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2207" y="7245966"/>
            <a:ext cx="2390775" cy="1816464"/>
          </a:xfrm>
          <a:prstGeom prst="rect">
            <a:avLst/>
          </a:prstGeom>
        </p:spPr>
      </p:pic>
    </p:spTree>
    <p:extLst>
      <p:ext uri="{BB962C8B-B14F-4D97-AF65-F5344CB8AC3E}">
        <p14:creationId xmlns:p14="http://schemas.microsoft.com/office/powerpoint/2010/main" val="7363105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414338" y="558133"/>
            <a:ext cx="6172200" cy="928967"/>
          </a:xfrm>
        </p:spPr>
        <p:txBody>
          <a:bodyPr>
            <a:normAutofit fontScale="90000"/>
          </a:bodyPr>
          <a:lstStyle/>
          <a:p>
            <a:pPr algn="ctr"/>
            <a:r>
              <a:rPr lang="en-US" sz="2800" b="1" dirty="0">
                <a:solidFill>
                  <a:schemeClr val="accent3">
                    <a:lumMod val="50000"/>
                  </a:schemeClr>
                </a:solidFill>
              </a:rPr>
              <a:t>CULTURAL AND NATURAL </a:t>
            </a:r>
            <a:r>
              <a:rPr lang="en-US" sz="2800" b="1" dirty="0" smtClean="0">
                <a:solidFill>
                  <a:schemeClr val="accent3">
                    <a:lumMod val="50000"/>
                  </a:schemeClr>
                </a:solidFill>
              </a:rPr>
              <a:t>HERITAGE</a:t>
            </a:r>
            <a:r>
              <a:rPr lang="tr-TR" sz="2800" b="1" dirty="0" smtClean="0">
                <a:solidFill>
                  <a:schemeClr val="accent3">
                    <a:lumMod val="50000"/>
                  </a:schemeClr>
                </a:solidFill>
              </a:rPr>
              <a:t/>
            </a:r>
            <a:br>
              <a:rPr lang="tr-TR" sz="2800" b="1" dirty="0" smtClean="0">
                <a:solidFill>
                  <a:schemeClr val="accent3">
                    <a:lumMod val="50000"/>
                  </a:schemeClr>
                </a:solidFill>
              </a:rPr>
            </a:br>
            <a:r>
              <a:rPr lang="en-US" sz="2800" b="1" dirty="0" smtClean="0">
                <a:solidFill>
                  <a:schemeClr val="accent3">
                    <a:lumMod val="50000"/>
                  </a:schemeClr>
                </a:solidFill>
              </a:rPr>
              <a:t> </a:t>
            </a:r>
            <a:r>
              <a:rPr lang="tr-TR" sz="2800" b="1" dirty="0" smtClean="0">
                <a:solidFill>
                  <a:schemeClr val="accent3">
                    <a:lumMod val="50000"/>
                  </a:schemeClr>
                </a:solidFill>
              </a:rPr>
              <a:t/>
            </a:r>
            <a:br>
              <a:rPr lang="tr-TR" sz="2800" b="1" dirty="0" smtClean="0">
                <a:solidFill>
                  <a:schemeClr val="accent3">
                    <a:lumMod val="50000"/>
                  </a:schemeClr>
                </a:solidFill>
              </a:rPr>
            </a:br>
            <a:r>
              <a:rPr lang="en-US" sz="3300" b="1" dirty="0" smtClean="0">
                <a:solidFill>
                  <a:schemeClr val="accent3">
                    <a:lumMod val="50000"/>
                  </a:schemeClr>
                </a:solidFill>
              </a:rPr>
              <a:t> </a:t>
            </a:r>
            <a:r>
              <a:rPr lang="en-US" sz="3300" b="1" dirty="0">
                <a:solidFill>
                  <a:schemeClr val="accent3">
                    <a:lumMod val="50000"/>
                  </a:schemeClr>
                </a:solidFill>
              </a:rPr>
              <a:t>SEA DAFFODIL </a:t>
            </a:r>
            <a:r>
              <a:rPr lang="tr-TR" sz="3300" b="1" dirty="0" smtClean="0">
                <a:solidFill>
                  <a:schemeClr val="accent3">
                    <a:lumMod val="50000"/>
                  </a:schemeClr>
                </a:solidFill>
              </a:rPr>
              <a:t/>
            </a:r>
            <a:br>
              <a:rPr lang="tr-TR" sz="3300" b="1" dirty="0" smtClean="0">
                <a:solidFill>
                  <a:schemeClr val="accent3">
                    <a:lumMod val="50000"/>
                  </a:schemeClr>
                </a:solidFill>
              </a:rPr>
            </a:br>
            <a:r>
              <a:rPr lang="en-US" sz="3300" b="1" dirty="0" smtClean="0">
                <a:solidFill>
                  <a:schemeClr val="accent3">
                    <a:lumMod val="50000"/>
                  </a:schemeClr>
                </a:solidFill>
              </a:rPr>
              <a:t>(</a:t>
            </a:r>
            <a:r>
              <a:rPr lang="en-US" sz="3300" b="1" dirty="0" err="1">
                <a:solidFill>
                  <a:schemeClr val="accent3">
                    <a:lumMod val="50000"/>
                  </a:schemeClr>
                </a:solidFill>
              </a:rPr>
              <a:t>Pancratium</a:t>
            </a:r>
            <a:r>
              <a:rPr lang="en-US" sz="3300" b="1" dirty="0">
                <a:solidFill>
                  <a:schemeClr val="accent3">
                    <a:lumMod val="50000"/>
                  </a:schemeClr>
                </a:solidFill>
              </a:rPr>
              <a:t> </a:t>
            </a:r>
            <a:r>
              <a:rPr lang="en-US" sz="3300" b="1" dirty="0" err="1">
                <a:solidFill>
                  <a:schemeClr val="accent3">
                    <a:lumMod val="50000"/>
                  </a:schemeClr>
                </a:solidFill>
              </a:rPr>
              <a:t>maritimum</a:t>
            </a:r>
            <a:r>
              <a:rPr lang="en-US" sz="3300" b="1" dirty="0">
                <a:solidFill>
                  <a:schemeClr val="accent3">
                    <a:lumMod val="50000"/>
                  </a:schemeClr>
                </a:solidFill>
              </a:rPr>
              <a:t>)</a:t>
            </a:r>
            <a:r>
              <a:rPr lang="tr-TR" sz="3300" b="1" dirty="0">
                <a:solidFill>
                  <a:schemeClr val="accent3">
                    <a:lumMod val="50000"/>
                  </a:schemeClr>
                </a:solidFill>
              </a:rPr>
              <a:t/>
            </a:r>
            <a:br>
              <a:rPr lang="tr-TR" sz="3300" b="1" dirty="0">
                <a:solidFill>
                  <a:schemeClr val="accent3">
                    <a:lumMod val="50000"/>
                  </a:schemeClr>
                </a:solidFill>
              </a:rPr>
            </a:br>
            <a:endParaRPr lang="tr-TR" sz="3300" dirty="0">
              <a:solidFill>
                <a:schemeClr val="accent3">
                  <a:lumMod val="50000"/>
                </a:schemeClr>
              </a:solidFill>
            </a:endParaRPr>
          </a:p>
        </p:txBody>
      </p:sp>
      <p:sp>
        <p:nvSpPr>
          <p:cNvPr id="3" name="İçerik Yer Tutucusu 2"/>
          <p:cNvSpPr>
            <a:spLocks noGrp="1"/>
          </p:cNvSpPr>
          <p:nvPr>
            <p:ph idx="1"/>
          </p:nvPr>
        </p:nvSpPr>
        <p:spPr>
          <a:xfrm>
            <a:off x="728130" y="6609184"/>
            <a:ext cx="5544616" cy="2520280"/>
          </a:xfrm>
        </p:spPr>
        <p:txBody>
          <a:bodyPr>
            <a:noAutofit/>
          </a:bodyPr>
          <a:lstStyle/>
          <a:p>
            <a:pPr marL="0" indent="0" algn="just">
              <a:buNone/>
            </a:pPr>
            <a:r>
              <a:rPr lang="en-US" sz="1800" dirty="0"/>
              <a:t>The sea daffodil is a perennial, bulbous plant species belonging to the </a:t>
            </a:r>
            <a:r>
              <a:rPr lang="en-US" sz="1800" dirty="0" err="1"/>
              <a:t>Amaryllidaceae</a:t>
            </a:r>
            <a:r>
              <a:rPr lang="en-US" sz="1800" dirty="0"/>
              <a:t> family, which grows especially in the Mediterranean dunes. Its homeland is the Mediterranean region. It is an endemic plant species. Those who harm this plant in our country are subject to penal sanctions. Sea daffodils are generally seen in areas a few meters away from the sea. Its leaves, which resemble a long spear emerging from the base and can reach 40 cm in length, do not shed in winter. Its flowering time is between August and October. </a:t>
            </a:r>
            <a:endParaRPr lang="tr-TR" sz="1800" dirty="0"/>
          </a:p>
        </p:txBody>
      </p:sp>
      <p:pic>
        <p:nvPicPr>
          <p:cNvPr id="20482" name="Picture 2" descr="C:\Users\kalite\Desktop\CASTİVAL SİSTEM\Travelife\Etiketler\Kum zambağı.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6202" y="1712640"/>
            <a:ext cx="4248472" cy="42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521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96699"/>
            <a:ext cx="6172200" cy="1019908"/>
          </a:xfrm>
        </p:spPr>
        <p:txBody>
          <a:bodyPr>
            <a:normAutofit/>
          </a:bodyPr>
          <a:lstStyle/>
          <a:p>
            <a:r>
              <a:rPr lang="tr-TR" sz="3000" dirty="0">
                <a:solidFill>
                  <a:schemeClr val="accent3">
                    <a:lumMod val="50000"/>
                  </a:schemeClr>
                </a:solidFill>
              </a:rPr>
              <a:t>ENDEMİK BİTKİ TÜRLERİ</a:t>
            </a:r>
          </a:p>
        </p:txBody>
      </p:sp>
      <p:sp>
        <p:nvSpPr>
          <p:cNvPr id="3" name="İçerik Yer Tutucusu 2"/>
          <p:cNvSpPr>
            <a:spLocks noGrp="1"/>
          </p:cNvSpPr>
          <p:nvPr>
            <p:ph idx="1"/>
          </p:nvPr>
        </p:nvSpPr>
        <p:spPr>
          <a:xfrm>
            <a:off x="580254" y="3397130"/>
            <a:ext cx="2240566" cy="792088"/>
          </a:xfrm>
        </p:spPr>
        <p:txBody>
          <a:bodyPr>
            <a:noAutofit/>
          </a:bodyPr>
          <a:lstStyle/>
          <a:p>
            <a:pPr marL="0" indent="0" algn="ctr">
              <a:buNone/>
            </a:pPr>
            <a:r>
              <a:rPr lang="tr-TR" sz="1600" b="1" dirty="0">
                <a:solidFill>
                  <a:schemeClr val="accent3">
                    <a:lumMod val="50000"/>
                  </a:schemeClr>
                </a:solidFill>
              </a:rPr>
              <a:t>SEA DAFFODIL </a:t>
            </a:r>
            <a:r>
              <a:rPr lang="tr-TR" sz="1600" b="1" i="1" dirty="0" err="1" smtClean="0">
                <a:solidFill>
                  <a:schemeClr val="accent3">
                    <a:lumMod val="50000"/>
                  </a:schemeClr>
                </a:solidFill>
              </a:rPr>
              <a:t>Pancratium</a:t>
            </a:r>
            <a:r>
              <a:rPr lang="tr-TR" sz="1600" b="1" i="1" dirty="0" smtClean="0">
                <a:solidFill>
                  <a:schemeClr val="accent3">
                    <a:lumMod val="50000"/>
                  </a:schemeClr>
                </a:solidFill>
              </a:rPr>
              <a:t> </a:t>
            </a:r>
            <a:r>
              <a:rPr lang="tr-TR" sz="1600" b="1" i="1" dirty="0" err="1">
                <a:solidFill>
                  <a:schemeClr val="accent3">
                    <a:lumMod val="50000"/>
                  </a:schemeClr>
                </a:solidFill>
              </a:rPr>
              <a:t>maritimum</a:t>
            </a:r>
            <a:endParaRPr lang="tr-TR" sz="1600" dirty="0">
              <a:solidFill>
                <a:schemeClr val="accent3">
                  <a:lumMod val="50000"/>
                </a:schemeClr>
              </a:solidFill>
            </a:endParaRPr>
          </a:p>
        </p:txBody>
      </p:sp>
      <p:pic>
        <p:nvPicPr>
          <p:cNvPr id="5" name="Picture 2" descr="C:\Users\kalite\Desktop\CASTİVAL SİSTEM\Travelife\Etiketler\Kum zambağı.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425" y="1380907"/>
            <a:ext cx="2016224" cy="2016224"/>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7474" y="1380907"/>
            <a:ext cx="1909192" cy="2016223"/>
          </a:xfrm>
          <a:prstGeom prst="rect">
            <a:avLst/>
          </a:prstGeom>
        </p:spPr>
      </p:pic>
      <p:sp>
        <p:nvSpPr>
          <p:cNvPr id="8" name="İçerik Yer Tutucusu 2"/>
          <p:cNvSpPr txBox="1">
            <a:spLocks/>
          </p:cNvSpPr>
          <p:nvPr/>
        </p:nvSpPr>
        <p:spPr>
          <a:xfrm>
            <a:off x="3933056" y="3397130"/>
            <a:ext cx="2726060"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1600" b="1" dirty="0">
                <a:solidFill>
                  <a:schemeClr val="accent3">
                    <a:lumMod val="50000"/>
                  </a:schemeClr>
                </a:solidFill>
              </a:rPr>
              <a:t>TAURUS ORCHID </a:t>
            </a:r>
            <a:endParaRPr lang="tr-TR" sz="1600" b="1" dirty="0" smtClean="0">
              <a:solidFill>
                <a:schemeClr val="accent3">
                  <a:lumMod val="50000"/>
                </a:schemeClr>
              </a:solidFill>
            </a:endParaRPr>
          </a:p>
          <a:p>
            <a:pPr marL="0" indent="0" algn="ctr">
              <a:buNone/>
            </a:pPr>
            <a:r>
              <a:rPr lang="tr-TR" sz="1600" b="1" i="1" dirty="0" err="1">
                <a:solidFill>
                  <a:schemeClr val="accent3">
                    <a:lumMod val="50000"/>
                  </a:schemeClr>
                </a:solidFill>
              </a:rPr>
              <a:t>T</a:t>
            </a:r>
            <a:r>
              <a:rPr lang="tr-TR" sz="1600" b="1" i="1" dirty="0" err="1" smtClean="0">
                <a:solidFill>
                  <a:schemeClr val="accent3">
                    <a:lumMod val="50000"/>
                  </a:schemeClr>
                </a:solidFill>
              </a:rPr>
              <a:t>oglossum</a:t>
            </a:r>
            <a:r>
              <a:rPr lang="tr-TR" sz="1600" b="1" i="1" dirty="0" smtClean="0">
                <a:solidFill>
                  <a:schemeClr val="accent3">
                    <a:lumMod val="50000"/>
                  </a:schemeClr>
                </a:solidFill>
              </a:rPr>
              <a:t> </a:t>
            </a:r>
            <a:r>
              <a:rPr lang="tr-TR" sz="1600" b="1" i="1" dirty="0" err="1">
                <a:solidFill>
                  <a:schemeClr val="accent3">
                    <a:lumMod val="50000"/>
                  </a:schemeClr>
                </a:solidFill>
              </a:rPr>
              <a:t>Montis-tauri</a:t>
            </a:r>
            <a:endParaRPr lang="tr-TR" sz="1600" dirty="0">
              <a:solidFill>
                <a:schemeClr val="accent3">
                  <a:lumMod val="50000"/>
                </a:schemeClr>
              </a:solidFill>
            </a:endParaRPr>
          </a:p>
        </p:txBody>
      </p:sp>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849" y="4189218"/>
            <a:ext cx="2619375" cy="1743075"/>
          </a:xfrm>
          <a:prstGeom prst="rect">
            <a:avLst/>
          </a:prstGeom>
        </p:spPr>
      </p:pic>
      <p:sp>
        <p:nvSpPr>
          <p:cNvPr id="10" name="İçerik Yer Tutucusu 2"/>
          <p:cNvSpPr txBox="1">
            <a:spLocks/>
          </p:cNvSpPr>
          <p:nvPr/>
        </p:nvSpPr>
        <p:spPr>
          <a:xfrm>
            <a:off x="664982" y="9167750"/>
            <a:ext cx="2240566"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1600" b="1" dirty="0">
                <a:solidFill>
                  <a:schemeClr val="accent3">
                    <a:lumMod val="50000"/>
                  </a:schemeClr>
                </a:solidFill>
              </a:rPr>
              <a:t>S SIDE BROOMRAPE </a:t>
            </a:r>
            <a:r>
              <a:rPr lang="tr-TR" sz="1600" b="1" i="1" dirty="0" err="1" smtClean="0">
                <a:solidFill>
                  <a:schemeClr val="accent3">
                    <a:lumMod val="50000"/>
                  </a:schemeClr>
                </a:solidFill>
              </a:rPr>
              <a:t>Orobanche</a:t>
            </a:r>
            <a:r>
              <a:rPr lang="tr-TR" sz="1600" b="1" i="1" dirty="0" smtClean="0">
                <a:solidFill>
                  <a:schemeClr val="accent3">
                    <a:lumMod val="50000"/>
                  </a:schemeClr>
                </a:solidFill>
              </a:rPr>
              <a:t> </a:t>
            </a:r>
            <a:r>
              <a:rPr lang="tr-TR" sz="1600" b="1" i="1" dirty="0" err="1">
                <a:solidFill>
                  <a:schemeClr val="accent3">
                    <a:lumMod val="50000"/>
                  </a:schemeClr>
                </a:solidFill>
              </a:rPr>
              <a:t>Sideana</a:t>
            </a:r>
            <a:endParaRPr lang="tr-TR" sz="1600" dirty="0">
              <a:solidFill>
                <a:schemeClr val="accent3">
                  <a:lumMod val="50000"/>
                </a:schemeClr>
              </a:solidFill>
            </a:endParaRPr>
          </a:p>
        </p:txBody>
      </p:sp>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340" y="6724380"/>
            <a:ext cx="1847850" cy="2476500"/>
          </a:xfrm>
          <a:prstGeom prst="rect">
            <a:avLst/>
          </a:prstGeom>
        </p:spPr>
      </p:pic>
      <p:sp>
        <p:nvSpPr>
          <p:cNvPr id="12" name="İçerik Yer Tutucusu 2"/>
          <p:cNvSpPr txBox="1">
            <a:spLocks/>
          </p:cNvSpPr>
          <p:nvPr/>
        </p:nvSpPr>
        <p:spPr>
          <a:xfrm>
            <a:off x="664982" y="5915728"/>
            <a:ext cx="2240566"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1600" b="1" dirty="0" err="1">
                <a:solidFill>
                  <a:schemeClr val="accent3">
                    <a:lumMod val="50000"/>
                  </a:schemeClr>
                </a:solidFill>
              </a:rPr>
              <a:t>Macrophilla</a:t>
            </a:r>
            <a:r>
              <a:rPr lang="tr-TR" sz="1600" b="1" dirty="0">
                <a:solidFill>
                  <a:schemeClr val="accent3">
                    <a:lumMod val="50000"/>
                  </a:schemeClr>
                </a:solidFill>
              </a:rPr>
              <a:t> </a:t>
            </a:r>
            <a:endParaRPr lang="tr-TR" sz="1600" b="1" dirty="0" smtClean="0">
              <a:solidFill>
                <a:schemeClr val="accent3">
                  <a:lumMod val="50000"/>
                </a:schemeClr>
              </a:solidFill>
            </a:endParaRPr>
          </a:p>
          <a:p>
            <a:pPr marL="0" indent="0" algn="ctr">
              <a:buNone/>
            </a:pPr>
            <a:r>
              <a:rPr lang="tr-TR" sz="1600" b="1" i="1" dirty="0" err="1" smtClean="0">
                <a:solidFill>
                  <a:schemeClr val="accent3">
                    <a:lumMod val="50000"/>
                  </a:schemeClr>
                </a:solidFill>
              </a:rPr>
              <a:t>Colchicum</a:t>
            </a:r>
            <a:r>
              <a:rPr lang="tr-TR" sz="1600" b="1" i="1" dirty="0" smtClean="0">
                <a:solidFill>
                  <a:schemeClr val="accent3">
                    <a:lumMod val="50000"/>
                  </a:schemeClr>
                </a:solidFill>
              </a:rPr>
              <a:t> </a:t>
            </a:r>
            <a:r>
              <a:rPr lang="tr-TR" sz="1600" b="1" i="1" dirty="0" err="1" smtClean="0">
                <a:solidFill>
                  <a:schemeClr val="accent3">
                    <a:lumMod val="50000"/>
                  </a:schemeClr>
                </a:solidFill>
              </a:rPr>
              <a:t>Baytopiorum</a:t>
            </a:r>
            <a:endParaRPr lang="tr-TR" sz="1600" dirty="0">
              <a:solidFill>
                <a:schemeClr val="accent3">
                  <a:lumMod val="50000"/>
                </a:schemeClr>
              </a:solidFill>
            </a:endParaRPr>
          </a:p>
        </p:txBody>
      </p:sp>
      <p:pic>
        <p:nvPicPr>
          <p:cNvPr id="11" name="Resim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0507" y="6891067"/>
            <a:ext cx="2143125" cy="2143125"/>
          </a:xfrm>
          <a:prstGeom prst="rect">
            <a:avLst/>
          </a:prstGeom>
        </p:spPr>
      </p:pic>
      <p:sp>
        <p:nvSpPr>
          <p:cNvPr id="14" name="İçerik Yer Tutucusu 2"/>
          <p:cNvSpPr txBox="1">
            <a:spLocks/>
          </p:cNvSpPr>
          <p:nvPr/>
        </p:nvSpPr>
        <p:spPr>
          <a:xfrm>
            <a:off x="4175803" y="9067322"/>
            <a:ext cx="2240566"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1600" b="1" dirty="0">
                <a:solidFill>
                  <a:schemeClr val="accent3">
                    <a:lumMod val="50000"/>
                  </a:schemeClr>
                </a:solidFill>
              </a:rPr>
              <a:t>PERGE ALKANET </a:t>
            </a:r>
            <a:r>
              <a:rPr lang="tr-TR" sz="1600" b="1" i="1" dirty="0" err="1" smtClean="0">
                <a:solidFill>
                  <a:schemeClr val="accent3">
                    <a:lumMod val="50000"/>
                  </a:schemeClr>
                </a:solidFill>
              </a:rPr>
              <a:t>Alkanra</a:t>
            </a:r>
            <a:r>
              <a:rPr lang="tr-TR" sz="1600" b="1" i="1" dirty="0" smtClean="0">
                <a:solidFill>
                  <a:schemeClr val="accent3">
                    <a:lumMod val="50000"/>
                  </a:schemeClr>
                </a:solidFill>
              </a:rPr>
              <a:t> </a:t>
            </a:r>
            <a:r>
              <a:rPr lang="tr-TR" sz="1600" b="1" i="1" dirty="0" err="1">
                <a:solidFill>
                  <a:schemeClr val="accent3">
                    <a:lumMod val="50000"/>
                  </a:schemeClr>
                </a:solidFill>
              </a:rPr>
              <a:t>Macrophilla</a:t>
            </a:r>
            <a:endParaRPr lang="tr-TR" sz="1600" dirty="0">
              <a:solidFill>
                <a:schemeClr val="accent3">
                  <a:lumMod val="50000"/>
                </a:schemeClr>
              </a:solidFill>
            </a:endParaRPr>
          </a:p>
        </p:txBody>
      </p:sp>
      <p:pic>
        <p:nvPicPr>
          <p:cNvPr id="13" name="Resim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7619" y="4222348"/>
            <a:ext cx="2628900" cy="1733550"/>
          </a:xfrm>
          <a:prstGeom prst="rect">
            <a:avLst/>
          </a:prstGeom>
        </p:spPr>
      </p:pic>
      <p:sp>
        <p:nvSpPr>
          <p:cNvPr id="16" name="İçerik Yer Tutucusu 2"/>
          <p:cNvSpPr txBox="1">
            <a:spLocks/>
          </p:cNvSpPr>
          <p:nvPr/>
        </p:nvSpPr>
        <p:spPr>
          <a:xfrm>
            <a:off x="4031786" y="5915728"/>
            <a:ext cx="2240566"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1600" b="1" dirty="0">
                <a:solidFill>
                  <a:schemeClr val="accent3">
                    <a:lumMod val="50000"/>
                  </a:schemeClr>
                </a:solidFill>
              </a:rPr>
              <a:t>PHASELIS VETCH </a:t>
            </a:r>
            <a:r>
              <a:rPr lang="tr-TR" sz="1600" b="1" i="1" dirty="0" err="1" smtClean="0">
                <a:solidFill>
                  <a:schemeClr val="accent3">
                    <a:lumMod val="50000"/>
                  </a:schemeClr>
                </a:solidFill>
              </a:rPr>
              <a:t>Lathyrus</a:t>
            </a:r>
            <a:r>
              <a:rPr lang="tr-TR" sz="1600" b="1" i="1" dirty="0" smtClean="0">
                <a:solidFill>
                  <a:schemeClr val="accent3">
                    <a:lumMod val="50000"/>
                  </a:schemeClr>
                </a:solidFill>
              </a:rPr>
              <a:t> </a:t>
            </a:r>
            <a:r>
              <a:rPr lang="tr-TR" sz="1600" b="1" i="1" dirty="0" err="1">
                <a:solidFill>
                  <a:schemeClr val="accent3">
                    <a:lumMod val="50000"/>
                  </a:schemeClr>
                </a:solidFill>
              </a:rPr>
              <a:t>Phalitanus</a:t>
            </a:r>
            <a:endParaRPr lang="tr-TR" sz="1600" dirty="0">
              <a:solidFill>
                <a:schemeClr val="accent3">
                  <a:lumMod val="50000"/>
                </a:schemeClr>
              </a:solidFill>
            </a:endParaRPr>
          </a:p>
        </p:txBody>
      </p:sp>
    </p:spTree>
    <p:extLst>
      <p:ext uri="{BB962C8B-B14F-4D97-AF65-F5344CB8AC3E}">
        <p14:creationId xmlns:p14="http://schemas.microsoft.com/office/powerpoint/2010/main" val="14908675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272480"/>
            <a:ext cx="6172200" cy="1728192"/>
          </a:xfrm>
        </p:spPr>
        <p:txBody>
          <a:bodyPr>
            <a:normAutofit/>
          </a:bodyPr>
          <a:lstStyle/>
          <a:p>
            <a:pPr algn="ctr"/>
            <a:r>
              <a:rPr lang="en-US" b="1" dirty="0">
                <a:solidFill>
                  <a:schemeClr val="accent3">
                    <a:lumMod val="50000"/>
                  </a:schemeClr>
                </a:solidFill>
              </a:rPr>
              <a:t>POINTS TO CONSIDER WHEN VISITING LOCAL, HISTORICAL, ARCHAEOLOGICAL, CULTURAL, AND SPIRITUAL SITES </a:t>
            </a:r>
            <a:endParaRPr lang="tr-TR" b="1" dirty="0">
              <a:solidFill>
                <a:schemeClr val="accent3">
                  <a:lumMod val="50000"/>
                </a:schemeClr>
              </a:solidFill>
            </a:endParaRPr>
          </a:p>
        </p:txBody>
      </p:sp>
      <p:sp>
        <p:nvSpPr>
          <p:cNvPr id="3" name="İçerik Yer Tutucusu 2"/>
          <p:cNvSpPr>
            <a:spLocks noGrp="1"/>
          </p:cNvSpPr>
          <p:nvPr>
            <p:ph idx="1"/>
          </p:nvPr>
        </p:nvSpPr>
        <p:spPr>
          <a:xfrm>
            <a:off x="398976" y="1928664"/>
            <a:ext cx="6202924" cy="6624735"/>
          </a:xfrm>
        </p:spPr>
        <p:txBody>
          <a:bodyPr>
            <a:noAutofit/>
          </a:bodyPr>
          <a:lstStyle/>
          <a:p>
            <a:pPr algn="just"/>
            <a:r>
              <a:rPr lang="tr-TR" sz="2400" b="1" dirty="0" smtClean="0">
                <a:solidFill>
                  <a:schemeClr val="accent3">
                    <a:lumMod val="50000"/>
                  </a:schemeClr>
                </a:solidFill>
              </a:rPr>
              <a:t> </a:t>
            </a:r>
            <a:r>
              <a:rPr lang="en-US" sz="2400" b="1" dirty="0" smtClean="0">
                <a:solidFill>
                  <a:schemeClr val="accent3">
                    <a:lumMod val="50000"/>
                  </a:schemeClr>
                </a:solidFill>
              </a:rPr>
              <a:t>Please </a:t>
            </a:r>
            <a:r>
              <a:rPr lang="en-US" sz="2400" b="1" dirty="0">
                <a:solidFill>
                  <a:schemeClr val="accent3">
                    <a:lumMod val="50000"/>
                  </a:schemeClr>
                </a:solidFill>
              </a:rPr>
              <a:t>do not participate in tourist activities that involve animal exploitation.  </a:t>
            </a:r>
            <a:endParaRPr lang="tr-TR" sz="2400" b="1" dirty="0" smtClean="0">
              <a:solidFill>
                <a:schemeClr val="accent3">
                  <a:lumMod val="50000"/>
                </a:schemeClr>
              </a:solidFill>
            </a:endParaRPr>
          </a:p>
          <a:p>
            <a:pPr algn="just"/>
            <a:endParaRPr lang="tr-TR" sz="2400" b="1" dirty="0" smtClean="0">
              <a:solidFill>
                <a:schemeClr val="accent3">
                  <a:lumMod val="50000"/>
                </a:schemeClr>
              </a:solidFill>
            </a:endParaRPr>
          </a:p>
          <a:p>
            <a:pPr algn="just"/>
            <a:r>
              <a:rPr lang="tr-TR" sz="2400" b="1" dirty="0" smtClean="0">
                <a:solidFill>
                  <a:schemeClr val="accent3">
                    <a:lumMod val="50000"/>
                  </a:schemeClr>
                </a:solidFill>
              </a:rPr>
              <a:t> </a:t>
            </a:r>
            <a:r>
              <a:rPr lang="en-US" sz="2400" b="1" dirty="0" smtClean="0">
                <a:solidFill>
                  <a:schemeClr val="accent3">
                    <a:lumMod val="50000"/>
                  </a:schemeClr>
                </a:solidFill>
              </a:rPr>
              <a:t>Please </a:t>
            </a:r>
            <a:r>
              <a:rPr lang="en-US" sz="2400" b="1" dirty="0">
                <a:solidFill>
                  <a:schemeClr val="accent3">
                    <a:lumMod val="50000"/>
                  </a:schemeClr>
                </a:solidFill>
              </a:rPr>
              <a:t>be environmentally sensitive in travel areas.  </a:t>
            </a:r>
            <a:endParaRPr lang="tr-TR" sz="2400" b="1" dirty="0" smtClean="0">
              <a:solidFill>
                <a:schemeClr val="accent3">
                  <a:lumMod val="50000"/>
                </a:schemeClr>
              </a:solidFill>
            </a:endParaRPr>
          </a:p>
          <a:p>
            <a:pPr algn="just"/>
            <a:endParaRPr lang="tr-TR" sz="2400" b="1" dirty="0" smtClean="0">
              <a:solidFill>
                <a:schemeClr val="accent3">
                  <a:lumMod val="50000"/>
                </a:schemeClr>
              </a:solidFill>
            </a:endParaRPr>
          </a:p>
          <a:p>
            <a:pPr algn="just"/>
            <a:r>
              <a:rPr lang="tr-TR" sz="2400" b="1" dirty="0" smtClean="0">
                <a:solidFill>
                  <a:schemeClr val="accent3">
                    <a:lumMod val="50000"/>
                  </a:schemeClr>
                </a:solidFill>
              </a:rPr>
              <a:t> </a:t>
            </a:r>
            <a:r>
              <a:rPr lang="en-US" sz="2400" b="1" dirty="0" smtClean="0">
                <a:solidFill>
                  <a:schemeClr val="accent3">
                    <a:lumMod val="50000"/>
                  </a:schemeClr>
                </a:solidFill>
              </a:rPr>
              <a:t>In </a:t>
            </a:r>
            <a:r>
              <a:rPr lang="en-US" sz="2400" b="1" dirty="0">
                <a:solidFill>
                  <a:schemeClr val="accent3">
                    <a:lumMod val="50000"/>
                  </a:schemeClr>
                </a:solidFill>
              </a:rPr>
              <a:t>our country, the sale of cigarettes and alcoholic beverages to children under the age of 18 is prohibited.  </a:t>
            </a:r>
            <a:endParaRPr lang="tr-TR" sz="2400" b="1" dirty="0" smtClean="0">
              <a:solidFill>
                <a:schemeClr val="accent3">
                  <a:lumMod val="50000"/>
                </a:schemeClr>
              </a:solidFill>
            </a:endParaRPr>
          </a:p>
          <a:p>
            <a:pPr algn="just"/>
            <a:endParaRPr lang="tr-TR" sz="2400" b="1" dirty="0" smtClean="0">
              <a:solidFill>
                <a:schemeClr val="accent3">
                  <a:lumMod val="50000"/>
                </a:schemeClr>
              </a:solidFill>
            </a:endParaRPr>
          </a:p>
          <a:p>
            <a:pPr algn="just"/>
            <a:r>
              <a:rPr lang="tr-TR" sz="2400" b="1" dirty="0" smtClean="0">
                <a:solidFill>
                  <a:schemeClr val="accent3">
                    <a:lumMod val="50000"/>
                  </a:schemeClr>
                </a:solidFill>
              </a:rPr>
              <a:t> </a:t>
            </a:r>
            <a:r>
              <a:rPr lang="en-US" sz="2400" b="1" dirty="0" smtClean="0">
                <a:solidFill>
                  <a:schemeClr val="accent3">
                    <a:lumMod val="50000"/>
                  </a:schemeClr>
                </a:solidFill>
              </a:rPr>
              <a:t>Do </a:t>
            </a:r>
            <a:r>
              <a:rPr lang="en-US" sz="2400" b="1" dirty="0">
                <a:solidFill>
                  <a:schemeClr val="accent3">
                    <a:lumMod val="50000"/>
                  </a:schemeClr>
                </a:solidFill>
              </a:rPr>
              <a:t>not take photos of children or touch them without permission from their families.  </a:t>
            </a:r>
            <a:endParaRPr lang="tr-TR" sz="2400" b="1" dirty="0" smtClean="0">
              <a:solidFill>
                <a:schemeClr val="accent3">
                  <a:lumMod val="50000"/>
                </a:schemeClr>
              </a:solidFill>
            </a:endParaRPr>
          </a:p>
          <a:p>
            <a:pPr algn="just"/>
            <a:endParaRPr lang="tr-TR" sz="2400" b="1" dirty="0">
              <a:solidFill>
                <a:schemeClr val="accent3">
                  <a:lumMod val="50000"/>
                </a:schemeClr>
              </a:solidFill>
            </a:endParaRPr>
          </a:p>
          <a:p>
            <a:pPr algn="just"/>
            <a:r>
              <a:rPr lang="tr-TR" sz="2400" b="1" dirty="0">
                <a:solidFill>
                  <a:schemeClr val="accent3">
                    <a:lumMod val="50000"/>
                  </a:schemeClr>
                </a:solidFill>
              </a:rPr>
              <a:t> </a:t>
            </a:r>
            <a:r>
              <a:rPr lang="en-US" sz="2400" b="1" dirty="0" smtClean="0">
                <a:solidFill>
                  <a:schemeClr val="accent3">
                    <a:lumMod val="50000"/>
                  </a:schemeClr>
                </a:solidFill>
              </a:rPr>
              <a:t>Shoes </a:t>
            </a:r>
            <a:r>
              <a:rPr lang="en-US" sz="2400" b="1" dirty="0">
                <a:solidFill>
                  <a:schemeClr val="accent3">
                    <a:lumMod val="50000"/>
                  </a:schemeClr>
                </a:solidFill>
              </a:rPr>
              <a:t>are removed before entering sacred places like mosques, and women cover their hair with a scarf. </a:t>
            </a:r>
            <a:endParaRPr lang="tr-TR" sz="1600" dirty="0"/>
          </a:p>
        </p:txBody>
      </p:sp>
    </p:spTree>
    <p:extLst>
      <p:ext uri="{BB962C8B-B14F-4D97-AF65-F5344CB8AC3E}">
        <p14:creationId xmlns:p14="http://schemas.microsoft.com/office/powerpoint/2010/main" val="3232527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96699"/>
            <a:ext cx="6172200" cy="1019908"/>
          </a:xfrm>
        </p:spPr>
        <p:txBody>
          <a:bodyPr>
            <a:normAutofit/>
          </a:bodyPr>
          <a:lstStyle/>
          <a:p>
            <a:r>
              <a:rPr lang="tr-TR" b="1" dirty="0"/>
              <a:t>MUSTAFA KEMAL ATATÜRK</a:t>
            </a:r>
            <a:br>
              <a:rPr lang="tr-TR" b="1" dirty="0"/>
            </a:br>
            <a:r>
              <a:rPr lang="tr-TR" sz="2200" b="1" dirty="0"/>
              <a:t>(1881-193</a:t>
            </a:r>
            <a:r>
              <a:rPr lang="tr-TR" sz="2800" b="1" dirty="0">
                <a:latin typeface="Comic Sans MS" panose="030F0702030302020204" pitchFamily="66" charset="0"/>
              </a:rPr>
              <a:t>∞</a:t>
            </a:r>
            <a:r>
              <a:rPr lang="tr-TR" sz="2200" b="1" dirty="0"/>
              <a:t>)</a:t>
            </a:r>
          </a:p>
        </p:txBody>
      </p:sp>
      <p:sp>
        <p:nvSpPr>
          <p:cNvPr id="3" name="İçerik Yer Tutucusu 2"/>
          <p:cNvSpPr>
            <a:spLocks noGrp="1"/>
          </p:cNvSpPr>
          <p:nvPr>
            <p:ph idx="1"/>
          </p:nvPr>
        </p:nvSpPr>
        <p:spPr>
          <a:xfrm>
            <a:off x="394419" y="5601072"/>
            <a:ext cx="6120681" cy="3456384"/>
          </a:xfrm>
        </p:spPr>
        <p:txBody>
          <a:bodyPr>
            <a:noAutofit/>
          </a:bodyPr>
          <a:lstStyle/>
          <a:p>
            <a:pPr marL="0" indent="0" algn="just">
              <a:buNone/>
            </a:pPr>
            <a:r>
              <a:rPr lang="en-US" sz="1500" b="1" dirty="0"/>
              <a:t>ATATÜRK, THE FOUNDER AND FIRST PRESIDENT OF THE REPUBLIC OF TÜRKİYE, was born in </a:t>
            </a:r>
            <a:r>
              <a:rPr lang="en-US" sz="1500" b="1" dirty="0" err="1"/>
              <a:t>Salonica</a:t>
            </a:r>
            <a:r>
              <a:rPr lang="en-US" sz="1500" b="1" dirty="0"/>
              <a:t> in 1881. His mother was </a:t>
            </a:r>
            <a:r>
              <a:rPr lang="en-US" sz="1500" b="1" dirty="0" err="1"/>
              <a:t>Zübeyde</a:t>
            </a:r>
            <a:r>
              <a:rPr lang="en-US" sz="1500" b="1" dirty="0"/>
              <a:t> </a:t>
            </a:r>
            <a:r>
              <a:rPr lang="en-US" sz="1500" b="1" dirty="0" err="1"/>
              <a:t>Hanım</a:t>
            </a:r>
            <a:r>
              <a:rPr lang="en-US" sz="1500" b="1" dirty="0"/>
              <a:t>, and his father was Ali </a:t>
            </a:r>
            <a:r>
              <a:rPr lang="en-US" sz="1500" b="1" dirty="0" err="1"/>
              <a:t>Rıza</a:t>
            </a:r>
            <a:r>
              <a:rPr lang="en-US" sz="1500" b="1" dirty="0"/>
              <a:t> </a:t>
            </a:r>
            <a:r>
              <a:rPr lang="en-US" sz="1500" b="1" dirty="0" err="1"/>
              <a:t>Efendi</a:t>
            </a:r>
            <a:r>
              <a:rPr lang="en-US" sz="1500" b="1" dirty="0"/>
              <a:t>. He attended </a:t>
            </a:r>
            <a:r>
              <a:rPr lang="en-US" sz="1500" b="1" dirty="0" err="1"/>
              <a:t>Mahalle</a:t>
            </a:r>
            <a:r>
              <a:rPr lang="en-US" sz="1500" b="1" dirty="0"/>
              <a:t> </a:t>
            </a:r>
            <a:r>
              <a:rPr lang="en-US" sz="1500" b="1" dirty="0" err="1"/>
              <a:t>Mektebi</a:t>
            </a:r>
            <a:r>
              <a:rPr lang="en-US" sz="1500" b="1" dirty="0"/>
              <a:t>, </a:t>
            </a:r>
            <a:r>
              <a:rPr lang="en-US" sz="1500" b="1" dirty="0" err="1"/>
              <a:t>Şemsi</a:t>
            </a:r>
            <a:r>
              <a:rPr lang="en-US" sz="1500" b="1" dirty="0"/>
              <a:t> </a:t>
            </a:r>
            <a:r>
              <a:rPr lang="en-US" sz="1500" b="1" dirty="0" err="1"/>
              <a:t>Efendi</a:t>
            </a:r>
            <a:r>
              <a:rPr lang="en-US" sz="1500" b="1" dirty="0"/>
              <a:t> </a:t>
            </a:r>
            <a:r>
              <a:rPr lang="en-US" sz="1500" b="1" dirty="0" err="1"/>
              <a:t>Okulu</a:t>
            </a:r>
            <a:r>
              <a:rPr lang="en-US" sz="1500" b="1" dirty="0"/>
              <a:t>, </a:t>
            </a:r>
            <a:r>
              <a:rPr lang="en-US" sz="1500" b="1" dirty="0" err="1"/>
              <a:t>Salonica</a:t>
            </a:r>
            <a:r>
              <a:rPr lang="en-US" sz="1500" b="1" dirty="0"/>
              <a:t> Civil Secondary School, </a:t>
            </a:r>
            <a:r>
              <a:rPr lang="en-US" sz="1500" b="1" dirty="0" err="1"/>
              <a:t>Salonica</a:t>
            </a:r>
            <a:r>
              <a:rPr lang="en-US" sz="1500" b="1" dirty="0"/>
              <a:t> Military Secondary School, </a:t>
            </a:r>
            <a:r>
              <a:rPr lang="en-US" sz="1500" b="1" dirty="0" err="1"/>
              <a:t>Salonica</a:t>
            </a:r>
            <a:r>
              <a:rPr lang="en-US" sz="1500" b="1" dirty="0"/>
              <a:t> Military High School, War College, and War Academy, respectively. In 1893, while studying at the Military Secondary School, his math teacher added "Kemal" to his name, and he became Mustafa Kemal. After the Ottoman Empire was defeated in World War I, the Armistice of </a:t>
            </a:r>
            <a:r>
              <a:rPr lang="en-US" sz="1500" b="1" dirty="0" err="1"/>
              <a:t>Mudros</a:t>
            </a:r>
            <a:r>
              <a:rPr lang="en-US" sz="1500" b="1" dirty="0"/>
              <a:t> was signed. Following this agreement, as the occupation of the homeland began, Mustafa Kemal landed in Samsun on May 19, 1919, and launched the national struggle. On April 23, 1920, with the opening of the TGNA, Mustafa Kemal was elected as the Speaker of the Assembly and the Head of the Government. After the victory in the </a:t>
            </a:r>
            <a:r>
              <a:rPr lang="en-US" sz="1500" b="1" dirty="0" err="1"/>
              <a:t>Sakarya</a:t>
            </a:r>
            <a:r>
              <a:rPr lang="en-US" sz="1500" b="1" dirty="0"/>
              <a:t> Battle, he was honored with the title of </a:t>
            </a:r>
            <a:r>
              <a:rPr lang="en-US" sz="1500" b="1" dirty="0" err="1"/>
              <a:t>Gazi</a:t>
            </a:r>
            <a:r>
              <a:rPr lang="en-US" sz="1500" b="1" dirty="0"/>
              <a:t> and the rank of Marshal. With the proclamation of the Republic on October 29, 1923, Mustafa Kemal became the first President of the Republic of </a:t>
            </a:r>
            <a:r>
              <a:rPr lang="en-US" sz="1500" b="1" dirty="0" err="1"/>
              <a:t>Türkiye</a:t>
            </a:r>
            <a:r>
              <a:rPr lang="en-US" sz="1500" b="1" dirty="0"/>
              <a:t>.  </a:t>
            </a:r>
            <a:endParaRPr lang="tr-TR" sz="1500" dirty="0"/>
          </a:p>
        </p:txBody>
      </p:sp>
      <p:pic>
        <p:nvPicPr>
          <p:cNvPr id="13314" name="Picture 2" descr="C:\Users\kalite\Desktop\CASTİVAL SİSTEM\Travelife\Etiketler\Atatü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672" y="1640632"/>
            <a:ext cx="5917561" cy="331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40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223776"/>
            <a:ext cx="6858000" cy="864096"/>
          </a:xfrm>
        </p:spPr>
        <p:txBody>
          <a:bodyPr>
            <a:normAutofit/>
          </a:bodyPr>
          <a:lstStyle/>
          <a:p>
            <a:pPr algn="ctr"/>
            <a:r>
              <a:rPr lang="tr-TR" sz="4100" dirty="0">
                <a:solidFill>
                  <a:schemeClr val="accent3">
                    <a:lumMod val="50000"/>
                  </a:schemeClr>
                </a:solidFill>
              </a:rPr>
              <a:t>FOR OUR ENVIRONMENT; </a:t>
            </a:r>
            <a:endParaRPr lang="tr-TR" sz="4100" dirty="0">
              <a:solidFill>
                <a:schemeClr val="accent3">
                  <a:lumMod val="50000"/>
                </a:schemeClr>
              </a:solidFill>
            </a:endParaRPr>
          </a:p>
        </p:txBody>
      </p:sp>
      <p:sp>
        <p:nvSpPr>
          <p:cNvPr id="7" name="İçerik Yer Tutucusu 2"/>
          <p:cNvSpPr>
            <a:spLocks noGrp="1"/>
          </p:cNvSpPr>
          <p:nvPr>
            <p:ph idx="1"/>
          </p:nvPr>
        </p:nvSpPr>
        <p:spPr>
          <a:xfrm>
            <a:off x="188640" y="3542334"/>
            <a:ext cx="6480720" cy="3208898"/>
          </a:xfrm>
        </p:spPr>
        <p:txBody>
          <a:bodyPr>
            <a:noAutofit/>
          </a:bodyPr>
          <a:lstStyle/>
          <a:p>
            <a:pPr marL="0" indent="0" algn="ctr">
              <a:buNone/>
            </a:pPr>
            <a:r>
              <a:rPr lang="tr-TR" sz="2400" b="1" dirty="0" err="1"/>
              <a:t>Dear</a:t>
            </a:r>
            <a:r>
              <a:rPr lang="tr-TR" sz="2400" b="1" dirty="0"/>
              <a:t> </a:t>
            </a:r>
            <a:r>
              <a:rPr lang="tr-TR" sz="2400" b="1" dirty="0" err="1"/>
              <a:t>Guests</a:t>
            </a:r>
            <a:r>
              <a:rPr lang="tr-TR" sz="2400" b="1" dirty="0" smtClean="0"/>
              <a:t>, </a:t>
            </a:r>
            <a:r>
              <a:rPr lang="tr-TR" sz="2400" b="1" dirty="0" err="1" smtClean="0"/>
              <a:t>Choosing</a:t>
            </a:r>
            <a:r>
              <a:rPr lang="tr-TR" sz="2400" b="1" dirty="0" smtClean="0"/>
              <a:t> </a:t>
            </a:r>
            <a:r>
              <a:rPr lang="tr-TR" sz="2400" b="1" dirty="0" err="1"/>
              <a:t>products</a:t>
            </a:r>
            <a:r>
              <a:rPr lang="tr-TR" sz="2400" b="1" dirty="0"/>
              <a:t> </a:t>
            </a:r>
            <a:r>
              <a:rPr lang="tr-TR" sz="2400" b="1" dirty="0" err="1"/>
              <a:t>that</a:t>
            </a:r>
            <a:r>
              <a:rPr lang="tr-TR" sz="2400" b="1" dirty="0"/>
              <a:t> do not </a:t>
            </a:r>
            <a:r>
              <a:rPr lang="tr-TR" sz="2400" b="1" dirty="0" err="1"/>
              <a:t>harm</a:t>
            </a:r>
            <a:r>
              <a:rPr lang="tr-TR" sz="2400" b="1" dirty="0"/>
              <a:t> </a:t>
            </a:r>
            <a:r>
              <a:rPr lang="tr-TR" sz="2400" b="1" dirty="0" err="1"/>
              <a:t>nature</a:t>
            </a:r>
            <a:r>
              <a:rPr lang="tr-TR" sz="2400" b="1" dirty="0"/>
              <a:t> </a:t>
            </a:r>
            <a:r>
              <a:rPr lang="tr-TR" sz="2400" b="1" dirty="0" err="1"/>
              <a:t>for</a:t>
            </a:r>
            <a:r>
              <a:rPr lang="tr-TR" sz="2400" b="1" dirty="0"/>
              <a:t> </a:t>
            </a:r>
            <a:r>
              <a:rPr lang="tr-TR" sz="2400" b="1" dirty="0" err="1"/>
              <a:t>your</a:t>
            </a:r>
            <a:r>
              <a:rPr lang="tr-TR" sz="2400" b="1" dirty="0"/>
              <a:t> </a:t>
            </a:r>
            <a:r>
              <a:rPr lang="tr-TR" sz="2400" b="1" dirty="0" err="1"/>
              <a:t>personal</a:t>
            </a:r>
            <a:r>
              <a:rPr lang="tr-TR" sz="2400" b="1" dirty="0"/>
              <a:t> </a:t>
            </a:r>
            <a:r>
              <a:rPr lang="tr-TR" sz="2400" b="1" dirty="0" err="1"/>
              <a:t>care</a:t>
            </a:r>
            <a:r>
              <a:rPr lang="tr-TR" sz="2400" b="1" dirty="0"/>
              <a:t> </a:t>
            </a:r>
            <a:r>
              <a:rPr lang="tr-TR" sz="2400" b="1" dirty="0" err="1"/>
              <a:t>products</a:t>
            </a:r>
            <a:r>
              <a:rPr lang="tr-TR" sz="2400" b="1" dirty="0"/>
              <a:t> </a:t>
            </a:r>
            <a:r>
              <a:rPr lang="tr-TR" sz="2400" b="1" dirty="0" err="1"/>
              <a:t>such</a:t>
            </a:r>
            <a:r>
              <a:rPr lang="tr-TR" sz="2400" b="1" dirty="0"/>
              <a:t> as </a:t>
            </a:r>
            <a:r>
              <a:rPr lang="tr-TR" sz="2400" b="1" dirty="0" err="1"/>
              <a:t>spray</a:t>
            </a:r>
            <a:r>
              <a:rPr lang="tr-TR" sz="2400" b="1" dirty="0"/>
              <a:t>, deodorant, </a:t>
            </a:r>
            <a:r>
              <a:rPr lang="tr-TR" sz="2400" b="1" dirty="0" err="1"/>
              <a:t>perfume</a:t>
            </a:r>
            <a:r>
              <a:rPr lang="tr-TR" sz="2400" b="1" dirty="0"/>
              <a:t>, </a:t>
            </a:r>
            <a:r>
              <a:rPr lang="tr-TR" sz="2400" b="1" dirty="0" err="1"/>
              <a:t>sunscreen</a:t>
            </a:r>
            <a:r>
              <a:rPr lang="tr-TR" sz="2400" b="1" dirty="0"/>
              <a:t>, </a:t>
            </a:r>
            <a:r>
              <a:rPr lang="tr-TR" sz="2400" b="1" dirty="0" err="1"/>
              <a:t>and</a:t>
            </a:r>
            <a:r>
              <a:rPr lang="tr-TR" sz="2400" b="1" dirty="0"/>
              <a:t> </a:t>
            </a:r>
            <a:r>
              <a:rPr lang="tr-TR" sz="2400" b="1" dirty="0" err="1"/>
              <a:t>insect</a:t>
            </a:r>
            <a:r>
              <a:rPr lang="tr-TR" sz="2400" b="1" dirty="0"/>
              <a:t> </a:t>
            </a:r>
            <a:r>
              <a:rPr lang="tr-TR" sz="2400" b="1" dirty="0" err="1"/>
              <a:t>repellent</a:t>
            </a:r>
            <a:r>
              <a:rPr lang="tr-TR" sz="2400" b="1" dirty="0"/>
              <a:t> is </a:t>
            </a:r>
            <a:r>
              <a:rPr lang="tr-TR" sz="2400" b="1" dirty="0" err="1"/>
              <a:t>the</a:t>
            </a:r>
            <a:r>
              <a:rPr lang="tr-TR" sz="2400" b="1" dirty="0"/>
              <a:t> </a:t>
            </a:r>
            <a:r>
              <a:rPr lang="tr-TR" sz="2400" b="1" dirty="0" err="1"/>
              <a:t>best</a:t>
            </a:r>
            <a:r>
              <a:rPr lang="tr-TR" sz="2400" b="1" dirty="0"/>
              <a:t> </a:t>
            </a:r>
            <a:r>
              <a:rPr lang="tr-TR" sz="2400" b="1" dirty="0" err="1"/>
              <a:t>investment</a:t>
            </a:r>
            <a:r>
              <a:rPr lang="tr-TR" sz="2400" b="1" dirty="0"/>
              <a:t> </a:t>
            </a:r>
            <a:r>
              <a:rPr lang="tr-TR" sz="2400" b="1" dirty="0" err="1"/>
              <a:t>for</a:t>
            </a:r>
            <a:r>
              <a:rPr lang="tr-TR" sz="2400" b="1" dirty="0"/>
              <a:t> a </a:t>
            </a:r>
            <a:r>
              <a:rPr lang="tr-TR" sz="2400" b="1" dirty="0" err="1"/>
              <a:t>sustainable</a:t>
            </a:r>
            <a:r>
              <a:rPr lang="tr-TR" sz="2400" b="1" dirty="0"/>
              <a:t> </a:t>
            </a:r>
            <a:r>
              <a:rPr lang="tr-TR" sz="2400" b="1" dirty="0" err="1"/>
              <a:t>environment</a:t>
            </a:r>
            <a:r>
              <a:rPr lang="tr-TR" sz="2400" b="1" dirty="0"/>
              <a:t>. </a:t>
            </a:r>
            <a:r>
              <a:rPr lang="tr-TR" sz="2400" b="1" dirty="0" err="1"/>
              <a:t>If</a:t>
            </a:r>
            <a:r>
              <a:rPr lang="tr-TR" sz="2400" b="1" dirty="0"/>
              <a:t> a </a:t>
            </a:r>
            <a:r>
              <a:rPr lang="tr-TR" sz="2400" b="1" dirty="0" err="1"/>
              <a:t>sunscreen</a:t>
            </a:r>
            <a:r>
              <a:rPr lang="tr-TR" sz="2400" b="1" dirty="0"/>
              <a:t> </a:t>
            </a:r>
            <a:r>
              <a:rPr lang="tr-TR" sz="2400" b="1" dirty="0" err="1"/>
              <a:t>contains</a:t>
            </a:r>
            <a:r>
              <a:rPr lang="tr-TR" sz="2400" b="1" dirty="0"/>
              <a:t> </a:t>
            </a:r>
            <a:r>
              <a:rPr lang="tr-TR" sz="2400" b="1" dirty="0" err="1"/>
              <a:t>any</a:t>
            </a:r>
            <a:r>
              <a:rPr lang="tr-TR" sz="2400" b="1" dirty="0"/>
              <a:t> of </a:t>
            </a:r>
            <a:r>
              <a:rPr lang="tr-TR" sz="2400" b="1" dirty="0" err="1"/>
              <a:t>the</a:t>
            </a:r>
            <a:r>
              <a:rPr lang="tr-TR" sz="2400" b="1" dirty="0"/>
              <a:t> </a:t>
            </a:r>
            <a:r>
              <a:rPr lang="tr-TR" sz="2400" b="1" dirty="0" err="1"/>
              <a:t>following</a:t>
            </a:r>
            <a:r>
              <a:rPr lang="tr-TR" sz="2400" b="1" dirty="0"/>
              <a:t> </a:t>
            </a:r>
            <a:r>
              <a:rPr lang="tr-TR" sz="2400" b="1" dirty="0" err="1"/>
              <a:t>ingredients</a:t>
            </a:r>
            <a:r>
              <a:rPr lang="tr-TR" sz="2400" b="1" dirty="0"/>
              <a:t>, </a:t>
            </a:r>
            <a:r>
              <a:rPr lang="tr-TR" sz="2400" b="1" dirty="0" err="1"/>
              <a:t>look</a:t>
            </a:r>
            <a:r>
              <a:rPr lang="tr-TR" sz="2400" b="1" dirty="0"/>
              <a:t> </a:t>
            </a:r>
            <a:r>
              <a:rPr lang="tr-TR" sz="2400" b="1" dirty="0" err="1"/>
              <a:t>for</a:t>
            </a:r>
            <a:r>
              <a:rPr lang="tr-TR" sz="2400" b="1" dirty="0"/>
              <a:t> a </a:t>
            </a:r>
            <a:r>
              <a:rPr lang="tr-TR" sz="2400" b="1" dirty="0" err="1"/>
              <a:t>marine</a:t>
            </a:r>
            <a:r>
              <a:rPr lang="tr-TR" sz="2400" b="1" dirty="0"/>
              <a:t> life-</a:t>
            </a:r>
            <a:r>
              <a:rPr lang="tr-TR" sz="2400" b="1" dirty="0" err="1"/>
              <a:t>safe</a:t>
            </a:r>
            <a:r>
              <a:rPr lang="tr-TR" sz="2400" b="1" dirty="0"/>
              <a:t> </a:t>
            </a:r>
            <a:r>
              <a:rPr lang="tr-TR" sz="2400" b="1" dirty="0" err="1"/>
              <a:t>alternative</a:t>
            </a:r>
            <a:r>
              <a:rPr lang="tr-TR" sz="2400" b="1" dirty="0"/>
              <a:t>: </a:t>
            </a:r>
            <a:r>
              <a:rPr lang="tr-TR" sz="2400" b="1" dirty="0" err="1"/>
              <a:t>Oxybenzone</a:t>
            </a:r>
            <a:r>
              <a:rPr lang="tr-TR" sz="2400" b="1" dirty="0"/>
              <a:t>, Benzophenone-1, Benzophenone-8, OD-PABA, 4-Methylbenzylidene </a:t>
            </a:r>
            <a:r>
              <a:rPr lang="tr-TR" sz="2400" b="1" dirty="0" err="1"/>
              <a:t>Camphor</a:t>
            </a:r>
            <a:r>
              <a:rPr lang="tr-TR" sz="2400" b="1" dirty="0"/>
              <a:t>, 3-Benzylidene </a:t>
            </a:r>
            <a:r>
              <a:rPr lang="tr-TR" sz="2400" b="1" dirty="0" err="1"/>
              <a:t>Camphor</a:t>
            </a:r>
            <a:r>
              <a:rPr lang="tr-TR" sz="2400" b="1" dirty="0"/>
              <a:t>, </a:t>
            </a:r>
            <a:r>
              <a:rPr lang="tr-TR" sz="2400" b="1" dirty="0" err="1"/>
              <a:t>nano-Titanium</a:t>
            </a:r>
            <a:r>
              <a:rPr lang="tr-TR" sz="2400" b="1" dirty="0"/>
              <a:t> </a:t>
            </a:r>
            <a:r>
              <a:rPr lang="tr-TR" sz="2400" b="1" dirty="0" err="1"/>
              <a:t>Dioxide</a:t>
            </a:r>
            <a:r>
              <a:rPr lang="tr-TR" sz="2400" b="1" dirty="0"/>
              <a:t>, </a:t>
            </a:r>
            <a:r>
              <a:rPr lang="tr-TR" sz="2400" b="1" dirty="0" err="1"/>
              <a:t>nano-Zinc</a:t>
            </a:r>
            <a:r>
              <a:rPr lang="tr-TR" sz="2400" b="1" dirty="0"/>
              <a:t> </a:t>
            </a:r>
            <a:r>
              <a:rPr lang="tr-TR" sz="2400" b="1" dirty="0" err="1"/>
              <a:t>Oxide</a:t>
            </a:r>
            <a:r>
              <a:rPr lang="tr-TR" sz="2400" b="1" dirty="0"/>
              <a:t>, </a:t>
            </a:r>
            <a:r>
              <a:rPr lang="tr-TR" sz="2400" b="1" dirty="0" err="1"/>
              <a:t>Octinoxate</a:t>
            </a:r>
            <a:r>
              <a:rPr lang="tr-TR" sz="2400" b="1" dirty="0"/>
              <a:t>, </a:t>
            </a:r>
            <a:r>
              <a:rPr lang="tr-TR" sz="2400" b="1" dirty="0" err="1"/>
              <a:t>Octocrylene</a:t>
            </a:r>
            <a:r>
              <a:rPr lang="tr-TR" sz="2400" b="1" dirty="0"/>
              <a:t>. </a:t>
            </a:r>
            <a:endParaRPr lang="tr-TR" sz="2400" b="1" dirty="0"/>
          </a:p>
        </p:txBody>
      </p:sp>
      <p:pic>
        <p:nvPicPr>
          <p:cNvPr id="11" name="Resim 10">
            <a:extLst>
              <a:ext uri="{FF2B5EF4-FFF2-40B4-BE49-F238E27FC236}">
                <a16:creationId xmlns:a16="http://schemas.microsoft.com/office/drawing/2014/main" xmlns="" id="{29AACA5B-E6AF-5B74-73C1-FF5441E82A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039" y="1127227"/>
            <a:ext cx="2143125" cy="2143125"/>
          </a:xfrm>
          <a:prstGeom prst="rect">
            <a:avLst/>
          </a:prstGeom>
        </p:spPr>
      </p:pic>
      <p:pic>
        <p:nvPicPr>
          <p:cNvPr id="13" name="Resim 12">
            <a:extLst>
              <a:ext uri="{FF2B5EF4-FFF2-40B4-BE49-F238E27FC236}">
                <a16:creationId xmlns:a16="http://schemas.microsoft.com/office/drawing/2014/main" xmlns="" id="{A6C1FA4B-D876-E06B-6FFF-754E1B2640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7072" y="1127227"/>
            <a:ext cx="2143125" cy="2143125"/>
          </a:xfrm>
          <a:prstGeom prst="rect">
            <a:avLst/>
          </a:prstGeom>
        </p:spPr>
      </p:pic>
      <p:pic>
        <p:nvPicPr>
          <p:cNvPr id="15" name="Resim 14">
            <a:extLst>
              <a:ext uri="{FF2B5EF4-FFF2-40B4-BE49-F238E27FC236}">
                <a16:creationId xmlns:a16="http://schemas.microsoft.com/office/drawing/2014/main" xmlns="" id="{1B9B6BA0-F206-4E1D-446F-AD8F54F2AF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039" y="7329264"/>
            <a:ext cx="2143125" cy="2143125"/>
          </a:xfrm>
          <a:prstGeom prst="rect">
            <a:avLst/>
          </a:prstGeom>
        </p:spPr>
      </p:pic>
      <p:pic>
        <p:nvPicPr>
          <p:cNvPr id="17" name="Resim 16">
            <a:extLst>
              <a:ext uri="{FF2B5EF4-FFF2-40B4-BE49-F238E27FC236}">
                <a16:creationId xmlns:a16="http://schemas.microsoft.com/office/drawing/2014/main" xmlns="" id="{11F44716-8DBE-98F1-CEDF-845D1FEB95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8812" y="7329263"/>
            <a:ext cx="2143125" cy="2143125"/>
          </a:xfrm>
          <a:prstGeom prst="rect">
            <a:avLst/>
          </a:prstGeom>
        </p:spPr>
      </p:pic>
    </p:spTree>
    <p:extLst>
      <p:ext uri="{BB962C8B-B14F-4D97-AF65-F5344CB8AC3E}">
        <p14:creationId xmlns:p14="http://schemas.microsoft.com/office/powerpoint/2010/main" val="17128823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xmlns="" id="{4E0CF261-592E-C52B-DBE4-0520473FF48B}"/>
              </a:ext>
            </a:extLst>
          </p:cNvPr>
          <p:cNvSpPr>
            <a:spLocks noGrp="1"/>
          </p:cNvSpPr>
          <p:nvPr>
            <p:ph type="title"/>
          </p:nvPr>
        </p:nvSpPr>
        <p:spPr>
          <a:xfrm>
            <a:off x="369044" y="416496"/>
            <a:ext cx="6172200" cy="1008112"/>
          </a:xfrm>
        </p:spPr>
        <p:txBody>
          <a:bodyPr>
            <a:normAutofit/>
          </a:bodyPr>
          <a:lstStyle/>
          <a:p>
            <a:pPr algn="ctr"/>
            <a:r>
              <a:rPr lang="en-US" sz="3000" b="1" dirty="0">
                <a:solidFill>
                  <a:schemeClr val="tx2"/>
                </a:solidFill>
              </a:rPr>
              <a:t>WHAT CAN WE DO TO PROTECT OUR ENVIRONMENT? </a:t>
            </a:r>
            <a:endParaRPr lang="tr-TR" sz="3000" b="1" dirty="0">
              <a:solidFill>
                <a:schemeClr val="tx2"/>
              </a:solidFill>
            </a:endParaRPr>
          </a:p>
        </p:txBody>
      </p:sp>
      <p:sp>
        <p:nvSpPr>
          <p:cNvPr id="2" name="Dikdörtgen 1"/>
          <p:cNvSpPr/>
          <p:nvPr/>
        </p:nvSpPr>
        <p:spPr>
          <a:xfrm>
            <a:off x="0" y="2552343"/>
            <a:ext cx="6858000" cy="3139321"/>
          </a:xfrm>
          <a:prstGeom prst="rect">
            <a:avLst/>
          </a:prstGeom>
        </p:spPr>
        <p:txBody>
          <a:bodyPr wrap="square">
            <a:spAutoFit/>
          </a:bodyPr>
          <a:lstStyle/>
          <a:p>
            <a:pPr marL="342900" indent="-342900">
              <a:buAutoNum type="arabicPeriod"/>
            </a:pPr>
            <a:r>
              <a:rPr lang="tr-TR" dirty="0" err="1" smtClean="0"/>
              <a:t>Sort</a:t>
            </a:r>
            <a:r>
              <a:rPr lang="tr-TR" dirty="0" smtClean="0"/>
              <a:t> </a:t>
            </a:r>
            <a:r>
              <a:rPr lang="tr-TR" dirty="0" err="1"/>
              <a:t>for</a:t>
            </a:r>
            <a:r>
              <a:rPr lang="tr-TR" dirty="0"/>
              <a:t> </a:t>
            </a:r>
            <a:r>
              <a:rPr lang="tr-TR" dirty="0" err="1"/>
              <a:t>recycling</a:t>
            </a:r>
            <a:r>
              <a:rPr lang="tr-TR" dirty="0"/>
              <a:t>: </a:t>
            </a:r>
            <a:r>
              <a:rPr lang="tr-TR" dirty="0" err="1"/>
              <a:t>Make</a:t>
            </a:r>
            <a:r>
              <a:rPr lang="tr-TR" dirty="0"/>
              <a:t> a </a:t>
            </a:r>
            <a:r>
              <a:rPr lang="tr-TR" dirty="0" err="1"/>
              <a:t>separate</a:t>
            </a:r>
            <a:r>
              <a:rPr lang="tr-TR" dirty="0"/>
              <a:t> </a:t>
            </a:r>
            <a:r>
              <a:rPr lang="tr-TR" dirty="0" err="1"/>
              <a:t>sorting</a:t>
            </a:r>
            <a:r>
              <a:rPr lang="tr-TR" dirty="0"/>
              <a:t> </a:t>
            </a:r>
            <a:r>
              <a:rPr lang="tr-TR" dirty="0" err="1"/>
              <a:t>for</a:t>
            </a:r>
            <a:r>
              <a:rPr lang="tr-TR" dirty="0"/>
              <a:t> </a:t>
            </a:r>
            <a:r>
              <a:rPr lang="tr-TR" dirty="0" err="1"/>
              <a:t>recyclable</a:t>
            </a:r>
            <a:r>
              <a:rPr lang="tr-TR" dirty="0"/>
              <a:t> </a:t>
            </a:r>
            <a:r>
              <a:rPr lang="tr-TR" dirty="0" err="1"/>
              <a:t>waste</a:t>
            </a:r>
            <a:r>
              <a:rPr lang="tr-TR" dirty="0"/>
              <a:t>. </a:t>
            </a:r>
            <a:endParaRPr lang="tr-TR" dirty="0" smtClean="0"/>
          </a:p>
          <a:p>
            <a:pPr marL="342900" indent="-342900">
              <a:buAutoNum type="arabicPeriod"/>
            </a:pPr>
            <a:r>
              <a:rPr lang="tr-TR" dirty="0" err="1" smtClean="0"/>
              <a:t>Glass</a:t>
            </a:r>
            <a:r>
              <a:rPr lang="tr-TR" dirty="0" smtClean="0"/>
              <a:t> </a:t>
            </a:r>
            <a:r>
              <a:rPr lang="tr-TR" dirty="0" err="1"/>
              <a:t>instead</a:t>
            </a:r>
            <a:r>
              <a:rPr lang="tr-TR" dirty="0"/>
              <a:t> of </a:t>
            </a:r>
            <a:r>
              <a:rPr lang="tr-TR" dirty="0" err="1"/>
              <a:t>plastic</a:t>
            </a:r>
            <a:r>
              <a:rPr lang="tr-TR" dirty="0"/>
              <a:t>: </a:t>
            </a:r>
            <a:r>
              <a:rPr lang="tr-TR" dirty="0" err="1"/>
              <a:t>Glass</a:t>
            </a:r>
            <a:r>
              <a:rPr lang="tr-TR" dirty="0"/>
              <a:t> is </a:t>
            </a:r>
            <a:r>
              <a:rPr lang="tr-TR" dirty="0" err="1"/>
              <a:t>healthy</a:t>
            </a:r>
            <a:r>
              <a:rPr lang="tr-TR" dirty="0"/>
              <a:t> </a:t>
            </a:r>
            <a:r>
              <a:rPr lang="tr-TR" dirty="0" err="1"/>
              <a:t>and</a:t>
            </a:r>
            <a:r>
              <a:rPr lang="tr-TR" dirty="0"/>
              <a:t> 100% </a:t>
            </a:r>
            <a:r>
              <a:rPr lang="tr-TR" dirty="0" err="1"/>
              <a:t>recyclable</a:t>
            </a:r>
            <a:r>
              <a:rPr lang="tr-TR" dirty="0"/>
              <a:t>.  </a:t>
            </a:r>
            <a:endParaRPr lang="tr-TR" dirty="0" smtClean="0"/>
          </a:p>
          <a:p>
            <a:pPr marL="342900" indent="-342900">
              <a:buAutoNum type="arabicPeriod"/>
            </a:pPr>
            <a:r>
              <a:rPr lang="tr-TR" dirty="0" err="1" smtClean="0"/>
              <a:t>Use</a:t>
            </a:r>
            <a:r>
              <a:rPr lang="tr-TR" dirty="0" smtClean="0"/>
              <a:t> </a:t>
            </a:r>
            <a:r>
              <a:rPr lang="tr-TR" dirty="0" err="1"/>
              <a:t>fewer</a:t>
            </a:r>
            <a:r>
              <a:rPr lang="tr-TR" dirty="0"/>
              <a:t> </a:t>
            </a:r>
            <a:r>
              <a:rPr lang="tr-TR" dirty="0" err="1"/>
              <a:t>chemicals</a:t>
            </a:r>
            <a:r>
              <a:rPr lang="tr-TR" dirty="0"/>
              <a:t>: </a:t>
            </a:r>
            <a:r>
              <a:rPr lang="tr-TR" dirty="0" err="1"/>
              <a:t>Prefer</a:t>
            </a:r>
            <a:r>
              <a:rPr lang="tr-TR" dirty="0"/>
              <a:t> </a:t>
            </a:r>
            <a:r>
              <a:rPr lang="tr-TR" dirty="0" err="1"/>
              <a:t>fewer</a:t>
            </a:r>
            <a:r>
              <a:rPr lang="tr-TR" dirty="0"/>
              <a:t> </a:t>
            </a:r>
            <a:r>
              <a:rPr lang="tr-TR" dirty="0" err="1"/>
              <a:t>chemicals</a:t>
            </a:r>
            <a:r>
              <a:rPr lang="tr-TR" dirty="0"/>
              <a:t> in </a:t>
            </a:r>
            <a:r>
              <a:rPr lang="tr-TR" dirty="0" err="1"/>
              <a:t>household</a:t>
            </a:r>
            <a:r>
              <a:rPr lang="tr-TR" dirty="0"/>
              <a:t> </a:t>
            </a:r>
            <a:r>
              <a:rPr lang="tr-TR" dirty="0" err="1"/>
              <a:t>cleaning</a:t>
            </a:r>
            <a:r>
              <a:rPr lang="tr-TR" dirty="0"/>
              <a:t> </a:t>
            </a:r>
            <a:r>
              <a:rPr lang="tr-TR" dirty="0" err="1"/>
              <a:t>products</a:t>
            </a:r>
            <a:r>
              <a:rPr lang="tr-TR" dirty="0"/>
              <a:t>.  </a:t>
            </a:r>
            <a:endParaRPr lang="tr-TR" dirty="0" smtClean="0"/>
          </a:p>
          <a:p>
            <a:pPr marL="342900" indent="-342900">
              <a:buAutoNum type="arabicPeriod"/>
            </a:pPr>
            <a:r>
              <a:rPr lang="tr-TR" dirty="0" err="1" smtClean="0"/>
              <a:t>Give</a:t>
            </a:r>
            <a:r>
              <a:rPr lang="tr-TR" dirty="0" smtClean="0"/>
              <a:t> </a:t>
            </a:r>
            <a:r>
              <a:rPr lang="tr-TR" dirty="0" err="1"/>
              <a:t>ecological</a:t>
            </a:r>
            <a:r>
              <a:rPr lang="tr-TR" dirty="0"/>
              <a:t> </a:t>
            </a:r>
            <a:r>
              <a:rPr lang="tr-TR" dirty="0" err="1"/>
              <a:t>products</a:t>
            </a:r>
            <a:r>
              <a:rPr lang="tr-TR" dirty="0"/>
              <a:t> a </a:t>
            </a:r>
            <a:r>
              <a:rPr lang="tr-TR" dirty="0" err="1"/>
              <a:t>chance</a:t>
            </a:r>
            <a:r>
              <a:rPr lang="tr-TR" dirty="0"/>
              <a:t>: </a:t>
            </a:r>
            <a:r>
              <a:rPr lang="tr-TR" dirty="0" err="1"/>
              <a:t>Prefer</a:t>
            </a:r>
            <a:r>
              <a:rPr lang="tr-TR" dirty="0"/>
              <a:t> </a:t>
            </a:r>
            <a:r>
              <a:rPr lang="tr-TR" dirty="0" err="1"/>
              <a:t>ecological</a:t>
            </a:r>
            <a:r>
              <a:rPr lang="tr-TR" dirty="0"/>
              <a:t> </a:t>
            </a:r>
            <a:r>
              <a:rPr lang="tr-TR" dirty="0" err="1"/>
              <a:t>products</a:t>
            </a:r>
            <a:r>
              <a:rPr lang="tr-TR" dirty="0"/>
              <a:t> as an </a:t>
            </a:r>
            <a:r>
              <a:rPr lang="tr-TR" dirty="0" err="1"/>
              <a:t>alternative</a:t>
            </a:r>
            <a:r>
              <a:rPr lang="tr-TR" dirty="0"/>
              <a:t> </a:t>
            </a:r>
            <a:r>
              <a:rPr lang="tr-TR" dirty="0" err="1"/>
              <a:t>to</a:t>
            </a:r>
            <a:r>
              <a:rPr lang="tr-TR" dirty="0"/>
              <a:t> </a:t>
            </a:r>
            <a:r>
              <a:rPr lang="tr-TR" dirty="0" err="1"/>
              <a:t>single-use</a:t>
            </a:r>
            <a:r>
              <a:rPr lang="tr-TR" dirty="0"/>
              <a:t> </a:t>
            </a:r>
            <a:r>
              <a:rPr lang="tr-TR" dirty="0" err="1"/>
              <a:t>products</a:t>
            </a:r>
            <a:r>
              <a:rPr lang="tr-TR" dirty="0"/>
              <a:t>.  5</a:t>
            </a:r>
            <a:r>
              <a:rPr lang="tr-TR" dirty="0" smtClean="0"/>
              <a:t>.</a:t>
            </a:r>
          </a:p>
          <a:p>
            <a:pPr marL="342900" indent="-342900">
              <a:buAutoNum type="arabicPeriod"/>
            </a:pPr>
            <a:r>
              <a:rPr lang="tr-TR" dirty="0" smtClean="0"/>
              <a:t> </a:t>
            </a:r>
            <a:r>
              <a:rPr lang="tr-TR" dirty="0" err="1"/>
              <a:t>Prefer</a:t>
            </a:r>
            <a:r>
              <a:rPr lang="tr-TR" dirty="0"/>
              <a:t> </a:t>
            </a:r>
            <a:r>
              <a:rPr lang="tr-TR" dirty="0" err="1"/>
              <a:t>cloth</a:t>
            </a:r>
            <a:r>
              <a:rPr lang="tr-TR" dirty="0"/>
              <a:t> </a:t>
            </a:r>
            <a:r>
              <a:rPr lang="tr-TR" dirty="0" err="1"/>
              <a:t>bags</a:t>
            </a:r>
            <a:r>
              <a:rPr lang="tr-TR" dirty="0"/>
              <a:t> </a:t>
            </a:r>
            <a:r>
              <a:rPr lang="tr-TR" dirty="0" err="1"/>
              <a:t>for</a:t>
            </a:r>
            <a:r>
              <a:rPr lang="tr-TR" dirty="0"/>
              <a:t> </a:t>
            </a:r>
            <a:r>
              <a:rPr lang="tr-TR" dirty="0" err="1"/>
              <a:t>shopping</a:t>
            </a:r>
            <a:r>
              <a:rPr lang="tr-TR" dirty="0"/>
              <a:t>: </a:t>
            </a:r>
            <a:r>
              <a:rPr lang="tr-TR" dirty="0" err="1"/>
              <a:t>Cloth</a:t>
            </a:r>
            <a:r>
              <a:rPr lang="tr-TR" dirty="0"/>
              <a:t> </a:t>
            </a:r>
            <a:r>
              <a:rPr lang="tr-TR" dirty="0" err="1"/>
              <a:t>bags</a:t>
            </a:r>
            <a:r>
              <a:rPr lang="tr-TR" dirty="0"/>
              <a:t> can be </a:t>
            </a:r>
            <a:r>
              <a:rPr lang="tr-TR" dirty="0" err="1"/>
              <a:t>used</a:t>
            </a:r>
            <a:r>
              <a:rPr lang="tr-TR" dirty="0"/>
              <a:t> </a:t>
            </a:r>
            <a:r>
              <a:rPr lang="tr-TR" dirty="0" err="1"/>
              <a:t>repeatedly</a:t>
            </a:r>
            <a:r>
              <a:rPr lang="tr-TR" dirty="0"/>
              <a:t> </a:t>
            </a:r>
            <a:r>
              <a:rPr lang="tr-TR" dirty="0" err="1"/>
              <a:t>and</a:t>
            </a:r>
            <a:r>
              <a:rPr lang="tr-TR" dirty="0"/>
              <a:t> </a:t>
            </a:r>
            <a:r>
              <a:rPr lang="tr-TR" dirty="0" err="1"/>
              <a:t>washed</a:t>
            </a:r>
            <a:r>
              <a:rPr lang="tr-TR" dirty="0"/>
              <a:t>.  6</a:t>
            </a:r>
            <a:r>
              <a:rPr lang="tr-TR" dirty="0" smtClean="0"/>
              <a:t>.</a:t>
            </a:r>
          </a:p>
          <a:p>
            <a:pPr marL="342900" indent="-342900">
              <a:buAutoNum type="arabicPeriod"/>
            </a:pPr>
            <a:r>
              <a:rPr lang="tr-TR" dirty="0" smtClean="0"/>
              <a:t> </a:t>
            </a:r>
            <a:r>
              <a:rPr lang="tr-TR" dirty="0" err="1"/>
              <a:t>Walk</a:t>
            </a:r>
            <a:r>
              <a:rPr lang="tr-TR" dirty="0"/>
              <a:t> </a:t>
            </a:r>
            <a:r>
              <a:rPr lang="tr-TR" dirty="0" err="1"/>
              <a:t>more</a:t>
            </a:r>
            <a:r>
              <a:rPr lang="tr-TR" dirty="0"/>
              <a:t>: </a:t>
            </a:r>
            <a:r>
              <a:rPr lang="tr-TR" dirty="0" err="1"/>
              <a:t>Prefer</a:t>
            </a:r>
            <a:r>
              <a:rPr lang="tr-TR" dirty="0"/>
              <a:t> </a:t>
            </a:r>
            <a:r>
              <a:rPr lang="tr-TR" dirty="0" err="1"/>
              <a:t>walking</a:t>
            </a:r>
            <a:r>
              <a:rPr lang="tr-TR" dirty="0"/>
              <a:t> </a:t>
            </a:r>
            <a:r>
              <a:rPr lang="tr-TR" dirty="0" err="1"/>
              <a:t>for</a:t>
            </a:r>
            <a:r>
              <a:rPr lang="tr-TR" dirty="0"/>
              <a:t> </a:t>
            </a:r>
            <a:r>
              <a:rPr lang="tr-TR" dirty="0" err="1"/>
              <a:t>short</a:t>
            </a:r>
            <a:r>
              <a:rPr lang="tr-TR" dirty="0"/>
              <a:t> </a:t>
            </a:r>
            <a:r>
              <a:rPr lang="tr-TR" dirty="0" err="1"/>
              <a:t>distances</a:t>
            </a:r>
            <a:r>
              <a:rPr lang="tr-TR" dirty="0"/>
              <a:t> </a:t>
            </a:r>
            <a:r>
              <a:rPr lang="tr-TR" dirty="0" err="1"/>
              <a:t>to</a:t>
            </a:r>
            <a:r>
              <a:rPr lang="tr-TR" dirty="0"/>
              <a:t> </a:t>
            </a:r>
            <a:r>
              <a:rPr lang="tr-TR" dirty="0" err="1"/>
              <a:t>reduce</a:t>
            </a:r>
            <a:r>
              <a:rPr lang="tr-TR" dirty="0"/>
              <a:t> </a:t>
            </a:r>
            <a:r>
              <a:rPr lang="tr-TR" dirty="0" err="1"/>
              <a:t>vehicle</a:t>
            </a:r>
            <a:r>
              <a:rPr lang="tr-TR" dirty="0"/>
              <a:t> </a:t>
            </a:r>
            <a:r>
              <a:rPr lang="tr-TR" dirty="0" err="1"/>
              <a:t>use</a:t>
            </a:r>
            <a:r>
              <a:rPr lang="tr-TR" dirty="0"/>
              <a:t>.  </a:t>
            </a:r>
          </a:p>
          <a:p>
            <a:pPr marL="342900" indent="-342900">
              <a:buAutoNum type="arabicPeriod"/>
            </a:pPr>
            <a:r>
              <a:rPr lang="tr-TR" dirty="0" err="1" smtClean="0"/>
              <a:t>Protect</a:t>
            </a:r>
            <a:r>
              <a:rPr lang="tr-TR" dirty="0" smtClean="0"/>
              <a:t> </a:t>
            </a:r>
            <a:r>
              <a:rPr lang="tr-TR" dirty="0" err="1"/>
              <a:t>water</a:t>
            </a:r>
            <a:r>
              <a:rPr lang="tr-TR" dirty="0"/>
              <a:t>: </a:t>
            </a:r>
            <a:r>
              <a:rPr lang="tr-TR" dirty="0" err="1"/>
              <a:t>Reduce</a:t>
            </a:r>
            <a:r>
              <a:rPr lang="tr-TR" dirty="0"/>
              <a:t> </a:t>
            </a:r>
            <a:r>
              <a:rPr lang="tr-TR" dirty="0" err="1"/>
              <a:t>your</a:t>
            </a:r>
            <a:r>
              <a:rPr lang="tr-TR" dirty="0"/>
              <a:t> </a:t>
            </a:r>
            <a:r>
              <a:rPr lang="tr-TR" dirty="0" err="1"/>
              <a:t>water</a:t>
            </a:r>
            <a:r>
              <a:rPr lang="tr-TR" dirty="0"/>
              <a:t> </a:t>
            </a:r>
            <a:r>
              <a:rPr lang="tr-TR" dirty="0" err="1"/>
              <a:t>consumption</a:t>
            </a:r>
            <a:r>
              <a:rPr lang="tr-TR" dirty="0"/>
              <a:t>.</a:t>
            </a:r>
          </a:p>
        </p:txBody>
      </p:sp>
    </p:spTree>
    <p:extLst>
      <p:ext uri="{BB962C8B-B14F-4D97-AF65-F5344CB8AC3E}">
        <p14:creationId xmlns:p14="http://schemas.microsoft.com/office/powerpoint/2010/main" val="24469893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Başlık 1">
            <a:extLst>
              <a:ext uri="{FF2B5EF4-FFF2-40B4-BE49-F238E27FC236}">
                <a16:creationId xmlns:a16="http://schemas.microsoft.com/office/drawing/2014/main" xmlns="" id="{8E680217-0E2E-BCED-CEB4-FBB6714D8BDE}"/>
              </a:ext>
            </a:extLst>
          </p:cNvPr>
          <p:cNvSpPr>
            <a:spLocks noGrp="1"/>
          </p:cNvSpPr>
          <p:nvPr>
            <p:ph type="title"/>
          </p:nvPr>
        </p:nvSpPr>
        <p:spPr>
          <a:xfrm>
            <a:off x="414338" y="272480"/>
            <a:ext cx="6172200" cy="1008112"/>
          </a:xfrm>
        </p:spPr>
        <p:txBody>
          <a:bodyPr>
            <a:normAutofit/>
          </a:bodyPr>
          <a:lstStyle/>
          <a:p>
            <a:pPr algn="ctr"/>
            <a:r>
              <a:rPr lang="en-US" sz="3000" b="1" dirty="0">
                <a:solidFill>
                  <a:schemeClr val="tx2"/>
                </a:solidFill>
              </a:rPr>
              <a:t>WHAT CAN WE DO TO PROTECT OUR ENVIRONMENT?</a:t>
            </a:r>
            <a:endParaRPr lang="tr-TR" sz="3000" b="1" dirty="0">
              <a:solidFill>
                <a:schemeClr val="tx2"/>
              </a:solidFill>
            </a:endParaRPr>
          </a:p>
        </p:txBody>
      </p:sp>
      <p:sp>
        <p:nvSpPr>
          <p:cNvPr id="5" name="İçerik Yer Tutucusu 2">
            <a:extLst>
              <a:ext uri="{FF2B5EF4-FFF2-40B4-BE49-F238E27FC236}">
                <a16:creationId xmlns:a16="http://schemas.microsoft.com/office/drawing/2014/main" xmlns="" id="{D5240397-BBC8-E7E9-53CB-705E0CD76C70}"/>
              </a:ext>
            </a:extLst>
          </p:cNvPr>
          <p:cNvSpPr>
            <a:spLocks noGrp="1"/>
          </p:cNvSpPr>
          <p:nvPr>
            <p:ph idx="1"/>
          </p:nvPr>
        </p:nvSpPr>
        <p:spPr>
          <a:xfrm>
            <a:off x="0" y="1640632"/>
            <a:ext cx="6858000" cy="1172044"/>
          </a:xfrm>
        </p:spPr>
        <p:txBody>
          <a:bodyPr>
            <a:noAutofit/>
          </a:bodyPr>
          <a:lstStyle/>
          <a:p>
            <a:r>
              <a:rPr lang="en-US" sz="2400" dirty="0">
                <a:solidFill>
                  <a:schemeClr val="tx2"/>
                </a:solidFill>
              </a:rPr>
              <a:t>* CONSUME LESS ELECTRICITY: Turn off and unplug unnecessary running devices.  * RESEARCH: Find out where or how a food you eat is produced.  * CHANGE YOUR HABITS: Use a cloth bag instead of a plastic bag.  * BE AWARE: Put out a bowl of water for stray animals.  * CONSUME LESS WATER: Do not leave the water running continuously while brushing your teeth and washing your hands.  * OBSERVE: Identify single-use items and use them less.  * RENOVATE: Try to repair broken or damaged items before buying new ones.  * DO NOT USE: Do not use single-use plastic straws.  * RESPECT NATURE: Use less paper, use both sides of the paper.  * RECYCLE: Dispose of your waste in appropriate recycling bins.  * PLANT A SAPLING: Sprout a tree seed and plant the grown sapling in the soil.  * SHARE: Share clothes you do not use with others. </a:t>
            </a:r>
            <a:endParaRPr lang="tr-TR" sz="2400" dirty="0">
              <a:solidFill>
                <a:schemeClr val="tx2"/>
              </a:solidFill>
            </a:endParaRPr>
          </a:p>
        </p:txBody>
      </p:sp>
    </p:spTree>
    <p:extLst>
      <p:ext uri="{BB962C8B-B14F-4D97-AF65-F5344CB8AC3E}">
        <p14:creationId xmlns:p14="http://schemas.microsoft.com/office/powerpoint/2010/main" val="6924156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147976"/>
            <a:ext cx="6172200" cy="792088"/>
          </a:xfrm>
        </p:spPr>
        <p:txBody>
          <a:bodyPr>
            <a:normAutofit/>
          </a:bodyPr>
          <a:lstStyle/>
          <a:p>
            <a:pPr algn="ctr"/>
            <a:r>
              <a:rPr lang="tr-TR" dirty="0">
                <a:solidFill>
                  <a:schemeClr val="tx2"/>
                </a:solidFill>
              </a:rPr>
              <a:t>HUMAN RESOURCES </a:t>
            </a:r>
            <a:endParaRPr lang="tr-TR" dirty="0">
              <a:solidFill>
                <a:schemeClr val="tx2"/>
              </a:solidFill>
            </a:endParaRPr>
          </a:p>
        </p:txBody>
      </p:sp>
      <p:sp>
        <p:nvSpPr>
          <p:cNvPr id="21" name="Dikdörtgen 20"/>
          <p:cNvSpPr/>
          <p:nvPr/>
        </p:nvSpPr>
        <p:spPr>
          <a:xfrm>
            <a:off x="5896593" y="3061280"/>
            <a:ext cx="92586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a:solidFill>
                <a:schemeClr val="bg1"/>
              </a:solidFill>
            </a:endParaRPr>
          </a:p>
        </p:txBody>
      </p:sp>
      <p:sp>
        <p:nvSpPr>
          <p:cNvPr id="6" name="Metin kutusu 5">
            <a:extLst>
              <a:ext uri="{FF2B5EF4-FFF2-40B4-BE49-F238E27FC236}">
                <a16:creationId xmlns:a16="http://schemas.microsoft.com/office/drawing/2014/main" xmlns="" id="{36326145-B510-7765-12A3-B83565D6640F}"/>
              </a:ext>
            </a:extLst>
          </p:cNvPr>
          <p:cNvSpPr txBox="1"/>
          <p:nvPr/>
        </p:nvSpPr>
        <p:spPr>
          <a:xfrm>
            <a:off x="3582093" y="1674602"/>
            <a:ext cx="3240360" cy="2585323"/>
          </a:xfrm>
          <a:prstGeom prst="rect">
            <a:avLst/>
          </a:prstGeom>
          <a:noFill/>
        </p:spPr>
        <p:txBody>
          <a:bodyPr wrap="square" rtlCol="0">
            <a:spAutoFit/>
          </a:bodyPr>
          <a:lstStyle/>
          <a:p>
            <a:r>
              <a:rPr lang="en-US" dirty="0"/>
              <a:t>Female and Male Employee Distribution by Year  Our current female employee ratio is 40.7%. We value the increased participation of women in the tourism sector.  Our Goal: To increase the female employee ratio to 35%-40% in the 2026 season. </a:t>
            </a:r>
            <a:endParaRPr lang="tr-TR" dirty="0"/>
          </a:p>
        </p:txBody>
      </p:sp>
      <p:sp>
        <p:nvSpPr>
          <p:cNvPr id="13" name="Metin kutusu 12">
            <a:extLst>
              <a:ext uri="{FF2B5EF4-FFF2-40B4-BE49-F238E27FC236}">
                <a16:creationId xmlns:a16="http://schemas.microsoft.com/office/drawing/2014/main" xmlns="" id="{9FDC9EB9-791D-1B27-FEF8-585F178D5217}"/>
              </a:ext>
            </a:extLst>
          </p:cNvPr>
          <p:cNvSpPr txBox="1"/>
          <p:nvPr/>
        </p:nvSpPr>
        <p:spPr>
          <a:xfrm>
            <a:off x="3717032" y="5097016"/>
            <a:ext cx="2798068" cy="4247317"/>
          </a:xfrm>
          <a:prstGeom prst="rect">
            <a:avLst/>
          </a:prstGeom>
          <a:noFill/>
        </p:spPr>
        <p:txBody>
          <a:bodyPr wrap="square" rtlCol="0">
            <a:spAutoFit/>
          </a:bodyPr>
          <a:lstStyle/>
          <a:p>
            <a:r>
              <a:rPr lang="en-US" dirty="0"/>
              <a:t>Female and Male Manager Distribution 2024-2025 (Current)  The ratio of women in the management staff in 2024 was 43%.  Our Goal: Our female manager ratio has increased to 57% in 2025. Our efforts to support female leadership and ensure equal representation continue.  Our Goal: To maintain our female manager ratio at 50% in the 2026 season</a:t>
            </a:r>
            <a:endParaRPr lang="tr-TR" b="1" dirty="0"/>
          </a:p>
        </p:txBody>
      </p:sp>
      <p:pic>
        <p:nvPicPr>
          <p:cNvPr id="4" name="Resim 3"/>
          <p:cNvPicPr>
            <a:picLocks noChangeAspect="1"/>
          </p:cNvPicPr>
          <p:nvPr/>
        </p:nvPicPr>
        <p:blipFill>
          <a:blip r:embed="rId2"/>
          <a:stretch>
            <a:fillRect/>
          </a:stretch>
        </p:blipFill>
        <p:spPr>
          <a:xfrm>
            <a:off x="0" y="1064568"/>
            <a:ext cx="3284984" cy="3528392"/>
          </a:xfrm>
          <a:prstGeom prst="rect">
            <a:avLst/>
          </a:prstGeom>
        </p:spPr>
      </p:pic>
      <p:pic>
        <p:nvPicPr>
          <p:cNvPr id="8" name="Resim 7"/>
          <p:cNvPicPr>
            <a:picLocks noChangeAspect="1"/>
          </p:cNvPicPr>
          <p:nvPr/>
        </p:nvPicPr>
        <p:blipFill>
          <a:blip r:embed="rId3"/>
          <a:stretch>
            <a:fillRect/>
          </a:stretch>
        </p:blipFill>
        <p:spPr>
          <a:xfrm>
            <a:off x="116632" y="4841968"/>
            <a:ext cx="3312368" cy="4935567"/>
          </a:xfrm>
          <a:prstGeom prst="rect">
            <a:avLst/>
          </a:prstGeom>
        </p:spPr>
      </p:pic>
    </p:spTree>
    <p:extLst>
      <p:ext uri="{BB962C8B-B14F-4D97-AF65-F5344CB8AC3E}">
        <p14:creationId xmlns:p14="http://schemas.microsoft.com/office/powerpoint/2010/main" val="3447870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xmlns="" id="{A197EF2C-5098-F898-D8D0-B790610BA5B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xmlns="" id="{3E9BF1B7-3CE4-9FCF-61A5-9E26F3F8F460}"/>
              </a:ext>
            </a:extLst>
          </p:cNvPr>
          <p:cNvSpPr>
            <a:spLocks noGrp="1"/>
          </p:cNvSpPr>
          <p:nvPr>
            <p:ph type="title"/>
          </p:nvPr>
        </p:nvSpPr>
        <p:spPr>
          <a:xfrm>
            <a:off x="342900" y="272480"/>
            <a:ext cx="6172200" cy="1008112"/>
          </a:xfrm>
        </p:spPr>
        <p:txBody>
          <a:bodyPr>
            <a:normAutofit/>
          </a:bodyPr>
          <a:lstStyle/>
          <a:p>
            <a:r>
              <a:rPr lang="tr-TR" dirty="0">
                <a:solidFill>
                  <a:schemeClr val="tx2"/>
                </a:solidFill>
              </a:rPr>
              <a:t>HUMAN RESOURCES </a:t>
            </a:r>
            <a:endParaRPr lang="tr-TR" dirty="0">
              <a:solidFill>
                <a:schemeClr val="tx2"/>
              </a:solidFill>
            </a:endParaRPr>
          </a:p>
        </p:txBody>
      </p:sp>
      <p:sp>
        <p:nvSpPr>
          <p:cNvPr id="17" name="Dikdörtgen 16">
            <a:extLst>
              <a:ext uri="{FF2B5EF4-FFF2-40B4-BE49-F238E27FC236}">
                <a16:creationId xmlns:a16="http://schemas.microsoft.com/office/drawing/2014/main" xmlns="" id="{85892002-D1CF-7DA0-F61A-954AD67D5FAF}"/>
              </a:ext>
            </a:extLst>
          </p:cNvPr>
          <p:cNvSpPr/>
          <p:nvPr/>
        </p:nvSpPr>
        <p:spPr>
          <a:xfrm>
            <a:off x="44624" y="3080792"/>
            <a:ext cx="92586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a:p>
        </p:txBody>
      </p:sp>
      <p:sp>
        <p:nvSpPr>
          <p:cNvPr id="21" name="Dikdörtgen 20">
            <a:extLst>
              <a:ext uri="{FF2B5EF4-FFF2-40B4-BE49-F238E27FC236}">
                <a16:creationId xmlns:a16="http://schemas.microsoft.com/office/drawing/2014/main" xmlns="" id="{2ABE0C39-3EB8-0160-7666-290262AD03D1}"/>
              </a:ext>
            </a:extLst>
          </p:cNvPr>
          <p:cNvSpPr/>
          <p:nvPr/>
        </p:nvSpPr>
        <p:spPr>
          <a:xfrm>
            <a:off x="5896593" y="3061280"/>
            <a:ext cx="92586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a:solidFill>
                <a:schemeClr val="bg1"/>
              </a:solidFill>
            </a:endParaRPr>
          </a:p>
        </p:txBody>
      </p:sp>
      <p:sp>
        <p:nvSpPr>
          <p:cNvPr id="4" name="Metin kutusu 3">
            <a:extLst>
              <a:ext uri="{FF2B5EF4-FFF2-40B4-BE49-F238E27FC236}">
                <a16:creationId xmlns:a16="http://schemas.microsoft.com/office/drawing/2014/main" xmlns="" id="{E0EB898C-EE4A-D7B5-01E0-2717E1B03061}"/>
              </a:ext>
            </a:extLst>
          </p:cNvPr>
          <p:cNvSpPr txBox="1"/>
          <p:nvPr/>
        </p:nvSpPr>
        <p:spPr>
          <a:xfrm>
            <a:off x="3573016" y="992560"/>
            <a:ext cx="3096344" cy="2585323"/>
          </a:xfrm>
          <a:prstGeom prst="rect">
            <a:avLst/>
          </a:prstGeom>
          <a:noFill/>
        </p:spPr>
        <p:txBody>
          <a:bodyPr wrap="square" rtlCol="0">
            <a:spAutoFit/>
          </a:bodyPr>
          <a:lstStyle/>
          <a:p>
            <a:r>
              <a:rPr lang="en-US" dirty="0"/>
              <a:t>Comparison of Dormitory and Local Employee Numbers in 2024 and 2025  The local staff ratio was 86.2% in 2024, and this ratio increased to 88.9% in 2025. This is an indicator of the importance we attach to regional development and sustainable employment. </a:t>
            </a:r>
            <a:endParaRPr lang="tr-TR" b="1" dirty="0"/>
          </a:p>
        </p:txBody>
      </p:sp>
      <p:sp>
        <p:nvSpPr>
          <p:cNvPr id="11" name="Metin kutusu 10">
            <a:extLst>
              <a:ext uri="{FF2B5EF4-FFF2-40B4-BE49-F238E27FC236}">
                <a16:creationId xmlns:a16="http://schemas.microsoft.com/office/drawing/2014/main" xmlns="" id="{11D5E214-37E9-4723-045D-110A52B6AB00}"/>
              </a:ext>
            </a:extLst>
          </p:cNvPr>
          <p:cNvSpPr txBox="1"/>
          <p:nvPr/>
        </p:nvSpPr>
        <p:spPr>
          <a:xfrm>
            <a:off x="4005064" y="4874315"/>
            <a:ext cx="2510036" cy="5078313"/>
          </a:xfrm>
          <a:prstGeom prst="rect">
            <a:avLst/>
          </a:prstGeom>
          <a:noFill/>
        </p:spPr>
        <p:txBody>
          <a:bodyPr wrap="square" rtlCol="0">
            <a:spAutoFit/>
          </a:bodyPr>
          <a:lstStyle/>
          <a:p>
            <a:r>
              <a:rPr lang="en-US" dirty="0"/>
              <a:t>Our Goal: To increase the local staff ratio to 90% in the 2026 season.  Age Distribution in 2024 and 2025  In 2025, 26% of our staff is in the 18-25 age range, which means we have a young and dynamic workforce structure. We also aim to create a healthy working environment where experience and dynamism are balanced with our experienced employees in the 26-45 age range. </a:t>
            </a:r>
            <a:endParaRPr lang="tr-TR" dirty="0"/>
          </a:p>
        </p:txBody>
      </p:sp>
      <p:pic>
        <p:nvPicPr>
          <p:cNvPr id="3" name="Resim 2"/>
          <p:cNvPicPr>
            <a:picLocks noChangeAspect="1"/>
          </p:cNvPicPr>
          <p:nvPr/>
        </p:nvPicPr>
        <p:blipFill>
          <a:blip r:embed="rId2"/>
          <a:stretch>
            <a:fillRect/>
          </a:stretch>
        </p:blipFill>
        <p:spPr>
          <a:xfrm>
            <a:off x="54868" y="992560"/>
            <a:ext cx="3374132" cy="3744540"/>
          </a:xfrm>
          <a:prstGeom prst="rect">
            <a:avLst/>
          </a:prstGeom>
        </p:spPr>
      </p:pic>
      <p:pic>
        <p:nvPicPr>
          <p:cNvPr id="5" name="Resim 4"/>
          <p:cNvPicPr>
            <a:picLocks noChangeAspect="1"/>
          </p:cNvPicPr>
          <p:nvPr/>
        </p:nvPicPr>
        <p:blipFill>
          <a:blip r:embed="rId3"/>
          <a:stretch>
            <a:fillRect/>
          </a:stretch>
        </p:blipFill>
        <p:spPr>
          <a:xfrm>
            <a:off x="83954" y="4881564"/>
            <a:ext cx="3777094" cy="5024436"/>
          </a:xfrm>
          <a:prstGeom prst="rect">
            <a:avLst/>
          </a:prstGeom>
        </p:spPr>
      </p:pic>
    </p:spTree>
    <p:extLst>
      <p:ext uri="{BB962C8B-B14F-4D97-AF65-F5344CB8AC3E}">
        <p14:creationId xmlns:p14="http://schemas.microsoft.com/office/powerpoint/2010/main" val="36404426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200472"/>
            <a:ext cx="6858000" cy="1080120"/>
          </a:xfrm>
        </p:spPr>
        <p:txBody>
          <a:bodyPr>
            <a:normAutofit/>
          </a:bodyPr>
          <a:lstStyle/>
          <a:p>
            <a:r>
              <a:rPr lang="tr-TR" dirty="0">
                <a:solidFill>
                  <a:schemeClr val="accent6">
                    <a:lumMod val="75000"/>
                  </a:schemeClr>
                </a:solidFill>
              </a:rPr>
              <a:t>OPPORTUNITIES OFFERED TO PERSONNEL</a:t>
            </a:r>
            <a:endParaRPr lang="tr-TR" dirty="0">
              <a:solidFill>
                <a:schemeClr val="accent6">
                  <a:lumMod val="75000"/>
                </a:schemeClr>
              </a:solidFill>
            </a:endParaRPr>
          </a:p>
        </p:txBody>
      </p:sp>
      <p:sp>
        <p:nvSpPr>
          <p:cNvPr id="3" name="İçerik Yer Tutucusu 2"/>
          <p:cNvSpPr>
            <a:spLocks noGrp="1"/>
          </p:cNvSpPr>
          <p:nvPr>
            <p:ph idx="1"/>
          </p:nvPr>
        </p:nvSpPr>
        <p:spPr>
          <a:xfrm>
            <a:off x="939902" y="1568624"/>
            <a:ext cx="5716286" cy="852066"/>
          </a:xfrm>
        </p:spPr>
        <p:txBody>
          <a:bodyPr>
            <a:noAutofit/>
          </a:bodyPr>
          <a:lstStyle/>
          <a:p>
            <a:pPr marL="0" indent="0" algn="r">
              <a:buNone/>
            </a:pPr>
            <a:r>
              <a:rPr lang="tr-TR" sz="1800" b="1" dirty="0" err="1">
                <a:solidFill>
                  <a:schemeClr val="accent6">
                    <a:lumMod val="75000"/>
                  </a:schemeClr>
                </a:solidFill>
              </a:rPr>
              <a:t>Accommodation</a:t>
            </a:r>
            <a:r>
              <a:rPr lang="tr-TR" sz="1800" b="1" dirty="0">
                <a:solidFill>
                  <a:schemeClr val="accent6">
                    <a:lumMod val="75000"/>
                  </a:schemeClr>
                </a:solidFill>
              </a:rPr>
              <a:t> (</a:t>
            </a:r>
            <a:r>
              <a:rPr lang="tr-TR" sz="1800" b="1" dirty="0" err="1">
                <a:solidFill>
                  <a:schemeClr val="accent6">
                    <a:lumMod val="75000"/>
                  </a:schemeClr>
                </a:solidFill>
              </a:rPr>
              <a:t>Dormitory</a:t>
            </a:r>
            <a:r>
              <a:rPr lang="tr-TR" sz="1800" b="1" dirty="0">
                <a:solidFill>
                  <a:schemeClr val="accent6">
                    <a:lumMod val="75000"/>
                  </a:schemeClr>
                </a:solidFill>
              </a:rPr>
              <a:t>) </a:t>
            </a:r>
            <a:r>
              <a:rPr lang="tr-TR" sz="1800" b="1" dirty="0" err="1">
                <a:solidFill>
                  <a:schemeClr val="accent6">
                    <a:lumMod val="75000"/>
                  </a:schemeClr>
                </a:solidFill>
              </a:rPr>
              <a:t>Opportunity</a:t>
            </a:r>
            <a:r>
              <a:rPr lang="tr-TR" sz="1800" b="1" dirty="0">
                <a:solidFill>
                  <a:schemeClr val="accent6">
                    <a:lumMod val="75000"/>
                  </a:schemeClr>
                </a:solidFill>
              </a:rPr>
              <a:t>:  </a:t>
            </a:r>
            <a:endParaRPr lang="tr-TR" sz="1800" b="1" dirty="0" smtClean="0">
              <a:solidFill>
                <a:schemeClr val="accent6">
                  <a:lumMod val="75000"/>
                </a:schemeClr>
              </a:solidFill>
            </a:endParaRPr>
          </a:p>
          <a:p>
            <a:pPr marL="0" indent="0" algn="r">
              <a:buNone/>
            </a:pPr>
            <a:r>
              <a:rPr lang="en-US" sz="1800" dirty="0"/>
              <a:t>Accommodation is provided for our personnel. The dormitories have facilities to meet personal needs</a:t>
            </a:r>
            <a:r>
              <a:rPr lang="en-US" sz="1800" dirty="0" smtClean="0"/>
              <a:t>.</a:t>
            </a:r>
            <a:endParaRPr lang="tr-TR" sz="1800" dirty="0"/>
          </a:p>
        </p:txBody>
      </p:sp>
      <p:sp>
        <p:nvSpPr>
          <p:cNvPr id="11" name="İçerik Yer Tutucusu 2"/>
          <p:cNvSpPr txBox="1">
            <a:spLocks/>
          </p:cNvSpPr>
          <p:nvPr/>
        </p:nvSpPr>
        <p:spPr>
          <a:xfrm>
            <a:off x="2067068" y="3656856"/>
            <a:ext cx="4608512" cy="99691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tr-TR" sz="1800" b="1" dirty="0" err="1">
                <a:solidFill>
                  <a:schemeClr val="accent6">
                    <a:lumMod val="75000"/>
                  </a:schemeClr>
                </a:solidFill>
              </a:rPr>
              <a:t>Health</a:t>
            </a:r>
            <a:r>
              <a:rPr lang="tr-TR" sz="1800" b="1" dirty="0">
                <a:solidFill>
                  <a:schemeClr val="accent6">
                    <a:lumMod val="75000"/>
                  </a:schemeClr>
                </a:solidFill>
              </a:rPr>
              <a:t> Service </a:t>
            </a:r>
            <a:r>
              <a:rPr lang="tr-TR" sz="1800" b="1" dirty="0" err="1">
                <a:solidFill>
                  <a:schemeClr val="accent6">
                    <a:lumMod val="75000"/>
                  </a:schemeClr>
                </a:solidFill>
              </a:rPr>
              <a:t>Opportunity</a:t>
            </a:r>
            <a:r>
              <a:rPr lang="tr-TR" sz="1800" b="1" dirty="0">
                <a:solidFill>
                  <a:schemeClr val="accent6">
                    <a:lumMod val="75000"/>
                  </a:schemeClr>
                </a:solidFill>
              </a:rPr>
              <a:t>:  </a:t>
            </a:r>
            <a:endParaRPr lang="tr-TR" sz="1800" b="1" dirty="0" smtClean="0">
              <a:solidFill>
                <a:schemeClr val="accent6">
                  <a:lumMod val="75000"/>
                </a:schemeClr>
              </a:solidFill>
            </a:endParaRPr>
          </a:p>
          <a:p>
            <a:pPr marL="0" indent="0" algn="r">
              <a:buNone/>
            </a:pPr>
            <a:r>
              <a:rPr lang="en-US" sz="1800" dirty="0">
                <a:solidFill>
                  <a:schemeClr val="accent2">
                    <a:lumMod val="75000"/>
                  </a:schemeClr>
                </a:solidFill>
              </a:rPr>
              <a:t>Our employees can receive health services from the doctor's office in our hotel during working hours. </a:t>
            </a:r>
            <a:r>
              <a:rPr lang="tr-TR" sz="1800" dirty="0" smtClean="0">
                <a:solidFill>
                  <a:schemeClr val="accent2">
                    <a:lumMod val="75000"/>
                  </a:schemeClr>
                </a:solidFill>
              </a:rPr>
              <a:t>. </a:t>
            </a:r>
            <a:endParaRPr lang="tr-TR" sz="1800" dirty="0">
              <a:solidFill>
                <a:schemeClr val="accent2">
                  <a:lumMod val="75000"/>
                </a:schemeClr>
              </a:solidFill>
            </a:endParaRPr>
          </a:p>
        </p:txBody>
      </p:sp>
      <p:sp>
        <p:nvSpPr>
          <p:cNvPr id="13" name="İçerik Yer Tutucusu 2"/>
          <p:cNvSpPr txBox="1">
            <a:spLocks/>
          </p:cNvSpPr>
          <p:nvPr/>
        </p:nvSpPr>
        <p:spPr>
          <a:xfrm>
            <a:off x="242998" y="5559646"/>
            <a:ext cx="4967241" cy="89123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tr-TR" sz="1800" b="1" dirty="0">
                <a:solidFill>
                  <a:schemeClr val="accent6">
                    <a:lumMod val="75000"/>
                  </a:schemeClr>
                </a:solidFill>
              </a:rPr>
              <a:t>Meal </a:t>
            </a:r>
            <a:r>
              <a:rPr lang="tr-TR" sz="1800" b="1" dirty="0" err="1">
                <a:solidFill>
                  <a:schemeClr val="accent6">
                    <a:lumMod val="75000"/>
                  </a:schemeClr>
                </a:solidFill>
              </a:rPr>
              <a:t>Opportunity</a:t>
            </a:r>
            <a:r>
              <a:rPr lang="tr-TR" sz="1800" b="1" dirty="0">
                <a:solidFill>
                  <a:schemeClr val="accent6">
                    <a:lumMod val="75000"/>
                  </a:schemeClr>
                </a:solidFill>
              </a:rPr>
              <a:t>:  </a:t>
            </a:r>
            <a:endParaRPr lang="tr-TR" sz="1800" b="1" dirty="0" smtClean="0">
              <a:solidFill>
                <a:schemeClr val="accent6">
                  <a:lumMod val="75000"/>
                </a:schemeClr>
              </a:solidFill>
            </a:endParaRPr>
          </a:p>
          <a:p>
            <a:pPr marL="0" indent="0">
              <a:buNone/>
            </a:pPr>
            <a:r>
              <a:rPr lang="en-US" sz="1800" dirty="0"/>
              <a:t>Meals are provided for our personnel at the staff dining hall for all meals. </a:t>
            </a:r>
            <a:endParaRPr lang="tr-TR" sz="1800" dirty="0"/>
          </a:p>
        </p:txBody>
      </p:sp>
      <p:pic>
        <p:nvPicPr>
          <p:cNvPr id="10" name="Resim 9"/>
          <p:cNvPicPr>
            <a:picLocks noChangeAspect="1"/>
          </p:cNvPicPr>
          <p:nvPr/>
        </p:nvPicPr>
        <p:blipFill>
          <a:blip r:embed="rId2"/>
          <a:stretch>
            <a:fillRect/>
          </a:stretch>
        </p:blipFill>
        <p:spPr>
          <a:xfrm>
            <a:off x="212939" y="1568624"/>
            <a:ext cx="1080000" cy="855392"/>
          </a:xfrm>
          <a:prstGeom prst="rect">
            <a:avLst/>
          </a:prstGeom>
        </p:spPr>
      </p:pic>
      <p:pic>
        <p:nvPicPr>
          <p:cNvPr id="17" name="Resim 16"/>
          <p:cNvPicPr>
            <a:picLocks noChangeAspect="1"/>
          </p:cNvPicPr>
          <p:nvPr/>
        </p:nvPicPr>
        <p:blipFill>
          <a:blip r:embed="rId3"/>
          <a:stretch>
            <a:fillRect/>
          </a:stretch>
        </p:blipFill>
        <p:spPr>
          <a:xfrm>
            <a:off x="5445224" y="5472648"/>
            <a:ext cx="1080000" cy="978231"/>
          </a:xfrm>
          <a:prstGeom prst="rect">
            <a:avLst/>
          </a:prstGeom>
        </p:spPr>
      </p:pic>
      <p:pic>
        <p:nvPicPr>
          <p:cNvPr id="18" name="Resim 17"/>
          <p:cNvPicPr>
            <a:picLocks noChangeAspect="1"/>
          </p:cNvPicPr>
          <p:nvPr/>
        </p:nvPicPr>
        <p:blipFill>
          <a:blip r:embed="rId4"/>
          <a:stretch>
            <a:fillRect/>
          </a:stretch>
        </p:blipFill>
        <p:spPr>
          <a:xfrm>
            <a:off x="32939" y="3676928"/>
            <a:ext cx="1440000" cy="1052821"/>
          </a:xfrm>
          <a:prstGeom prst="rect">
            <a:avLst/>
          </a:prstGeom>
        </p:spPr>
      </p:pic>
    </p:spTree>
    <p:extLst>
      <p:ext uri="{BB962C8B-B14F-4D97-AF65-F5344CB8AC3E}">
        <p14:creationId xmlns:p14="http://schemas.microsoft.com/office/powerpoint/2010/main" val="32230343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272480"/>
            <a:ext cx="6172200" cy="1008112"/>
          </a:xfrm>
        </p:spPr>
        <p:txBody>
          <a:bodyPr>
            <a:normAutofit/>
          </a:bodyPr>
          <a:lstStyle/>
          <a:p>
            <a:pPr algn="ctr"/>
            <a:r>
              <a:rPr lang="tr-TR" dirty="0">
                <a:solidFill>
                  <a:srgbClr val="002060"/>
                </a:solidFill>
              </a:rPr>
              <a:t>ENERGY SAVING </a:t>
            </a:r>
            <a:endParaRPr lang="tr-TR" dirty="0">
              <a:solidFill>
                <a:srgbClr val="002060"/>
              </a:solidFill>
            </a:endParaRPr>
          </a:p>
        </p:txBody>
      </p:sp>
      <p:pic>
        <p:nvPicPr>
          <p:cNvPr id="9" name="Resim 8"/>
          <p:cNvPicPr>
            <a:picLocks noChangeAspect="1"/>
          </p:cNvPicPr>
          <p:nvPr/>
        </p:nvPicPr>
        <p:blipFill>
          <a:blip r:embed="rId2"/>
          <a:stretch>
            <a:fillRect/>
          </a:stretch>
        </p:blipFill>
        <p:spPr>
          <a:xfrm>
            <a:off x="2733568" y="6502704"/>
            <a:ext cx="1533739" cy="1333686"/>
          </a:xfrm>
          <a:prstGeom prst="rect">
            <a:avLst/>
          </a:prstGeom>
        </p:spPr>
      </p:pic>
      <p:sp>
        <p:nvSpPr>
          <p:cNvPr id="11" name="İçerik Yer Tutucusu 2"/>
          <p:cNvSpPr txBox="1">
            <a:spLocks/>
          </p:cNvSpPr>
          <p:nvPr/>
        </p:nvSpPr>
        <p:spPr>
          <a:xfrm>
            <a:off x="1237308" y="1458679"/>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002060"/>
                </a:solidFill>
              </a:rPr>
              <a:t>We prefer high energy efficiency, local, and environmentally friendly devices and technologies. Our goal is to increase this ratio. Motion-sensitive sensors are used in general areas and staff areas. General areas are designed to benefit from daylight for energy saving.</a:t>
            </a:r>
            <a:endParaRPr lang="tr-TR" sz="1800" dirty="0">
              <a:solidFill>
                <a:srgbClr val="002060"/>
              </a:solidFill>
            </a:endParaRPr>
          </a:p>
        </p:txBody>
      </p:sp>
      <p:pic>
        <p:nvPicPr>
          <p:cNvPr id="12" name="Resim 11"/>
          <p:cNvPicPr>
            <a:picLocks noChangeAspect="1"/>
          </p:cNvPicPr>
          <p:nvPr/>
        </p:nvPicPr>
        <p:blipFill>
          <a:blip r:embed="rId3"/>
          <a:stretch>
            <a:fillRect/>
          </a:stretch>
        </p:blipFill>
        <p:spPr>
          <a:xfrm>
            <a:off x="4869160" y="4497261"/>
            <a:ext cx="1533739" cy="1333686"/>
          </a:xfrm>
          <a:prstGeom prst="rect">
            <a:avLst/>
          </a:prstGeom>
        </p:spPr>
      </p:pic>
      <p:sp>
        <p:nvSpPr>
          <p:cNvPr id="13" name="İçerik Yer Tutucusu 2"/>
          <p:cNvSpPr txBox="1">
            <a:spLocks/>
          </p:cNvSpPr>
          <p:nvPr/>
        </p:nvSpPr>
        <p:spPr>
          <a:xfrm>
            <a:off x="0" y="4746687"/>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tr-TR" sz="1800" dirty="0">
              <a:solidFill>
                <a:srgbClr val="002060"/>
              </a:solidFill>
            </a:endParaRPr>
          </a:p>
        </p:txBody>
      </p:sp>
      <p:pic>
        <p:nvPicPr>
          <p:cNvPr id="14" name="Resim 13"/>
          <p:cNvPicPr>
            <a:picLocks noChangeAspect="1"/>
          </p:cNvPicPr>
          <p:nvPr/>
        </p:nvPicPr>
        <p:blipFill>
          <a:blip r:embed="rId4"/>
          <a:stretch>
            <a:fillRect/>
          </a:stretch>
        </p:blipFill>
        <p:spPr>
          <a:xfrm>
            <a:off x="618967" y="4476520"/>
            <a:ext cx="1495634" cy="1343212"/>
          </a:xfrm>
          <a:prstGeom prst="rect">
            <a:avLst/>
          </a:prstGeom>
        </p:spPr>
      </p:pic>
      <p:sp>
        <p:nvSpPr>
          <p:cNvPr id="15" name="İçerik Yer Tutucusu 2"/>
          <p:cNvSpPr txBox="1">
            <a:spLocks/>
          </p:cNvSpPr>
          <p:nvPr/>
        </p:nvSpPr>
        <p:spPr>
          <a:xfrm>
            <a:off x="1747215" y="7169547"/>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endParaRPr lang="tr-TR" sz="1800" dirty="0">
              <a:solidFill>
                <a:srgbClr val="002060"/>
              </a:solidFill>
            </a:endParaRPr>
          </a:p>
        </p:txBody>
      </p:sp>
    </p:spTree>
    <p:extLst>
      <p:ext uri="{BB962C8B-B14F-4D97-AF65-F5344CB8AC3E}">
        <p14:creationId xmlns:p14="http://schemas.microsoft.com/office/powerpoint/2010/main" val="4496777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272480"/>
            <a:ext cx="6172200" cy="1008112"/>
          </a:xfrm>
        </p:spPr>
        <p:txBody>
          <a:bodyPr>
            <a:normAutofit/>
          </a:bodyPr>
          <a:lstStyle/>
          <a:p>
            <a:pPr algn="ctr"/>
            <a:r>
              <a:rPr lang="tr-TR" dirty="0">
                <a:solidFill>
                  <a:srgbClr val="002060"/>
                </a:solidFill>
              </a:rPr>
              <a:t>ENERGY SAVING </a:t>
            </a:r>
            <a:endParaRPr lang="tr-TR" dirty="0">
              <a:solidFill>
                <a:srgbClr val="002060"/>
              </a:solidFill>
            </a:endParaRPr>
          </a:p>
        </p:txBody>
      </p:sp>
      <p:sp>
        <p:nvSpPr>
          <p:cNvPr id="3" name="İçerik Yer Tutucusu 2"/>
          <p:cNvSpPr>
            <a:spLocks noGrp="1"/>
          </p:cNvSpPr>
          <p:nvPr>
            <p:ph idx="1"/>
          </p:nvPr>
        </p:nvSpPr>
        <p:spPr>
          <a:xfrm>
            <a:off x="342900" y="2019443"/>
            <a:ext cx="6172200" cy="1915824"/>
          </a:xfrm>
        </p:spPr>
        <p:txBody>
          <a:bodyPr>
            <a:noAutofit/>
          </a:bodyPr>
          <a:lstStyle/>
          <a:p>
            <a:pPr marL="0" indent="0" algn="ctr">
              <a:buNone/>
            </a:pPr>
            <a:r>
              <a:rPr lang="en-US" sz="1800" dirty="0">
                <a:solidFill>
                  <a:srgbClr val="002060"/>
                </a:solidFill>
              </a:rPr>
              <a:t>Our exterior lighting and some cooling systems are controlled by timers. LED televisions are used in general areas and in our rooms. Mini-bars are positioned away from heat sources to save energy. Periodic maintenance and cleaning of all electronic devices are carried out to minimize energy losses. </a:t>
            </a:r>
            <a:endParaRPr lang="tr-TR" sz="1800" dirty="0">
              <a:solidFill>
                <a:srgbClr val="002060"/>
              </a:solidFill>
            </a:endParaRPr>
          </a:p>
        </p:txBody>
      </p:sp>
      <p:pic>
        <p:nvPicPr>
          <p:cNvPr id="6" name="Resim 5"/>
          <p:cNvPicPr>
            <a:picLocks noChangeAspect="1"/>
          </p:cNvPicPr>
          <p:nvPr/>
        </p:nvPicPr>
        <p:blipFill>
          <a:blip r:embed="rId2"/>
          <a:stretch>
            <a:fillRect/>
          </a:stretch>
        </p:blipFill>
        <p:spPr>
          <a:xfrm>
            <a:off x="4981361" y="4176703"/>
            <a:ext cx="1533739" cy="1333686"/>
          </a:xfrm>
          <a:prstGeom prst="rect">
            <a:avLst/>
          </a:prstGeom>
        </p:spPr>
      </p:pic>
      <p:sp>
        <p:nvSpPr>
          <p:cNvPr id="8" name="İçerik Yer Tutucusu 2"/>
          <p:cNvSpPr txBox="1">
            <a:spLocks/>
          </p:cNvSpPr>
          <p:nvPr/>
        </p:nvSpPr>
        <p:spPr>
          <a:xfrm>
            <a:off x="342900" y="3766403"/>
            <a:ext cx="4526260" cy="82917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tr-TR" sz="1800" dirty="0">
              <a:solidFill>
                <a:srgbClr val="002060"/>
              </a:solidFill>
            </a:endParaRPr>
          </a:p>
        </p:txBody>
      </p:sp>
      <p:pic>
        <p:nvPicPr>
          <p:cNvPr id="9" name="Resim 8"/>
          <p:cNvPicPr>
            <a:picLocks noChangeAspect="1"/>
          </p:cNvPicPr>
          <p:nvPr/>
        </p:nvPicPr>
        <p:blipFill>
          <a:blip r:embed="rId3"/>
          <a:stretch>
            <a:fillRect/>
          </a:stretch>
        </p:blipFill>
        <p:spPr>
          <a:xfrm>
            <a:off x="435082" y="4176703"/>
            <a:ext cx="1533739" cy="1333686"/>
          </a:xfrm>
          <a:prstGeom prst="rect">
            <a:avLst/>
          </a:prstGeom>
        </p:spPr>
      </p:pic>
      <p:sp>
        <p:nvSpPr>
          <p:cNvPr id="11" name="İçerik Yer Tutucusu 2"/>
          <p:cNvSpPr txBox="1">
            <a:spLocks/>
          </p:cNvSpPr>
          <p:nvPr/>
        </p:nvSpPr>
        <p:spPr>
          <a:xfrm>
            <a:off x="1937805" y="4612096"/>
            <a:ext cx="4526261"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endParaRPr lang="tr-TR" sz="1800" dirty="0">
              <a:solidFill>
                <a:srgbClr val="002060"/>
              </a:solidFill>
            </a:endParaRPr>
          </a:p>
        </p:txBody>
      </p:sp>
      <p:sp>
        <p:nvSpPr>
          <p:cNvPr id="13" name="İçerik Yer Tutucusu 2"/>
          <p:cNvSpPr txBox="1">
            <a:spLocks/>
          </p:cNvSpPr>
          <p:nvPr/>
        </p:nvSpPr>
        <p:spPr>
          <a:xfrm>
            <a:off x="1838534" y="6531106"/>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tr-TR" sz="1800" dirty="0">
              <a:solidFill>
                <a:srgbClr val="002060"/>
              </a:solidFill>
            </a:endParaRPr>
          </a:p>
        </p:txBody>
      </p:sp>
      <p:pic>
        <p:nvPicPr>
          <p:cNvPr id="14" name="Resim 13"/>
          <p:cNvPicPr>
            <a:picLocks noChangeAspect="1"/>
          </p:cNvPicPr>
          <p:nvPr/>
        </p:nvPicPr>
        <p:blipFill>
          <a:blip r:embed="rId4"/>
          <a:stretch>
            <a:fillRect/>
          </a:stretch>
        </p:blipFill>
        <p:spPr>
          <a:xfrm>
            <a:off x="2752621" y="5892814"/>
            <a:ext cx="1495634" cy="1343212"/>
          </a:xfrm>
          <a:prstGeom prst="rect">
            <a:avLst/>
          </a:prstGeom>
        </p:spPr>
      </p:pic>
      <p:sp>
        <p:nvSpPr>
          <p:cNvPr id="15" name="İçerik Yer Tutucusu 2"/>
          <p:cNvSpPr txBox="1">
            <a:spLocks/>
          </p:cNvSpPr>
          <p:nvPr/>
        </p:nvSpPr>
        <p:spPr>
          <a:xfrm>
            <a:off x="1838534" y="7195091"/>
            <a:ext cx="4676566" cy="193437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endParaRPr lang="tr-TR" sz="1800" dirty="0">
              <a:solidFill>
                <a:srgbClr val="002060"/>
              </a:solidFill>
            </a:endParaRPr>
          </a:p>
        </p:txBody>
      </p:sp>
    </p:spTree>
    <p:extLst>
      <p:ext uri="{BB962C8B-B14F-4D97-AF65-F5344CB8AC3E}">
        <p14:creationId xmlns:p14="http://schemas.microsoft.com/office/powerpoint/2010/main" val="31568695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272480"/>
            <a:ext cx="6172200" cy="1008112"/>
          </a:xfrm>
        </p:spPr>
        <p:txBody>
          <a:bodyPr>
            <a:normAutofit/>
          </a:bodyPr>
          <a:lstStyle/>
          <a:p>
            <a:pPr algn="ctr"/>
            <a:r>
              <a:rPr lang="tr-TR" sz="2800" b="1" dirty="0">
                <a:solidFill>
                  <a:srgbClr val="002060"/>
                </a:solidFill>
              </a:rPr>
              <a:t>ENERGY SAVING </a:t>
            </a:r>
            <a:endParaRPr lang="tr-TR" sz="2800" b="1" dirty="0">
              <a:solidFill>
                <a:srgbClr val="002060"/>
              </a:solidFill>
            </a:endParaRPr>
          </a:p>
        </p:txBody>
      </p:sp>
      <p:pic>
        <p:nvPicPr>
          <p:cNvPr id="6" name="Resim 5"/>
          <p:cNvPicPr>
            <a:picLocks noChangeAspect="1"/>
          </p:cNvPicPr>
          <p:nvPr/>
        </p:nvPicPr>
        <p:blipFill>
          <a:blip r:embed="rId2"/>
          <a:stretch>
            <a:fillRect/>
          </a:stretch>
        </p:blipFill>
        <p:spPr>
          <a:xfrm>
            <a:off x="2755709" y="4868944"/>
            <a:ext cx="1533739" cy="1333686"/>
          </a:xfrm>
          <a:prstGeom prst="rect">
            <a:avLst/>
          </a:prstGeom>
        </p:spPr>
      </p:pic>
      <p:pic>
        <p:nvPicPr>
          <p:cNvPr id="7" name="Resim 6"/>
          <p:cNvPicPr>
            <a:picLocks noChangeAspect="1"/>
          </p:cNvPicPr>
          <p:nvPr/>
        </p:nvPicPr>
        <p:blipFill>
          <a:blip r:embed="rId3"/>
          <a:stretch>
            <a:fillRect/>
          </a:stretch>
        </p:blipFill>
        <p:spPr>
          <a:xfrm>
            <a:off x="4714736" y="4868944"/>
            <a:ext cx="1533739" cy="1333686"/>
          </a:xfrm>
          <a:prstGeom prst="rect">
            <a:avLst/>
          </a:prstGeom>
        </p:spPr>
      </p:pic>
      <p:sp>
        <p:nvSpPr>
          <p:cNvPr id="8" name="İçerik Yer Tutucusu 2"/>
          <p:cNvSpPr txBox="1">
            <a:spLocks/>
          </p:cNvSpPr>
          <p:nvPr/>
        </p:nvSpPr>
        <p:spPr>
          <a:xfrm>
            <a:off x="342900" y="3766403"/>
            <a:ext cx="4526260" cy="82917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tr-TR" sz="1800" dirty="0">
              <a:solidFill>
                <a:srgbClr val="002060"/>
              </a:solidFill>
            </a:endParaRPr>
          </a:p>
        </p:txBody>
      </p:sp>
      <p:pic>
        <p:nvPicPr>
          <p:cNvPr id="9" name="Resim 8"/>
          <p:cNvPicPr>
            <a:picLocks noChangeAspect="1"/>
          </p:cNvPicPr>
          <p:nvPr/>
        </p:nvPicPr>
        <p:blipFill>
          <a:blip r:embed="rId4"/>
          <a:stretch>
            <a:fillRect/>
          </a:stretch>
        </p:blipFill>
        <p:spPr>
          <a:xfrm>
            <a:off x="692696" y="4881563"/>
            <a:ext cx="1533739" cy="1333686"/>
          </a:xfrm>
          <a:prstGeom prst="rect">
            <a:avLst/>
          </a:prstGeom>
        </p:spPr>
      </p:pic>
      <p:sp>
        <p:nvSpPr>
          <p:cNvPr id="11" name="İçerik Yer Tutucusu 2"/>
          <p:cNvSpPr txBox="1">
            <a:spLocks/>
          </p:cNvSpPr>
          <p:nvPr/>
        </p:nvSpPr>
        <p:spPr>
          <a:xfrm>
            <a:off x="1988840" y="5350581"/>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endParaRPr lang="tr-TR" sz="1800" dirty="0">
              <a:solidFill>
                <a:srgbClr val="002060"/>
              </a:solidFill>
            </a:endParaRPr>
          </a:p>
        </p:txBody>
      </p:sp>
      <p:pic>
        <p:nvPicPr>
          <p:cNvPr id="12" name="Resim 11"/>
          <p:cNvPicPr>
            <a:picLocks noChangeAspect="1"/>
          </p:cNvPicPr>
          <p:nvPr/>
        </p:nvPicPr>
        <p:blipFill>
          <a:blip r:embed="rId5"/>
          <a:stretch>
            <a:fillRect/>
          </a:stretch>
        </p:blipFill>
        <p:spPr>
          <a:xfrm>
            <a:off x="3947866" y="7526513"/>
            <a:ext cx="1533739" cy="1333686"/>
          </a:xfrm>
          <a:prstGeom prst="rect">
            <a:avLst/>
          </a:prstGeom>
        </p:spPr>
      </p:pic>
      <p:sp>
        <p:nvSpPr>
          <p:cNvPr id="13" name="İçerik Yer Tutucusu 2"/>
          <p:cNvSpPr txBox="1">
            <a:spLocks/>
          </p:cNvSpPr>
          <p:nvPr/>
        </p:nvSpPr>
        <p:spPr>
          <a:xfrm>
            <a:off x="342900" y="7016149"/>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tr-TR" sz="1800" dirty="0">
              <a:solidFill>
                <a:srgbClr val="002060"/>
              </a:solidFill>
            </a:endParaRPr>
          </a:p>
        </p:txBody>
      </p:sp>
      <p:pic>
        <p:nvPicPr>
          <p:cNvPr id="14" name="Resim 13"/>
          <p:cNvPicPr>
            <a:picLocks noChangeAspect="1"/>
          </p:cNvPicPr>
          <p:nvPr/>
        </p:nvPicPr>
        <p:blipFill>
          <a:blip r:embed="rId6"/>
          <a:stretch>
            <a:fillRect/>
          </a:stretch>
        </p:blipFill>
        <p:spPr>
          <a:xfrm>
            <a:off x="1628799" y="7628064"/>
            <a:ext cx="1495634" cy="1343212"/>
          </a:xfrm>
          <a:prstGeom prst="rect">
            <a:avLst/>
          </a:prstGeom>
        </p:spPr>
      </p:pic>
      <p:sp>
        <p:nvSpPr>
          <p:cNvPr id="15" name="İçerik Yer Tutucusu 2"/>
          <p:cNvSpPr txBox="1">
            <a:spLocks/>
          </p:cNvSpPr>
          <p:nvPr/>
        </p:nvSpPr>
        <p:spPr>
          <a:xfrm>
            <a:off x="1628799" y="8633241"/>
            <a:ext cx="4886301" cy="95180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endParaRPr lang="tr-TR" sz="1800" dirty="0">
              <a:solidFill>
                <a:srgbClr val="002060"/>
              </a:solidFill>
            </a:endParaRPr>
          </a:p>
        </p:txBody>
      </p:sp>
      <p:sp>
        <p:nvSpPr>
          <p:cNvPr id="4" name="Dikdörtgen 3"/>
          <p:cNvSpPr/>
          <p:nvPr/>
        </p:nvSpPr>
        <p:spPr>
          <a:xfrm>
            <a:off x="201762" y="1376403"/>
            <a:ext cx="6597352" cy="2585323"/>
          </a:xfrm>
          <a:prstGeom prst="rect">
            <a:avLst/>
          </a:prstGeom>
        </p:spPr>
        <p:txBody>
          <a:bodyPr wrap="square">
            <a:spAutoFit/>
          </a:bodyPr>
          <a:lstStyle/>
          <a:p>
            <a:pPr algn="ctr"/>
            <a:r>
              <a:rPr lang="tr-TR" dirty="0" err="1"/>
              <a:t>We</a:t>
            </a:r>
            <a:r>
              <a:rPr lang="tr-TR" dirty="0"/>
              <a:t> </a:t>
            </a:r>
            <a:r>
              <a:rPr lang="tr-TR" dirty="0" err="1"/>
              <a:t>have</a:t>
            </a:r>
            <a:r>
              <a:rPr lang="tr-TR" dirty="0"/>
              <a:t> solar </a:t>
            </a:r>
            <a:r>
              <a:rPr lang="tr-TR" dirty="0" err="1"/>
              <a:t>panels</a:t>
            </a:r>
            <a:r>
              <a:rPr lang="tr-TR" dirty="0"/>
              <a:t> </a:t>
            </a:r>
            <a:r>
              <a:rPr lang="tr-TR" dirty="0" err="1"/>
              <a:t>to</a:t>
            </a:r>
            <a:r>
              <a:rPr lang="tr-TR" dirty="0"/>
              <a:t> </a:t>
            </a:r>
            <a:r>
              <a:rPr lang="tr-TR" dirty="0" err="1"/>
              <a:t>benefit</a:t>
            </a:r>
            <a:r>
              <a:rPr lang="tr-TR" dirty="0"/>
              <a:t> </a:t>
            </a:r>
            <a:r>
              <a:rPr lang="tr-TR" dirty="0" err="1"/>
              <a:t>from</a:t>
            </a:r>
            <a:r>
              <a:rPr lang="tr-TR" dirty="0"/>
              <a:t> solar </a:t>
            </a:r>
            <a:r>
              <a:rPr lang="tr-TR" dirty="0" err="1"/>
              <a:t>energy</a:t>
            </a:r>
            <a:r>
              <a:rPr lang="tr-TR" dirty="0"/>
              <a:t>. </a:t>
            </a:r>
            <a:r>
              <a:rPr lang="tr-TR" dirty="0" err="1"/>
              <a:t>We</a:t>
            </a:r>
            <a:r>
              <a:rPr lang="tr-TR" dirty="0"/>
              <a:t> </a:t>
            </a:r>
            <a:r>
              <a:rPr lang="tr-TR" dirty="0" err="1"/>
              <a:t>achieve</a:t>
            </a:r>
            <a:r>
              <a:rPr lang="tr-TR" dirty="0"/>
              <a:t> 45% </a:t>
            </a:r>
            <a:r>
              <a:rPr lang="tr-TR" dirty="0" err="1"/>
              <a:t>energy</a:t>
            </a:r>
            <a:r>
              <a:rPr lang="tr-TR" dirty="0"/>
              <a:t> </a:t>
            </a:r>
            <a:r>
              <a:rPr lang="tr-TR" dirty="0" err="1"/>
              <a:t>savings</a:t>
            </a:r>
            <a:r>
              <a:rPr lang="tr-TR" dirty="0"/>
              <a:t> in </a:t>
            </a:r>
            <a:r>
              <a:rPr lang="tr-TR" dirty="0" err="1"/>
              <a:t>the</a:t>
            </a:r>
            <a:r>
              <a:rPr lang="tr-TR" dirty="0"/>
              <a:t> </a:t>
            </a:r>
            <a:r>
              <a:rPr lang="tr-TR" dirty="0" err="1"/>
              <a:t>water</a:t>
            </a:r>
            <a:r>
              <a:rPr lang="tr-TR" dirty="0"/>
              <a:t> </a:t>
            </a:r>
            <a:r>
              <a:rPr lang="tr-TR" dirty="0" err="1"/>
              <a:t>heating</a:t>
            </a:r>
            <a:r>
              <a:rPr lang="tr-TR" dirty="0"/>
              <a:t> </a:t>
            </a:r>
            <a:r>
              <a:rPr lang="tr-TR" dirty="0" err="1"/>
              <a:t>system</a:t>
            </a:r>
            <a:r>
              <a:rPr lang="tr-TR" dirty="0"/>
              <a:t>. </a:t>
            </a:r>
            <a:r>
              <a:rPr lang="tr-TR" dirty="0" err="1"/>
              <a:t>Energy</a:t>
            </a:r>
            <a:r>
              <a:rPr lang="tr-TR" dirty="0"/>
              <a:t> </a:t>
            </a:r>
            <a:r>
              <a:rPr lang="tr-TR" dirty="0" err="1"/>
              <a:t>losses</a:t>
            </a:r>
            <a:r>
              <a:rPr lang="tr-TR" dirty="0"/>
              <a:t> </a:t>
            </a:r>
            <a:r>
              <a:rPr lang="tr-TR" dirty="0" err="1"/>
              <a:t>are</a:t>
            </a:r>
            <a:r>
              <a:rPr lang="tr-TR" dirty="0"/>
              <a:t> </a:t>
            </a:r>
            <a:r>
              <a:rPr lang="tr-TR" dirty="0" err="1"/>
              <a:t>prevented</a:t>
            </a:r>
            <a:r>
              <a:rPr lang="tr-TR" dirty="0"/>
              <a:t> </a:t>
            </a:r>
            <a:r>
              <a:rPr lang="tr-TR" dirty="0" err="1"/>
              <a:t>by</a:t>
            </a:r>
            <a:r>
              <a:rPr lang="tr-TR" dirty="0"/>
              <a:t> </a:t>
            </a:r>
            <a:r>
              <a:rPr lang="tr-TR" dirty="0" err="1"/>
              <a:t>checking</a:t>
            </a:r>
            <a:r>
              <a:rPr lang="tr-TR" dirty="0"/>
              <a:t> </a:t>
            </a:r>
            <a:r>
              <a:rPr lang="tr-TR" dirty="0" err="1"/>
              <a:t>the</a:t>
            </a:r>
            <a:r>
              <a:rPr lang="tr-TR" dirty="0"/>
              <a:t> </a:t>
            </a:r>
            <a:r>
              <a:rPr lang="tr-TR" dirty="0" err="1"/>
              <a:t>gaskets</a:t>
            </a:r>
            <a:r>
              <a:rPr lang="tr-TR" dirty="0"/>
              <a:t> of </a:t>
            </a:r>
            <a:r>
              <a:rPr lang="tr-TR" dirty="0" err="1"/>
              <a:t>cold</a:t>
            </a:r>
            <a:r>
              <a:rPr lang="tr-TR" dirty="0"/>
              <a:t> </a:t>
            </a:r>
            <a:r>
              <a:rPr lang="tr-TR" dirty="0" err="1"/>
              <a:t>rooms</a:t>
            </a:r>
            <a:r>
              <a:rPr lang="tr-TR" dirty="0"/>
              <a:t>, </a:t>
            </a:r>
            <a:r>
              <a:rPr lang="tr-TR" dirty="0" err="1"/>
              <a:t>deep</a:t>
            </a:r>
            <a:r>
              <a:rPr lang="tr-TR" dirty="0"/>
              <a:t> </a:t>
            </a:r>
            <a:r>
              <a:rPr lang="tr-TR" dirty="0" err="1"/>
              <a:t>freezers</a:t>
            </a:r>
            <a:r>
              <a:rPr lang="tr-TR" dirty="0"/>
              <a:t>, </a:t>
            </a:r>
            <a:r>
              <a:rPr lang="tr-TR" dirty="0" err="1"/>
              <a:t>ice</a:t>
            </a:r>
            <a:r>
              <a:rPr lang="tr-TR" dirty="0"/>
              <a:t> </a:t>
            </a:r>
            <a:r>
              <a:rPr lang="tr-TR" dirty="0" err="1"/>
              <a:t>machines</a:t>
            </a:r>
            <a:r>
              <a:rPr lang="tr-TR" dirty="0"/>
              <a:t>, </a:t>
            </a:r>
            <a:r>
              <a:rPr lang="tr-TR" dirty="0" err="1"/>
              <a:t>and</a:t>
            </a:r>
            <a:r>
              <a:rPr lang="tr-TR" dirty="0"/>
              <a:t> </a:t>
            </a:r>
            <a:r>
              <a:rPr lang="tr-TR" dirty="0" err="1"/>
              <a:t>refrigerated</a:t>
            </a:r>
            <a:r>
              <a:rPr lang="tr-TR" dirty="0"/>
              <a:t> </a:t>
            </a:r>
            <a:r>
              <a:rPr lang="tr-TR" dirty="0" err="1"/>
              <a:t>cabinets</a:t>
            </a:r>
            <a:r>
              <a:rPr lang="tr-TR" dirty="0"/>
              <a:t> </a:t>
            </a:r>
            <a:r>
              <a:rPr lang="tr-TR" dirty="0" err="1"/>
              <a:t>and</a:t>
            </a:r>
            <a:r>
              <a:rPr lang="tr-TR" dirty="0"/>
              <a:t> </a:t>
            </a:r>
            <a:r>
              <a:rPr lang="tr-TR" dirty="0" err="1"/>
              <a:t>replacing</a:t>
            </a:r>
            <a:r>
              <a:rPr lang="tr-TR" dirty="0"/>
              <a:t> </a:t>
            </a:r>
            <a:r>
              <a:rPr lang="tr-TR" dirty="0" err="1"/>
              <a:t>those</a:t>
            </a:r>
            <a:r>
              <a:rPr lang="tr-TR" dirty="0"/>
              <a:t> </a:t>
            </a:r>
            <a:r>
              <a:rPr lang="tr-TR" dirty="0" err="1"/>
              <a:t>that</a:t>
            </a:r>
            <a:r>
              <a:rPr lang="tr-TR" dirty="0"/>
              <a:t> </a:t>
            </a:r>
            <a:r>
              <a:rPr lang="tr-TR" dirty="0" err="1"/>
              <a:t>are</a:t>
            </a:r>
            <a:r>
              <a:rPr lang="tr-TR" dirty="0"/>
              <a:t> </a:t>
            </a:r>
            <a:r>
              <a:rPr lang="tr-TR" dirty="0" err="1"/>
              <a:t>worn</a:t>
            </a:r>
            <a:r>
              <a:rPr lang="tr-TR" dirty="0"/>
              <a:t> </a:t>
            </a:r>
            <a:r>
              <a:rPr lang="tr-TR" dirty="0" err="1"/>
              <a:t>out</a:t>
            </a:r>
            <a:r>
              <a:rPr lang="tr-TR" dirty="0"/>
              <a:t>. </a:t>
            </a:r>
            <a:r>
              <a:rPr lang="tr-TR" dirty="0" err="1"/>
              <a:t>Dishwashers</a:t>
            </a:r>
            <a:r>
              <a:rPr lang="tr-TR" dirty="0"/>
              <a:t>, </a:t>
            </a:r>
            <a:r>
              <a:rPr lang="tr-TR" dirty="0" err="1"/>
              <a:t>washing</a:t>
            </a:r>
            <a:r>
              <a:rPr lang="tr-TR" dirty="0"/>
              <a:t> </a:t>
            </a:r>
            <a:r>
              <a:rPr lang="tr-TR" dirty="0" err="1"/>
              <a:t>machines</a:t>
            </a:r>
            <a:r>
              <a:rPr lang="tr-TR" dirty="0"/>
              <a:t>, </a:t>
            </a:r>
            <a:r>
              <a:rPr lang="tr-TR" dirty="0" err="1"/>
              <a:t>and</a:t>
            </a:r>
            <a:r>
              <a:rPr lang="tr-TR" dirty="0"/>
              <a:t> </a:t>
            </a:r>
            <a:r>
              <a:rPr lang="tr-TR" dirty="0" err="1"/>
              <a:t>dryers</a:t>
            </a:r>
            <a:r>
              <a:rPr lang="tr-TR" dirty="0"/>
              <a:t> </a:t>
            </a:r>
            <a:r>
              <a:rPr lang="tr-TR" dirty="0" err="1"/>
              <a:t>are</a:t>
            </a:r>
            <a:r>
              <a:rPr lang="tr-TR" dirty="0"/>
              <a:t> not </a:t>
            </a:r>
            <a:r>
              <a:rPr lang="tr-TR" dirty="0" err="1"/>
              <a:t>operated</a:t>
            </a:r>
            <a:r>
              <a:rPr lang="tr-TR" dirty="0"/>
              <a:t> </a:t>
            </a:r>
            <a:r>
              <a:rPr lang="tr-TR" dirty="0" err="1"/>
              <a:t>without</a:t>
            </a:r>
            <a:r>
              <a:rPr lang="tr-TR" dirty="0"/>
              <a:t> </a:t>
            </a:r>
            <a:r>
              <a:rPr lang="tr-TR" dirty="0" err="1"/>
              <a:t>being</a:t>
            </a:r>
            <a:r>
              <a:rPr lang="tr-TR" dirty="0"/>
              <a:t> </a:t>
            </a:r>
            <a:r>
              <a:rPr lang="tr-TR" dirty="0" err="1"/>
              <a:t>fully</a:t>
            </a:r>
            <a:r>
              <a:rPr lang="tr-TR" dirty="0"/>
              <a:t> </a:t>
            </a:r>
            <a:r>
              <a:rPr lang="tr-TR" dirty="0" err="1"/>
              <a:t>loaded</a:t>
            </a:r>
            <a:r>
              <a:rPr lang="tr-TR" dirty="0"/>
              <a:t>. </a:t>
            </a:r>
            <a:r>
              <a:rPr lang="tr-TR" dirty="0" err="1"/>
              <a:t>All</a:t>
            </a:r>
            <a:r>
              <a:rPr lang="tr-TR" dirty="0"/>
              <a:t> </a:t>
            </a:r>
            <a:r>
              <a:rPr lang="tr-TR" dirty="0" err="1"/>
              <a:t>our</a:t>
            </a:r>
            <a:r>
              <a:rPr lang="tr-TR" dirty="0"/>
              <a:t> </a:t>
            </a:r>
            <a:r>
              <a:rPr lang="tr-TR" dirty="0" err="1"/>
              <a:t>energy</a:t>
            </a:r>
            <a:r>
              <a:rPr lang="tr-TR" dirty="0"/>
              <a:t> </a:t>
            </a:r>
            <a:r>
              <a:rPr lang="tr-TR" dirty="0" err="1"/>
              <a:t>consumptions</a:t>
            </a:r>
            <a:r>
              <a:rPr lang="tr-TR" dirty="0"/>
              <a:t> </a:t>
            </a:r>
            <a:r>
              <a:rPr lang="tr-TR" dirty="0" err="1"/>
              <a:t>are</a:t>
            </a:r>
            <a:r>
              <a:rPr lang="tr-TR" dirty="0"/>
              <a:t> </a:t>
            </a:r>
            <a:r>
              <a:rPr lang="tr-TR" dirty="0" err="1"/>
              <a:t>recorded</a:t>
            </a:r>
            <a:r>
              <a:rPr lang="tr-TR" dirty="0"/>
              <a:t> </a:t>
            </a:r>
            <a:r>
              <a:rPr lang="tr-TR" dirty="0" err="1"/>
              <a:t>and</a:t>
            </a:r>
            <a:r>
              <a:rPr lang="tr-TR" dirty="0"/>
              <a:t> </a:t>
            </a:r>
            <a:r>
              <a:rPr lang="tr-TR" dirty="0" err="1"/>
              <a:t>monitored</a:t>
            </a:r>
            <a:r>
              <a:rPr lang="tr-TR" dirty="0"/>
              <a:t> on a </a:t>
            </a:r>
            <a:r>
              <a:rPr lang="tr-TR" dirty="0" err="1"/>
              <a:t>monthly</a:t>
            </a:r>
            <a:r>
              <a:rPr lang="tr-TR" dirty="0"/>
              <a:t> </a:t>
            </a:r>
            <a:r>
              <a:rPr lang="tr-TR" dirty="0" err="1"/>
              <a:t>and</a:t>
            </a:r>
            <a:r>
              <a:rPr lang="tr-TR" dirty="0"/>
              <a:t> </a:t>
            </a:r>
            <a:r>
              <a:rPr lang="tr-TR" dirty="0" err="1"/>
              <a:t>yearly</a:t>
            </a:r>
            <a:r>
              <a:rPr lang="tr-TR" dirty="0"/>
              <a:t> </a:t>
            </a:r>
            <a:r>
              <a:rPr lang="tr-TR" dirty="0" err="1"/>
              <a:t>basis</a:t>
            </a:r>
            <a:r>
              <a:rPr lang="tr-TR" dirty="0"/>
              <a:t>. </a:t>
            </a:r>
            <a:r>
              <a:rPr lang="tr-TR" dirty="0" err="1"/>
              <a:t>Our</a:t>
            </a:r>
            <a:r>
              <a:rPr lang="tr-TR" dirty="0"/>
              <a:t> </a:t>
            </a:r>
            <a:r>
              <a:rPr lang="tr-TR" dirty="0" err="1"/>
              <a:t>personnel</a:t>
            </a:r>
            <a:r>
              <a:rPr lang="tr-TR" dirty="0"/>
              <a:t> </a:t>
            </a:r>
            <a:r>
              <a:rPr lang="tr-TR" dirty="0" err="1"/>
              <a:t>are</a:t>
            </a:r>
            <a:r>
              <a:rPr lang="tr-TR" dirty="0"/>
              <a:t> </a:t>
            </a:r>
            <a:r>
              <a:rPr lang="tr-TR" dirty="0" err="1"/>
              <a:t>trained</a:t>
            </a:r>
            <a:r>
              <a:rPr lang="tr-TR" dirty="0"/>
              <a:t> on </a:t>
            </a:r>
            <a:r>
              <a:rPr lang="tr-TR" dirty="0" err="1"/>
              <a:t>savings</a:t>
            </a:r>
            <a:r>
              <a:rPr lang="tr-TR" dirty="0"/>
              <a:t> </a:t>
            </a:r>
            <a:r>
              <a:rPr lang="tr-TR" dirty="0" err="1"/>
              <a:t>measures</a:t>
            </a:r>
            <a:r>
              <a:rPr lang="tr-TR" dirty="0"/>
              <a:t>, </a:t>
            </a:r>
            <a:r>
              <a:rPr lang="tr-TR" dirty="0" err="1"/>
              <a:t>and</a:t>
            </a:r>
            <a:r>
              <a:rPr lang="tr-TR" dirty="0"/>
              <a:t> </a:t>
            </a:r>
            <a:r>
              <a:rPr lang="tr-TR" dirty="0" err="1"/>
              <a:t>our</a:t>
            </a:r>
            <a:r>
              <a:rPr lang="tr-TR" dirty="0"/>
              <a:t> </a:t>
            </a:r>
            <a:r>
              <a:rPr lang="tr-TR" dirty="0" err="1"/>
              <a:t>guests</a:t>
            </a:r>
            <a:r>
              <a:rPr lang="tr-TR" dirty="0"/>
              <a:t> </a:t>
            </a:r>
            <a:r>
              <a:rPr lang="tr-TR" dirty="0" err="1"/>
              <a:t>are</a:t>
            </a:r>
            <a:r>
              <a:rPr lang="tr-TR" dirty="0"/>
              <a:t> </a:t>
            </a:r>
            <a:r>
              <a:rPr lang="tr-TR" dirty="0" err="1"/>
              <a:t>informed</a:t>
            </a:r>
            <a:r>
              <a:rPr lang="tr-TR" dirty="0"/>
              <a:t> </a:t>
            </a:r>
            <a:r>
              <a:rPr lang="tr-TR" dirty="0" err="1"/>
              <a:t>about</a:t>
            </a:r>
            <a:r>
              <a:rPr lang="tr-TR" dirty="0"/>
              <a:t> </a:t>
            </a:r>
            <a:r>
              <a:rPr lang="tr-TR" dirty="0" err="1"/>
              <a:t>our</a:t>
            </a:r>
            <a:r>
              <a:rPr lang="tr-TR" dirty="0"/>
              <a:t> </a:t>
            </a:r>
            <a:r>
              <a:rPr lang="tr-TR" dirty="0" err="1"/>
              <a:t>saving</a:t>
            </a:r>
            <a:r>
              <a:rPr lang="tr-TR" dirty="0"/>
              <a:t> </a:t>
            </a:r>
            <a:r>
              <a:rPr lang="tr-TR" dirty="0" err="1"/>
              <a:t>practices</a:t>
            </a:r>
            <a:r>
              <a:rPr lang="tr-TR" dirty="0"/>
              <a:t>.  </a:t>
            </a:r>
          </a:p>
        </p:txBody>
      </p:sp>
    </p:spTree>
    <p:extLst>
      <p:ext uri="{BB962C8B-B14F-4D97-AF65-F5344CB8AC3E}">
        <p14:creationId xmlns:p14="http://schemas.microsoft.com/office/powerpoint/2010/main" val="42794435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128464"/>
            <a:ext cx="6172200" cy="411474"/>
          </a:xfrm>
        </p:spPr>
        <p:txBody>
          <a:bodyPr>
            <a:normAutofit fontScale="90000"/>
          </a:bodyPr>
          <a:lstStyle/>
          <a:p>
            <a:pPr algn="ctr"/>
            <a:r>
              <a:rPr lang="tr-TR" dirty="0">
                <a:solidFill>
                  <a:srgbClr val="0070C0"/>
                </a:solidFill>
              </a:rPr>
              <a:t>ENERGY SAVING </a:t>
            </a:r>
            <a:endParaRPr lang="tr-TR" dirty="0">
              <a:solidFill>
                <a:srgbClr val="0070C0"/>
              </a:solidFill>
            </a:endParaRPr>
          </a:p>
        </p:txBody>
      </p:sp>
      <p:sp>
        <p:nvSpPr>
          <p:cNvPr id="5" name="Rectangle 2">
            <a:extLst>
              <a:ext uri="{FF2B5EF4-FFF2-40B4-BE49-F238E27FC236}">
                <a16:creationId xmlns:a16="http://schemas.microsoft.com/office/drawing/2014/main" xmlns="" id="{31ECA7B6-45E5-8FD1-2330-E00BA64E607A}"/>
              </a:ext>
            </a:extLst>
          </p:cNvPr>
          <p:cNvSpPr>
            <a:spLocks noChangeArrowheads="1"/>
          </p:cNvSpPr>
          <p:nvPr/>
        </p:nvSpPr>
        <p:spPr bwMode="auto">
          <a:xfrm>
            <a:off x="481224" y="678438"/>
            <a:ext cx="6038428"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buFontTx/>
              <a:buChar char="•"/>
            </a:pPr>
            <a:r>
              <a:rPr lang="tr-TR" altLang="tr-TR" dirty="0">
                <a:latin typeface="Arial" panose="020B0604020202020204" pitchFamily="34" charset="0"/>
              </a:rPr>
              <a:t> </a:t>
            </a:r>
            <a:r>
              <a:rPr lang="en-US" altLang="tr-TR" dirty="0" smtClean="0">
                <a:latin typeface="Arial" panose="020B0604020202020204" pitchFamily="34" charset="0"/>
              </a:rPr>
              <a:t>While </a:t>
            </a:r>
            <a:r>
              <a:rPr lang="en-US" altLang="tr-TR" dirty="0">
                <a:latin typeface="Arial" panose="020B0604020202020204" pitchFamily="34" charset="0"/>
              </a:rPr>
              <a:t>total electricity consumption was 69,363.84 kWh in 2024, it decreased by 0.42% to 69,070.32 kWh in 2025. However, this situation increased the per capita electricity consumption from 3.70 kWh in 2024 to 15.58 kWh per overnight stay in 2025</a:t>
            </a:r>
            <a:r>
              <a:rPr lang="en-US" altLang="tr-TR" dirty="0" smtClean="0">
                <a:latin typeface="Arial" panose="020B0604020202020204" pitchFamily="34" charset="0"/>
              </a:rPr>
              <a:t>.</a:t>
            </a:r>
            <a:endParaRPr lang="tr-TR" altLang="tr-TR" dirty="0" smtClean="0">
              <a:latin typeface="Arial" panose="020B0604020202020204" pitchFamily="34" charset="0"/>
            </a:endParaRPr>
          </a:p>
          <a:p>
            <a:pPr lvl="0" eaLnBrk="0" fontAlgn="base" hangingPunct="0">
              <a:spcBef>
                <a:spcPct val="0"/>
              </a:spcBef>
              <a:spcAft>
                <a:spcPct val="0"/>
              </a:spcAft>
              <a:buFontTx/>
              <a:buChar char="•"/>
            </a:pPr>
            <a:endParaRPr lang="tr-TR" altLang="tr-TR" b="1" dirty="0">
              <a:latin typeface="Arial" panose="020B0604020202020204" pitchFamily="34" charset="0"/>
            </a:endParaRPr>
          </a:p>
          <a:p>
            <a:pPr lvl="0" eaLnBrk="0" fontAlgn="base" hangingPunct="0">
              <a:spcBef>
                <a:spcPct val="0"/>
              </a:spcBef>
              <a:spcAft>
                <a:spcPct val="0"/>
              </a:spcAft>
              <a:buFontTx/>
              <a:buChar char="•"/>
            </a:pPr>
            <a:r>
              <a:rPr lang="en-US" altLang="tr-TR" b="1" dirty="0" smtClean="0">
                <a:latin typeface="Arial" panose="020B0604020202020204" pitchFamily="34" charset="0"/>
              </a:rPr>
              <a:t> </a:t>
            </a:r>
            <a:r>
              <a:rPr lang="en-US" altLang="tr-TR" b="1" dirty="0">
                <a:latin typeface="Arial" panose="020B0604020202020204" pitchFamily="34" charset="0"/>
              </a:rPr>
              <a:t>Our goal for 2026 is to reduce per capita electricity consumption to the range of 4-6 kWh per overnight stay</a:t>
            </a:r>
            <a:endParaRPr kumimoji="0" lang="tr-TR" altLang="tr-TR" sz="1800" b="1" i="0" u="none" strike="noStrike" cap="none" normalizeH="0" baseline="0" dirty="0">
              <a:ln>
                <a:noFill/>
              </a:ln>
              <a:solidFill>
                <a:schemeClr val="tx1"/>
              </a:solidFill>
              <a:effectLst/>
              <a:latin typeface="Arial" panose="020B0604020202020204" pitchFamily="34" charset="0"/>
            </a:endParaRPr>
          </a:p>
        </p:txBody>
      </p:sp>
      <p:pic>
        <p:nvPicPr>
          <p:cNvPr id="4" name="Resim 3"/>
          <p:cNvPicPr>
            <a:picLocks noChangeAspect="1"/>
          </p:cNvPicPr>
          <p:nvPr/>
        </p:nvPicPr>
        <p:blipFill>
          <a:blip r:embed="rId3"/>
          <a:stretch>
            <a:fillRect/>
          </a:stretch>
        </p:blipFill>
        <p:spPr>
          <a:xfrm>
            <a:off x="618500" y="4736976"/>
            <a:ext cx="5620999" cy="4608975"/>
          </a:xfrm>
          <a:prstGeom prst="rect">
            <a:avLst/>
          </a:prstGeom>
        </p:spPr>
      </p:pic>
      <p:pic>
        <p:nvPicPr>
          <p:cNvPr id="7" name="Resim 6"/>
          <p:cNvPicPr>
            <a:picLocks noChangeAspect="1"/>
          </p:cNvPicPr>
          <p:nvPr/>
        </p:nvPicPr>
        <p:blipFill>
          <a:blip r:embed="rId4"/>
          <a:stretch>
            <a:fillRect/>
          </a:stretch>
        </p:blipFill>
        <p:spPr>
          <a:xfrm>
            <a:off x="481224" y="3641767"/>
            <a:ext cx="6156683" cy="5704184"/>
          </a:xfrm>
          <a:prstGeom prst="rect">
            <a:avLst/>
          </a:prstGeom>
        </p:spPr>
      </p:pic>
    </p:spTree>
    <p:extLst>
      <p:ext uri="{BB962C8B-B14F-4D97-AF65-F5344CB8AC3E}">
        <p14:creationId xmlns:p14="http://schemas.microsoft.com/office/powerpoint/2010/main" val="12643206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94320" y="200472"/>
            <a:ext cx="6669360" cy="792088"/>
          </a:xfrm>
        </p:spPr>
        <p:txBody>
          <a:bodyPr>
            <a:noAutofit/>
          </a:bodyPr>
          <a:lstStyle/>
          <a:p>
            <a:r>
              <a:rPr lang="en-US" sz="2400" b="1" dirty="0">
                <a:solidFill>
                  <a:schemeClr val="tx2"/>
                </a:solidFill>
              </a:rPr>
              <a:t>ELYSEE BEACH HOTEL  OUR QUALITY AND SUSTAINABILITY POLICY</a:t>
            </a:r>
            <a:endParaRPr lang="tr-TR" sz="2400" b="1" dirty="0">
              <a:solidFill>
                <a:schemeClr val="tx2"/>
              </a:solidFill>
            </a:endParaRPr>
          </a:p>
        </p:txBody>
      </p:sp>
      <p:sp>
        <p:nvSpPr>
          <p:cNvPr id="5" name="İçerik Yer Tutucusu 4">
            <a:extLst>
              <a:ext uri="{FF2B5EF4-FFF2-40B4-BE49-F238E27FC236}">
                <a16:creationId xmlns:a16="http://schemas.microsoft.com/office/drawing/2014/main" xmlns="" id="{711550EF-2ED5-EC77-1396-8888781E7075}"/>
              </a:ext>
            </a:extLst>
          </p:cNvPr>
          <p:cNvSpPr>
            <a:spLocks noGrp="1"/>
          </p:cNvSpPr>
          <p:nvPr>
            <p:ph idx="1"/>
          </p:nvPr>
        </p:nvSpPr>
        <p:spPr>
          <a:xfrm>
            <a:off x="94320" y="1136576"/>
            <a:ext cx="6575040" cy="8568952"/>
          </a:xfrm>
        </p:spPr>
        <p:txBody>
          <a:bodyPr>
            <a:normAutofit fontScale="85000" lnSpcReduction="20000"/>
          </a:bodyPr>
          <a:lstStyle/>
          <a:p>
            <a:pPr algn="just">
              <a:lnSpc>
                <a:spcPct val="115000"/>
              </a:lnSpc>
              <a:spcAft>
                <a:spcPts val="800"/>
              </a:spcAft>
              <a:buNone/>
            </a:pPr>
            <a:r>
              <a:rPr lang="en-US" sz="1800" kern="100" dirty="0" smtClean="0">
                <a:latin typeface="Aptos" panose="020B0004020202020204" pitchFamily="34" charset="0"/>
                <a:ea typeface="Calibri" panose="020F0502020204030204" pitchFamily="34" charset="0"/>
                <a:cs typeface="Times New Roman" panose="02020603050405020304" pitchFamily="18" charset="0"/>
              </a:rPr>
              <a:t>By</a:t>
            </a:r>
            <a:r>
              <a:rPr lang="tr-TR" sz="1800" kern="100" dirty="0" smtClean="0">
                <a:latin typeface="Aptos" panose="020B0004020202020204" pitchFamily="34" charset="0"/>
                <a:ea typeface="Calibri" panose="020F0502020204030204" pitchFamily="34" charset="0"/>
                <a:cs typeface="Times New Roman" panose="02020603050405020304" pitchFamily="18" charset="0"/>
              </a:rPr>
              <a:t> </a:t>
            </a:r>
            <a:r>
              <a:rPr lang="en-US" sz="1800" kern="100" dirty="0" smtClean="0">
                <a:latin typeface="Aptos" panose="020B0004020202020204" pitchFamily="34" charset="0"/>
                <a:ea typeface="Calibri" panose="020F0502020204030204" pitchFamily="34" charset="0"/>
                <a:cs typeface="Times New Roman" panose="02020603050405020304" pitchFamily="18" charset="0"/>
              </a:rPr>
              <a:t>prioritizing </a:t>
            </a:r>
            <a:r>
              <a:rPr lang="en-US" sz="1800" kern="100" dirty="0">
                <a:latin typeface="Aptos" panose="020B0004020202020204" pitchFamily="34" charset="0"/>
                <a:ea typeface="Calibri" panose="020F0502020204030204" pitchFamily="34" charset="0"/>
                <a:cs typeface="Times New Roman" panose="02020603050405020304" pitchFamily="18" charset="0"/>
              </a:rPr>
              <a:t>social, environmental, and cultural values, within the framework of local and international laws and standards, and by implementing the Integrated Management System that we have documented and continually develop by creating a corporate culture based on quality, food and water safety, occupational health and safety, information security, communicable disease management, and sustainable tourism, we commit to:  COMPLIANCE WITH LAWS: Complying with current legal regulations, national and international standards, and all compliance obligations related to our activities.  CONTINUOUS IMPROVEMENT AND ANALYSIS: Ensuring continuous improvement by prioritizing the satisfaction of all stakeholders in our activities, and by evaluating our internal and external issues, the needs and expectations of our interested parties, and analyzing potential risks and opportunities arising from these risks in advance.  STAKEHOLDER FOCUS: Monitoring and measuring system performance and implementation effectiveness with a stakeholder focus by defining objectives, risks, opportunities, and threats, and creating channels for our employees, guests, the local community, and all our stakeholders to convey their needs, requests, suggestions, and complaints.  EMPLOYEE PARTICIPATION: Providing the necessary training to increase the awareness and competence of our employees, whom we select from the local community as much as possible, and ensuring their participation, including their suggestions, in all our activities through encouragement, motivation, and effective communication.  OCCUPATIONAL HEALTH AND SAFETY: To provide a safe and healthy working and living environment for our employees, guests, and all stakeholders: creating and effectively implementing an organization capable of intervening in emergency situations in the shortest time and most effectively by planning to prevent accidents and occupational diseases.  FOOD AND WATER SAFETY: To provide a safe and healthy working and living environment for our employees, guests, and all stakeholders: creating and effectively implementing an organization capable of intervening in emergency situations in the shortest time and most effectively by planning to prevent all illnesses caused by food, water, and infections.  INFORMATION SECURITY: Protecting the confidentiality, integrity, and accessibility of information, and ensuring the personal data security of our employees, guests, and stakeholders.  </a:t>
            </a:r>
            <a:endParaRPr lang="tr-TR" dirty="0"/>
          </a:p>
        </p:txBody>
      </p:sp>
    </p:spTree>
    <p:extLst>
      <p:ext uri="{BB962C8B-B14F-4D97-AF65-F5344CB8AC3E}">
        <p14:creationId xmlns:p14="http://schemas.microsoft.com/office/powerpoint/2010/main" val="4573781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02071" y="1280594"/>
            <a:ext cx="6053857" cy="1224136"/>
          </a:xfrm>
        </p:spPr>
        <p:txBody>
          <a:bodyPr>
            <a:noAutofit/>
          </a:bodyPr>
          <a:lstStyle/>
          <a:p>
            <a:r>
              <a:rPr lang="tr-TR" sz="1800" b="1" dirty="0">
                <a:solidFill>
                  <a:srgbClr val="002060"/>
                </a:solidFill>
              </a:rPr>
              <a:t>LNG USE </a:t>
            </a:r>
            <a:r>
              <a:rPr lang="tr-TR" sz="1800" b="1" dirty="0" smtClean="0">
                <a:solidFill>
                  <a:srgbClr val="002060"/>
                </a:solidFill>
              </a:rPr>
              <a:t/>
            </a:r>
            <a:br>
              <a:rPr lang="tr-TR" sz="1800" b="1" dirty="0" smtClean="0">
                <a:solidFill>
                  <a:srgbClr val="002060"/>
                </a:solidFill>
              </a:rPr>
            </a:br>
            <a:r>
              <a:rPr lang="en-US" sz="1800" b="1" dirty="0">
                <a:solidFill>
                  <a:srgbClr val="002060"/>
                </a:solidFill>
              </a:rPr>
              <a:t>LNG consumption was 541,765.24 kWh in 2024 and 449,948.80 kWh in 2025, showing a 17% decrease. This is a positive development for energy efficiency, but per capita consumption has increased due to the significant decrease in the number of overnight stays, resulting in a decrease in energy efficiency.  Our goal is to reduce per capita LNG consumption to below 60 kWh per overnight stay in the 2026 season. </a:t>
            </a:r>
            <a:r>
              <a:rPr lang="tr-TR" sz="1400" dirty="0"/>
              <a:t/>
            </a:r>
            <a:br>
              <a:rPr lang="tr-TR" sz="1400" dirty="0"/>
            </a:br>
            <a:r>
              <a:rPr lang="tr-TR" sz="1600" dirty="0" smtClean="0"/>
              <a:t/>
            </a:r>
            <a:br>
              <a:rPr lang="tr-TR" sz="1600" dirty="0" smtClean="0"/>
            </a:br>
            <a:r>
              <a:rPr lang="tr-TR" sz="1600" b="1" dirty="0"/>
              <a:t/>
            </a:r>
            <a:br>
              <a:rPr lang="tr-TR" sz="1600" b="1" dirty="0"/>
            </a:br>
            <a:r>
              <a:rPr lang="tr-TR" sz="1600" b="1" dirty="0" smtClean="0"/>
              <a:t/>
            </a:r>
            <a:br>
              <a:rPr lang="tr-TR" sz="1600" b="1" dirty="0" smtClean="0"/>
            </a:br>
            <a:endParaRPr lang="tr-TR" sz="1600" b="1" dirty="0"/>
          </a:p>
        </p:txBody>
      </p:sp>
      <p:pic>
        <p:nvPicPr>
          <p:cNvPr id="4" name="İçerik Yer Tutucusu 3"/>
          <p:cNvPicPr>
            <a:picLocks noGrp="1" noChangeAspect="1"/>
          </p:cNvPicPr>
          <p:nvPr>
            <p:ph idx="1"/>
          </p:nvPr>
        </p:nvPicPr>
        <p:blipFill>
          <a:blip r:embed="rId2"/>
          <a:stretch>
            <a:fillRect/>
          </a:stretch>
        </p:blipFill>
        <p:spPr>
          <a:xfrm>
            <a:off x="471488" y="2648745"/>
            <a:ext cx="5915025" cy="2808312"/>
          </a:xfrm>
          <a:prstGeom prst="rect">
            <a:avLst/>
          </a:prstGeom>
        </p:spPr>
      </p:pic>
      <p:pic>
        <p:nvPicPr>
          <p:cNvPr id="5" name="Resim 4"/>
          <p:cNvPicPr>
            <a:picLocks noChangeAspect="1"/>
          </p:cNvPicPr>
          <p:nvPr/>
        </p:nvPicPr>
        <p:blipFill>
          <a:blip r:embed="rId3"/>
          <a:stretch>
            <a:fillRect/>
          </a:stretch>
        </p:blipFill>
        <p:spPr>
          <a:xfrm>
            <a:off x="471489" y="5745088"/>
            <a:ext cx="5915024" cy="3888432"/>
          </a:xfrm>
          <a:prstGeom prst="rect">
            <a:avLst/>
          </a:prstGeom>
        </p:spPr>
      </p:pic>
    </p:spTree>
    <p:extLst>
      <p:ext uri="{BB962C8B-B14F-4D97-AF65-F5344CB8AC3E}">
        <p14:creationId xmlns:p14="http://schemas.microsoft.com/office/powerpoint/2010/main" val="1773104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2059438" y="416496"/>
            <a:ext cx="2881999" cy="792088"/>
          </a:xfrm>
        </p:spPr>
        <p:txBody>
          <a:bodyPr>
            <a:noAutofit/>
          </a:bodyPr>
          <a:lstStyle/>
          <a:p>
            <a:pPr algn="ctr"/>
            <a:r>
              <a:rPr lang="tr-TR" sz="2800" dirty="0">
                <a:solidFill>
                  <a:srgbClr val="002060"/>
                </a:solidFill>
              </a:rPr>
              <a:t>WATER SAVING</a:t>
            </a:r>
            <a:r>
              <a:rPr lang="tr-TR" sz="2000" dirty="0">
                <a:solidFill>
                  <a:srgbClr val="002060"/>
                </a:solidFill>
              </a:rPr>
              <a:t> </a:t>
            </a:r>
            <a:endParaRPr lang="tr-TR" sz="2000" dirty="0">
              <a:solidFill>
                <a:srgbClr val="002060"/>
              </a:solidFill>
            </a:endParaRPr>
          </a:p>
        </p:txBody>
      </p:sp>
      <p:sp>
        <p:nvSpPr>
          <p:cNvPr id="3" name="İçerik Yer Tutucusu 2"/>
          <p:cNvSpPr>
            <a:spLocks noGrp="1"/>
          </p:cNvSpPr>
          <p:nvPr>
            <p:ph idx="1"/>
          </p:nvPr>
        </p:nvSpPr>
        <p:spPr>
          <a:xfrm>
            <a:off x="692696" y="2144688"/>
            <a:ext cx="5616623" cy="1228577"/>
          </a:xfrm>
        </p:spPr>
        <p:txBody>
          <a:bodyPr>
            <a:noAutofit/>
          </a:bodyPr>
          <a:lstStyle/>
          <a:p>
            <a:pPr marL="0" indent="0" algn="ctr">
              <a:buNone/>
            </a:pPr>
            <a:r>
              <a:rPr lang="en-US" sz="1800" dirty="0">
                <a:solidFill>
                  <a:srgbClr val="002060"/>
                </a:solidFill>
              </a:rPr>
              <a:t>All rooms and general areas have aerators that save water. Economical dual flush systems (6 and 3 liters) are used in all toilets. Water losses are prevented by using drip and sprinkler systems for irrigation in our garden. </a:t>
            </a:r>
            <a:endParaRPr lang="tr-TR" sz="1800" dirty="0">
              <a:solidFill>
                <a:srgbClr val="002060"/>
              </a:solidFill>
            </a:endParaRPr>
          </a:p>
        </p:txBody>
      </p:sp>
      <p:pic>
        <p:nvPicPr>
          <p:cNvPr id="17" name="Resim 16"/>
          <p:cNvPicPr>
            <a:picLocks noChangeAspect="1"/>
          </p:cNvPicPr>
          <p:nvPr/>
        </p:nvPicPr>
        <p:blipFill>
          <a:blip r:embed="rId2"/>
          <a:stretch>
            <a:fillRect/>
          </a:stretch>
        </p:blipFill>
        <p:spPr>
          <a:xfrm>
            <a:off x="5050704" y="4875986"/>
            <a:ext cx="1247949" cy="2105319"/>
          </a:xfrm>
          <a:prstGeom prst="rect">
            <a:avLst/>
          </a:prstGeom>
        </p:spPr>
      </p:pic>
      <p:pic>
        <p:nvPicPr>
          <p:cNvPr id="18" name="Resim 17"/>
          <p:cNvPicPr>
            <a:picLocks noChangeAspect="1"/>
          </p:cNvPicPr>
          <p:nvPr/>
        </p:nvPicPr>
        <p:blipFill>
          <a:blip r:embed="rId3"/>
          <a:stretch>
            <a:fillRect/>
          </a:stretch>
        </p:blipFill>
        <p:spPr>
          <a:xfrm>
            <a:off x="2881226" y="6249144"/>
            <a:ext cx="1238423" cy="2191056"/>
          </a:xfrm>
          <a:prstGeom prst="rect">
            <a:avLst/>
          </a:prstGeom>
        </p:spPr>
      </p:pic>
      <p:pic>
        <p:nvPicPr>
          <p:cNvPr id="20" name="Resim 19"/>
          <p:cNvPicPr>
            <a:picLocks noChangeAspect="1"/>
          </p:cNvPicPr>
          <p:nvPr/>
        </p:nvPicPr>
        <p:blipFill>
          <a:blip r:embed="rId4"/>
          <a:stretch>
            <a:fillRect/>
          </a:stretch>
        </p:blipFill>
        <p:spPr>
          <a:xfrm>
            <a:off x="692696" y="4875987"/>
            <a:ext cx="1257475" cy="2105319"/>
          </a:xfrm>
          <a:prstGeom prst="rect">
            <a:avLst/>
          </a:prstGeom>
        </p:spPr>
      </p:pic>
    </p:spTree>
    <p:extLst>
      <p:ext uri="{BB962C8B-B14F-4D97-AF65-F5344CB8AC3E}">
        <p14:creationId xmlns:p14="http://schemas.microsoft.com/office/powerpoint/2010/main" val="25612340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Resim 22"/>
          <p:cNvPicPr>
            <a:picLocks noChangeAspect="1"/>
          </p:cNvPicPr>
          <p:nvPr/>
        </p:nvPicPr>
        <p:blipFill>
          <a:blip r:embed="rId2"/>
          <a:stretch>
            <a:fillRect/>
          </a:stretch>
        </p:blipFill>
        <p:spPr>
          <a:xfrm>
            <a:off x="604272" y="2260919"/>
            <a:ext cx="1240552" cy="1285086"/>
          </a:xfrm>
          <a:prstGeom prst="rect">
            <a:avLst/>
          </a:prstGeom>
        </p:spPr>
      </p:pic>
      <p:sp>
        <p:nvSpPr>
          <p:cNvPr id="2" name="Başlık 1"/>
          <p:cNvSpPr>
            <a:spLocks noGrp="1"/>
          </p:cNvSpPr>
          <p:nvPr>
            <p:ph type="title"/>
          </p:nvPr>
        </p:nvSpPr>
        <p:spPr>
          <a:xfrm>
            <a:off x="342900" y="272480"/>
            <a:ext cx="6172200" cy="1008112"/>
          </a:xfrm>
        </p:spPr>
        <p:txBody>
          <a:bodyPr>
            <a:normAutofit/>
          </a:bodyPr>
          <a:lstStyle/>
          <a:p>
            <a:r>
              <a:rPr lang="tr-TR" dirty="0">
                <a:solidFill>
                  <a:srgbClr val="002060"/>
                </a:solidFill>
              </a:rPr>
              <a:t>WATER SAVING </a:t>
            </a:r>
            <a:endParaRPr lang="tr-TR" dirty="0">
              <a:solidFill>
                <a:srgbClr val="002060"/>
              </a:solidFill>
            </a:endParaRPr>
          </a:p>
        </p:txBody>
      </p:sp>
      <p:sp>
        <p:nvSpPr>
          <p:cNvPr id="3" name="İçerik Yer Tutucusu 2"/>
          <p:cNvSpPr>
            <a:spLocks noGrp="1"/>
          </p:cNvSpPr>
          <p:nvPr>
            <p:ph idx="1"/>
          </p:nvPr>
        </p:nvSpPr>
        <p:spPr>
          <a:xfrm>
            <a:off x="1988840" y="1796399"/>
            <a:ext cx="4526260" cy="845325"/>
          </a:xfrm>
        </p:spPr>
        <p:txBody>
          <a:bodyPr>
            <a:noAutofit/>
          </a:bodyPr>
          <a:lstStyle/>
          <a:p>
            <a:pPr marL="0" indent="0" algn="r">
              <a:buNone/>
            </a:pPr>
            <a:r>
              <a:rPr lang="en-US" sz="1800" dirty="0">
                <a:solidFill>
                  <a:srgbClr val="002060"/>
                </a:solidFill>
              </a:rPr>
              <a:t>Our employees are trained on water saving. Our guests are informed about our saving practices. Wastewater is connected to the sewage system in compliance with the discharge regulation. Photocell taps and sensor urinals are used in all general areas. Our goal is to use photocell taps in all areas. Our water consumption is monitored and recorded on a monthly and yearly basis.</a:t>
            </a:r>
            <a:r>
              <a:rPr lang="tr-TR" sz="1800" dirty="0" smtClean="0">
                <a:solidFill>
                  <a:srgbClr val="002060"/>
                </a:solidFill>
              </a:rPr>
              <a:t>. </a:t>
            </a:r>
            <a:endParaRPr lang="tr-TR" sz="1800" dirty="0">
              <a:solidFill>
                <a:srgbClr val="002060"/>
              </a:solidFill>
            </a:endParaRPr>
          </a:p>
        </p:txBody>
      </p:sp>
      <p:pic>
        <p:nvPicPr>
          <p:cNvPr id="21" name="Resim 20"/>
          <p:cNvPicPr>
            <a:picLocks noChangeAspect="1"/>
          </p:cNvPicPr>
          <p:nvPr/>
        </p:nvPicPr>
        <p:blipFill>
          <a:blip r:embed="rId3"/>
          <a:stretch>
            <a:fillRect/>
          </a:stretch>
        </p:blipFill>
        <p:spPr>
          <a:xfrm>
            <a:off x="2339380" y="7977336"/>
            <a:ext cx="576064" cy="910805"/>
          </a:xfrm>
          <a:prstGeom prst="rect">
            <a:avLst/>
          </a:prstGeom>
        </p:spPr>
      </p:pic>
      <p:pic>
        <p:nvPicPr>
          <p:cNvPr id="16" name="Resim 15"/>
          <p:cNvPicPr>
            <a:picLocks noChangeAspect="1"/>
          </p:cNvPicPr>
          <p:nvPr/>
        </p:nvPicPr>
        <p:blipFill>
          <a:blip r:embed="rId3"/>
          <a:stretch>
            <a:fillRect/>
          </a:stretch>
        </p:blipFill>
        <p:spPr>
          <a:xfrm>
            <a:off x="936516" y="2321870"/>
            <a:ext cx="576064" cy="910805"/>
          </a:xfrm>
          <a:prstGeom prst="rect">
            <a:avLst/>
          </a:prstGeom>
        </p:spPr>
      </p:pic>
      <p:pic>
        <p:nvPicPr>
          <p:cNvPr id="22" name="Resim 21"/>
          <p:cNvPicPr>
            <a:picLocks noChangeAspect="1"/>
          </p:cNvPicPr>
          <p:nvPr/>
        </p:nvPicPr>
        <p:blipFill>
          <a:blip r:embed="rId2"/>
          <a:stretch>
            <a:fillRect/>
          </a:stretch>
        </p:blipFill>
        <p:spPr>
          <a:xfrm>
            <a:off x="1124744" y="5748902"/>
            <a:ext cx="1240552" cy="1285086"/>
          </a:xfrm>
          <a:prstGeom prst="rect">
            <a:avLst/>
          </a:prstGeom>
        </p:spPr>
      </p:pic>
      <p:pic>
        <p:nvPicPr>
          <p:cNvPr id="24" name="Resim 23"/>
          <p:cNvPicPr>
            <a:picLocks noChangeAspect="1"/>
          </p:cNvPicPr>
          <p:nvPr/>
        </p:nvPicPr>
        <p:blipFill>
          <a:blip r:embed="rId3"/>
          <a:stretch>
            <a:fillRect/>
          </a:stretch>
        </p:blipFill>
        <p:spPr>
          <a:xfrm>
            <a:off x="1456988" y="5884450"/>
            <a:ext cx="576064" cy="910805"/>
          </a:xfrm>
          <a:prstGeom prst="rect">
            <a:avLst/>
          </a:prstGeom>
        </p:spPr>
      </p:pic>
      <p:pic>
        <p:nvPicPr>
          <p:cNvPr id="25" name="Resim 24"/>
          <p:cNvPicPr>
            <a:picLocks noChangeAspect="1"/>
          </p:cNvPicPr>
          <p:nvPr/>
        </p:nvPicPr>
        <p:blipFill>
          <a:blip r:embed="rId2"/>
          <a:stretch>
            <a:fillRect/>
          </a:stretch>
        </p:blipFill>
        <p:spPr>
          <a:xfrm>
            <a:off x="4870242" y="6530352"/>
            <a:ext cx="1240552" cy="1285086"/>
          </a:xfrm>
          <a:prstGeom prst="rect">
            <a:avLst/>
          </a:prstGeom>
        </p:spPr>
      </p:pic>
      <p:pic>
        <p:nvPicPr>
          <p:cNvPr id="26" name="Resim 25"/>
          <p:cNvPicPr>
            <a:picLocks noChangeAspect="1"/>
          </p:cNvPicPr>
          <p:nvPr/>
        </p:nvPicPr>
        <p:blipFill>
          <a:blip r:embed="rId3"/>
          <a:stretch>
            <a:fillRect/>
          </a:stretch>
        </p:blipFill>
        <p:spPr>
          <a:xfrm>
            <a:off x="5202486" y="6578585"/>
            <a:ext cx="576064" cy="910805"/>
          </a:xfrm>
          <a:prstGeom prst="rect">
            <a:avLst/>
          </a:prstGeom>
        </p:spPr>
      </p:pic>
    </p:spTree>
    <p:extLst>
      <p:ext uri="{BB962C8B-B14F-4D97-AF65-F5344CB8AC3E}">
        <p14:creationId xmlns:p14="http://schemas.microsoft.com/office/powerpoint/2010/main" val="11217574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899" y="272480"/>
            <a:ext cx="6172200" cy="174096"/>
          </a:xfrm>
        </p:spPr>
        <p:txBody>
          <a:bodyPr>
            <a:normAutofit fontScale="90000"/>
          </a:bodyPr>
          <a:lstStyle/>
          <a:p>
            <a:r>
              <a:rPr lang="tr-TR" dirty="0">
                <a:solidFill>
                  <a:schemeClr val="tx2"/>
                </a:solidFill>
              </a:rPr>
              <a:t>WATER SAVING </a:t>
            </a:r>
            <a:endParaRPr lang="tr-TR" dirty="0">
              <a:solidFill>
                <a:schemeClr val="tx2"/>
              </a:solidFill>
            </a:endParaRPr>
          </a:p>
        </p:txBody>
      </p:sp>
      <p:sp>
        <p:nvSpPr>
          <p:cNvPr id="3" name="Rectangle 1">
            <a:extLst>
              <a:ext uri="{FF2B5EF4-FFF2-40B4-BE49-F238E27FC236}">
                <a16:creationId xmlns:a16="http://schemas.microsoft.com/office/drawing/2014/main" xmlns="" id="{5B3111B6-A0B8-3CA6-ADB9-79049B4C918F}"/>
              </a:ext>
            </a:extLst>
          </p:cNvPr>
          <p:cNvSpPr>
            <a:spLocks noChangeArrowheads="1"/>
          </p:cNvSpPr>
          <p:nvPr/>
        </p:nvSpPr>
        <p:spPr bwMode="auto">
          <a:xfrm>
            <a:off x="257338" y="1227630"/>
            <a:ext cx="6600662"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buFontTx/>
              <a:buChar char="•"/>
            </a:pPr>
            <a:r>
              <a:rPr lang="en-US" altLang="tr-TR" dirty="0">
                <a:latin typeface="Arial" panose="020B0604020202020204" pitchFamily="34" charset="0"/>
              </a:rPr>
              <a:t>* Total water consumption in 2024 was very high. 2025 showed a decrease in both overnight stays and water consumption. The decrease in water consumption is at a higher rate than the decrease in overnight stays, which indicates an increase in per capita water use efficiency.  * 2025 shows approximately 61% less total water consumption compared to 2024 (5982 \text{ m}^3 \</a:t>
            </a:r>
            <a:r>
              <a:rPr lang="en-US" altLang="tr-TR" dirty="0" err="1">
                <a:latin typeface="Arial" panose="020B0604020202020204" pitchFamily="34" charset="0"/>
              </a:rPr>
              <a:t>rightarrow</a:t>
            </a:r>
            <a:r>
              <a:rPr lang="en-US" altLang="tr-TR" dirty="0">
                <a:latin typeface="Arial" panose="020B0604020202020204" pitchFamily="34" charset="0"/>
              </a:rPr>
              <a:t> 2313 \text{ m}^3).  * This reduction demonstrates the hotel's success in water saving and efficient water use practices.  * Our goal for 2026 is to reduce total water consumption by 10%. </a:t>
            </a:r>
            <a:endParaRPr kumimoji="0" lang="tr-TR" altLang="tr-TR" sz="1800" b="1" i="0" u="none" strike="noStrike" cap="none" normalizeH="0" baseline="0" dirty="0">
              <a:ln>
                <a:noFill/>
              </a:ln>
              <a:solidFill>
                <a:schemeClr val="tx1"/>
              </a:solidFill>
              <a:effectLst/>
              <a:latin typeface="Arial" panose="020B0604020202020204" pitchFamily="34" charset="0"/>
            </a:endParaRPr>
          </a:p>
        </p:txBody>
      </p:sp>
      <p:pic>
        <p:nvPicPr>
          <p:cNvPr id="5" name="Resim 4"/>
          <p:cNvPicPr>
            <a:picLocks noChangeAspect="1"/>
          </p:cNvPicPr>
          <p:nvPr/>
        </p:nvPicPr>
        <p:blipFill>
          <a:blip r:embed="rId3"/>
          <a:stretch>
            <a:fillRect/>
          </a:stretch>
        </p:blipFill>
        <p:spPr>
          <a:xfrm>
            <a:off x="257338" y="4736976"/>
            <a:ext cx="6343323" cy="4876447"/>
          </a:xfrm>
          <a:prstGeom prst="rect">
            <a:avLst/>
          </a:prstGeom>
        </p:spPr>
      </p:pic>
    </p:spTree>
    <p:extLst>
      <p:ext uri="{BB962C8B-B14F-4D97-AF65-F5344CB8AC3E}">
        <p14:creationId xmlns:p14="http://schemas.microsoft.com/office/powerpoint/2010/main" val="22902673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1496616"/>
            <a:ext cx="6858000" cy="7560840"/>
          </a:xfrm>
          <a:prstGeom prst="rect">
            <a:avLst/>
          </a:prstGeom>
        </p:spPr>
      </p:pic>
      <p:sp>
        <p:nvSpPr>
          <p:cNvPr id="2" name="Dikdörtgen 1"/>
          <p:cNvSpPr/>
          <p:nvPr/>
        </p:nvSpPr>
        <p:spPr>
          <a:xfrm>
            <a:off x="1785938" y="416496"/>
            <a:ext cx="3429000" cy="923330"/>
          </a:xfrm>
          <a:prstGeom prst="rect">
            <a:avLst/>
          </a:prstGeom>
        </p:spPr>
        <p:txBody>
          <a:bodyPr>
            <a:spAutoFit/>
          </a:bodyPr>
          <a:lstStyle/>
          <a:p>
            <a:r>
              <a:rPr lang="tr-TR" dirty="0" err="1"/>
              <a:t>Comparison</a:t>
            </a:r>
            <a:r>
              <a:rPr lang="tr-TR" dirty="0"/>
              <a:t> of </a:t>
            </a:r>
            <a:r>
              <a:rPr lang="tr-TR" dirty="0" err="1"/>
              <a:t>Water</a:t>
            </a:r>
            <a:r>
              <a:rPr lang="tr-TR" dirty="0"/>
              <a:t> </a:t>
            </a:r>
            <a:r>
              <a:rPr lang="tr-TR" dirty="0" err="1"/>
              <a:t>Consumption</a:t>
            </a:r>
            <a:r>
              <a:rPr lang="tr-TR" dirty="0"/>
              <a:t> in 2024 </a:t>
            </a:r>
            <a:r>
              <a:rPr lang="tr-TR" dirty="0" err="1"/>
              <a:t>and</a:t>
            </a:r>
            <a:r>
              <a:rPr lang="tr-TR" dirty="0"/>
              <a:t> 2025 (m³) </a:t>
            </a:r>
          </a:p>
        </p:txBody>
      </p:sp>
    </p:spTree>
    <p:extLst>
      <p:ext uri="{BB962C8B-B14F-4D97-AF65-F5344CB8AC3E}">
        <p14:creationId xmlns:p14="http://schemas.microsoft.com/office/powerpoint/2010/main" val="26618646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272480"/>
            <a:ext cx="6172200" cy="1008112"/>
          </a:xfrm>
        </p:spPr>
        <p:txBody>
          <a:bodyPr>
            <a:normAutofit/>
          </a:bodyPr>
          <a:lstStyle/>
          <a:p>
            <a:r>
              <a:rPr lang="tr-TR" dirty="0"/>
              <a:t>WASTE MANAGEMENT</a:t>
            </a:r>
            <a:endParaRPr lang="tr-TR" dirty="0"/>
          </a:p>
        </p:txBody>
      </p:sp>
      <p:sp>
        <p:nvSpPr>
          <p:cNvPr id="8" name="İçerik Yer Tutucusu 2"/>
          <p:cNvSpPr txBox="1">
            <a:spLocks/>
          </p:cNvSpPr>
          <p:nvPr/>
        </p:nvSpPr>
        <p:spPr>
          <a:xfrm>
            <a:off x="341788" y="3302044"/>
            <a:ext cx="6317300" cy="98618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We separate our waste at the source. We conserve our resources by mostly using reusable materials instead of single-use materials. We reduce paper consumption by conducting our correspondence via email and using both sides of the paper. We encourage our guests and employees to participate in recycling programs. We reduce packaging waste by purchasing large-packaged and concentrated products. </a:t>
            </a:r>
            <a:endParaRPr lang="tr-TR" sz="1800" dirty="0"/>
          </a:p>
        </p:txBody>
      </p:sp>
      <p:sp>
        <p:nvSpPr>
          <p:cNvPr id="11" name="İçerik Yer Tutucusu 2"/>
          <p:cNvSpPr txBox="1">
            <a:spLocks/>
          </p:cNvSpPr>
          <p:nvPr/>
        </p:nvSpPr>
        <p:spPr>
          <a:xfrm>
            <a:off x="2710004" y="5392635"/>
            <a:ext cx="3950196"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endParaRPr lang="tr-TR" sz="1800" dirty="0"/>
          </a:p>
        </p:txBody>
      </p:sp>
      <p:sp>
        <p:nvSpPr>
          <p:cNvPr id="13" name="İçerik Yer Tutucusu 2"/>
          <p:cNvSpPr txBox="1">
            <a:spLocks/>
          </p:cNvSpPr>
          <p:nvPr/>
        </p:nvSpPr>
        <p:spPr>
          <a:xfrm>
            <a:off x="2843292" y="8799514"/>
            <a:ext cx="368362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endParaRPr lang="tr-TR" sz="1800" dirty="0"/>
          </a:p>
        </p:txBody>
      </p:sp>
      <p:sp>
        <p:nvSpPr>
          <p:cNvPr id="15" name="İçerik Yer Tutucusu 2"/>
          <p:cNvSpPr txBox="1">
            <a:spLocks/>
          </p:cNvSpPr>
          <p:nvPr/>
        </p:nvSpPr>
        <p:spPr>
          <a:xfrm>
            <a:off x="342900" y="6969906"/>
            <a:ext cx="3518148"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tr-TR" sz="1800" dirty="0"/>
          </a:p>
        </p:txBody>
      </p:sp>
      <p:pic>
        <p:nvPicPr>
          <p:cNvPr id="5" name="Resim 4"/>
          <p:cNvPicPr>
            <a:picLocks noChangeAspect="1"/>
          </p:cNvPicPr>
          <p:nvPr/>
        </p:nvPicPr>
        <p:blipFill>
          <a:blip r:embed="rId2"/>
          <a:stretch>
            <a:fillRect/>
          </a:stretch>
        </p:blipFill>
        <p:spPr>
          <a:xfrm>
            <a:off x="3090643" y="5607034"/>
            <a:ext cx="1080120" cy="1405293"/>
          </a:xfrm>
          <a:prstGeom prst="rect">
            <a:avLst/>
          </a:prstGeom>
        </p:spPr>
      </p:pic>
      <p:pic>
        <p:nvPicPr>
          <p:cNvPr id="7" name="Resim 6"/>
          <p:cNvPicPr>
            <a:picLocks noChangeAspect="1"/>
          </p:cNvPicPr>
          <p:nvPr/>
        </p:nvPicPr>
        <p:blipFill>
          <a:blip r:embed="rId3"/>
          <a:stretch>
            <a:fillRect/>
          </a:stretch>
        </p:blipFill>
        <p:spPr>
          <a:xfrm>
            <a:off x="530888" y="6053521"/>
            <a:ext cx="1559686" cy="1548154"/>
          </a:xfrm>
          <a:prstGeom prst="rect">
            <a:avLst/>
          </a:prstGeom>
        </p:spPr>
      </p:pic>
      <p:pic>
        <p:nvPicPr>
          <p:cNvPr id="9" name="Resim 8"/>
          <p:cNvPicPr>
            <a:picLocks noChangeAspect="1"/>
          </p:cNvPicPr>
          <p:nvPr/>
        </p:nvPicPr>
        <p:blipFill>
          <a:blip r:embed="rId4"/>
          <a:stretch>
            <a:fillRect/>
          </a:stretch>
        </p:blipFill>
        <p:spPr>
          <a:xfrm>
            <a:off x="548680" y="8199387"/>
            <a:ext cx="2283884" cy="1679088"/>
          </a:xfrm>
          <a:prstGeom prst="rect">
            <a:avLst/>
          </a:prstGeom>
        </p:spPr>
      </p:pic>
      <p:pic>
        <p:nvPicPr>
          <p:cNvPr id="10" name="Resim 9"/>
          <p:cNvPicPr>
            <a:picLocks noChangeAspect="1"/>
          </p:cNvPicPr>
          <p:nvPr/>
        </p:nvPicPr>
        <p:blipFill>
          <a:blip r:embed="rId5"/>
          <a:stretch>
            <a:fillRect/>
          </a:stretch>
        </p:blipFill>
        <p:spPr>
          <a:xfrm>
            <a:off x="4839822" y="5814367"/>
            <a:ext cx="1802850" cy="1787308"/>
          </a:xfrm>
          <a:prstGeom prst="rect">
            <a:avLst/>
          </a:prstGeom>
        </p:spPr>
      </p:pic>
      <p:pic>
        <p:nvPicPr>
          <p:cNvPr id="14" name="Resim 13"/>
          <p:cNvPicPr>
            <a:picLocks noChangeAspect="1"/>
          </p:cNvPicPr>
          <p:nvPr/>
        </p:nvPicPr>
        <p:blipFill>
          <a:blip r:embed="rId6"/>
          <a:stretch>
            <a:fillRect/>
          </a:stretch>
        </p:blipFill>
        <p:spPr>
          <a:xfrm>
            <a:off x="101566" y="1145185"/>
            <a:ext cx="2842359" cy="1918006"/>
          </a:xfrm>
          <a:prstGeom prst="rect">
            <a:avLst/>
          </a:prstGeom>
        </p:spPr>
      </p:pic>
      <p:pic>
        <p:nvPicPr>
          <p:cNvPr id="4" name="Resim 3">
            <a:extLst>
              <a:ext uri="{FF2B5EF4-FFF2-40B4-BE49-F238E27FC236}">
                <a16:creationId xmlns:a16="http://schemas.microsoft.com/office/drawing/2014/main" xmlns="" id="{8FC91F12-251F-4B0D-4AC2-568923DC816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3720"/>
          <a:stretch/>
        </p:blipFill>
        <p:spPr bwMode="auto">
          <a:xfrm>
            <a:off x="3411483" y="942432"/>
            <a:ext cx="3328039" cy="188864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903510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71488" y="527404"/>
            <a:ext cx="5915025" cy="1185236"/>
          </a:xfrm>
        </p:spPr>
        <p:txBody>
          <a:bodyPr>
            <a:normAutofit fontScale="90000"/>
          </a:bodyPr>
          <a:lstStyle/>
          <a:p>
            <a:pPr algn="ctr"/>
            <a:r>
              <a:rPr lang="tr-TR" sz="4000" b="1" dirty="0">
                <a:solidFill>
                  <a:schemeClr val="accent1">
                    <a:lumMod val="75000"/>
                  </a:schemeClr>
                </a:solidFill>
              </a:rPr>
              <a:t>WASTE MANAGEMENT - NON-HAZARDOUS WASTE</a:t>
            </a:r>
            <a:endParaRPr lang="tr-TR" dirty="0"/>
          </a:p>
        </p:txBody>
      </p:sp>
      <p:sp>
        <p:nvSpPr>
          <p:cNvPr id="5" name="İçerik Yer Tutucusu 4"/>
          <p:cNvSpPr>
            <a:spLocks noGrp="1"/>
          </p:cNvSpPr>
          <p:nvPr>
            <p:ph idx="1"/>
          </p:nvPr>
        </p:nvSpPr>
        <p:spPr>
          <a:xfrm>
            <a:off x="471488" y="2360712"/>
            <a:ext cx="5915025" cy="6849600"/>
          </a:xfrm>
        </p:spPr>
        <p:txBody>
          <a:bodyPr>
            <a:normAutofit lnSpcReduction="10000"/>
          </a:bodyPr>
          <a:lstStyle/>
          <a:p>
            <a:endParaRPr lang="tr-TR" dirty="0" smtClean="0"/>
          </a:p>
          <a:p>
            <a:endParaRPr lang="tr-TR" dirty="0"/>
          </a:p>
          <a:p>
            <a:endParaRPr lang="tr-TR" dirty="0" smtClean="0"/>
          </a:p>
          <a:p>
            <a:endParaRPr lang="tr-TR" dirty="0"/>
          </a:p>
          <a:p>
            <a:endParaRPr lang="tr-TR" dirty="0" smtClean="0"/>
          </a:p>
          <a:p>
            <a:endParaRPr lang="tr-TR" dirty="0" smtClean="0"/>
          </a:p>
          <a:p>
            <a:endParaRPr lang="tr-TR" dirty="0"/>
          </a:p>
          <a:p>
            <a:endParaRPr lang="tr-TR" dirty="0" smtClean="0"/>
          </a:p>
          <a:p>
            <a:endParaRPr lang="tr-TR" dirty="0"/>
          </a:p>
          <a:p>
            <a:endParaRPr lang="tr-TR" dirty="0" smtClean="0"/>
          </a:p>
          <a:p>
            <a:endParaRPr lang="tr-TR" dirty="0"/>
          </a:p>
          <a:p>
            <a:endParaRPr lang="tr-TR" dirty="0" smtClean="0"/>
          </a:p>
          <a:p>
            <a:endParaRPr lang="tr-TR" dirty="0"/>
          </a:p>
          <a:p>
            <a:endParaRPr lang="tr-TR" dirty="0" smtClean="0"/>
          </a:p>
          <a:p>
            <a:endParaRPr lang="tr-TR" dirty="0"/>
          </a:p>
          <a:p>
            <a:pPr marL="0" indent="0">
              <a:buNone/>
            </a:pPr>
            <a:endParaRPr lang="tr-TR" sz="2400" dirty="0" smtClean="0"/>
          </a:p>
          <a:p>
            <a:pPr marL="0" indent="0">
              <a:buNone/>
            </a:pPr>
            <a:endParaRPr lang="tr-TR" sz="2400" dirty="0"/>
          </a:p>
          <a:p>
            <a:pPr marL="0" indent="0">
              <a:buNone/>
            </a:pPr>
            <a:endParaRPr lang="tr-TR" sz="2400" dirty="0" smtClean="0"/>
          </a:p>
          <a:p>
            <a:pPr marL="0" indent="0">
              <a:buNone/>
            </a:pPr>
            <a:r>
              <a:rPr lang="en-US" sz="2400" dirty="0"/>
              <a:t>Comparison of Non-Hazardous Waste Amounts 2024 </a:t>
            </a:r>
            <a:r>
              <a:rPr lang="en-US" sz="2400" dirty="0" smtClean="0"/>
              <a:t>– 2025</a:t>
            </a:r>
            <a:endParaRPr lang="tr-TR" sz="2400" dirty="0" smtClean="0"/>
          </a:p>
          <a:p>
            <a:pPr marL="0" indent="0">
              <a:buNone/>
            </a:pPr>
            <a:endParaRPr lang="tr-TR" sz="2400" dirty="0"/>
          </a:p>
          <a:p>
            <a:pPr marL="0" indent="0">
              <a:buNone/>
            </a:pPr>
            <a:r>
              <a:rPr lang="en-US" sz="2400" dirty="0"/>
              <a:t>  The total amount of waste decreased by 20% in 2025</a:t>
            </a:r>
            <a:endParaRPr lang="tr-TR" dirty="0"/>
          </a:p>
          <a:p>
            <a:pPr marL="0" indent="0">
              <a:buNone/>
            </a:pPr>
            <a:endParaRPr lang="tr-TR" dirty="0"/>
          </a:p>
          <a:p>
            <a:endParaRPr lang="tr-TR" dirty="0" smtClean="0"/>
          </a:p>
          <a:p>
            <a:endParaRPr lang="tr-TR" dirty="0"/>
          </a:p>
          <a:p>
            <a:endParaRPr lang="tr-TR" dirty="0" smtClean="0"/>
          </a:p>
          <a:p>
            <a:endParaRPr lang="tr-TR" dirty="0"/>
          </a:p>
          <a:p>
            <a:endParaRPr lang="tr-TR" dirty="0" smtClean="0"/>
          </a:p>
          <a:p>
            <a:endParaRPr lang="tr-TR" dirty="0"/>
          </a:p>
          <a:p>
            <a:endParaRPr lang="tr-TR" dirty="0" smtClean="0"/>
          </a:p>
          <a:p>
            <a:endParaRPr lang="tr-TR" dirty="0"/>
          </a:p>
        </p:txBody>
      </p:sp>
      <p:pic>
        <p:nvPicPr>
          <p:cNvPr id="6" name="Resim 5"/>
          <p:cNvPicPr>
            <a:picLocks noChangeAspect="1"/>
          </p:cNvPicPr>
          <p:nvPr/>
        </p:nvPicPr>
        <p:blipFill>
          <a:blip r:embed="rId2"/>
          <a:stretch>
            <a:fillRect/>
          </a:stretch>
        </p:blipFill>
        <p:spPr>
          <a:xfrm>
            <a:off x="188641" y="2072680"/>
            <a:ext cx="6480720" cy="5328592"/>
          </a:xfrm>
          <a:prstGeom prst="rect">
            <a:avLst/>
          </a:prstGeom>
        </p:spPr>
      </p:pic>
    </p:spTree>
    <p:extLst>
      <p:ext uri="{BB962C8B-B14F-4D97-AF65-F5344CB8AC3E}">
        <p14:creationId xmlns:p14="http://schemas.microsoft.com/office/powerpoint/2010/main" val="7528898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71488" y="527404"/>
            <a:ext cx="5915025" cy="681180"/>
          </a:xfrm>
        </p:spPr>
        <p:txBody>
          <a:bodyPr>
            <a:normAutofit/>
          </a:bodyPr>
          <a:lstStyle/>
          <a:p>
            <a:r>
              <a:rPr lang="tr-TR" sz="3200" b="1" dirty="0">
                <a:solidFill>
                  <a:schemeClr val="accent5">
                    <a:lumMod val="75000"/>
                  </a:schemeClr>
                </a:solidFill>
              </a:rPr>
              <a:t>HAZARDOUS WASTE</a:t>
            </a:r>
            <a:endParaRPr lang="tr-TR" sz="3200" b="1" dirty="0">
              <a:solidFill>
                <a:schemeClr val="accent5">
                  <a:lumMod val="75000"/>
                </a:schemeClr>
              </a:solidFill>
            </a:endParaRPr>
          </a:p>
        </p:txBody>
      </p:sp>
      <p:sp>
        <p:nvSpPr>
          <p:cNvPr id="3" name="İçerik Yer Tutucusu 2"/>
          <p:cNvSpPr>
            <a:spLocks noGrp="1"/>
          </p:cNvSpPr>
          <p:nvPr>
            <p:ph idx="1"/>
          </p:nvPr>
        </p:nvSpPr>
        <p:spPr>
          <a:xfrm>
            <a:off x="471488" y="1208584"/>
            <a:ext cx="5915025" cy="7713696"/>
          </a:xfrm>
        </p:spPr>
        <p:txBody>
          <a:bodyPr>
            <a:normAutofit/>
          </a:bodyPr>
          <a:lstStyle/>
          <a:p>
            <a:r>
              <a:rPr lang="en-US" sz="2400" dirty="0"/>
              <a:t>Hazardous waste is regularly collected in the Hazardous Waste Depot and delivered to a Licensed Waste Transport Company. In 2025, a total of 347 Kg of hazardous waste was disposed of mid-season. </a:t>
            </a:r>
            <a:endParaRPr lang="tr-TR" sz="2400" dirty="0"/>
          </a:p>
        </p:txBody>
      </p:sp>
      <p:sp>
        <p:nvSpPr>
          <p:cNvPr id="5" name="Dikdörtgen 4"/>
          <p:cNvSpPr/>
          <p:nvPr/>
        </p:nvSpPr>
        <p:spPr>
          <a:xfrm>
            <a:off x="188640" y="4376936"/>
            <a:ext cx="6552728" cy="4801314"/>
          </a:xfrm>
          <a:prstGeom prst="rect">
            <a:avLst/>
          </a:prstGeom>
        </p:spPr>
        <p:txBody>
          <a:bodyPr wrap="square">
            <a:spAutoFit/>
          </a:bodyPr>
          <a:lstStyle/>
          <a:p>
            <a:pPr marL="285750" indent="-285750">
              <a:buFont typeface="Arial" panose="020B0604020202020204" pitchFamily="34" charset="0"/>
              <a:buChar char="•"/>
            </a:pPr>
            <a:r>
              <a:rPr lang="tr-TR" dirty="0" err="1" smtClean="0"/>
              <a:t>Legend</a:t>
            </a:r>
            <a:r>
              <a:rPr lang="tr-TR" dirty="0" smtClean="0"/>
              <a:t> </a:t>
            </a:r>
            <a:r>
              <a:rPr lang="tr-TR" dirty="0" err="1"/>
              <a:t>Items</a:t>
            </a:r>
            <a:r>
              <a:rPr lang="tr-TR" dirty="0"/>
              <a:t>:  </a:t>
            </a:r>
            <a:endParaRPr lang="tr-TR" dirty="0" smtClean="0"/>
          </a:p>
          <a:p>
            <a:endParaRPr lang="tr-TR" dirty="0" smtClean="0"/>
          </a:p>
          <a:p>
            <a:pPr marL="285750" indent="-285750">
              <a:buFont typeface="Arial" panose="020B0604020202020204" pitchFamily="34" charset="0"/>
              <a:buChar char="•"/>
            </a:pPr>
            <a:r>
              <a:rPr lang="tr-TR" dirty="0" err="1" smtClean="0"/>
              <a:t>Hazardous</a:t>
            </a:r>
            <a:r>
              <a:rPr lang="tr-TR" dirty="0" smtClean="0"/>
              <a:t> </a:t>
            </a:r>
            <a:r>
              <a:rPr lang="tr-TR" dirty="0"/>
              <a:t>150110) </a:t>
            </a:r>
            <a:endParaRPr lang="tr-TR" dirty="0" smtClean="0"/>
          </a:p>
          <a:p>
            <a:endParaRPr lang="tr-TR" dirty="0" smtClean="0"/>
          </a:p>
          <a:p>
            <a:pPr marL="285750" indent="-285750">
              <a:buFont typeface="Arial" panose="020B0604020202020204" pitchFamily="34" charset="0"/>
              <a:buChar char="•"/>
            </a:pPr>
            <a:r>
              <a:rPr lang="tr-TR" dirty="0" err="1" smtClean="0"/>
              <a:t>packaging</a:t>
            </a:r>
            <a:r>
              <a:rPr lang="tr-TR" dirty="0" smtClean="0"/>
              <a:t> </a:t>
            </a:r>
            <a:r>
              <a:rPr lang="tr-TR" dirty="0"/>
              <a:t>(150110</a:t>
            </a:r>
            <a:r>
              <a:rPr lang="tr-TR" dirty="0" smtClean="0"/>
              <a:t>)</a:t>
            </a:r>
          </a:p>
          <a:p>
            <a:endParaRPr lang="tr-TR" dirty="0" smtClean="0"/>
          </a:p>
          <a:p>
            <a:pPr marL="285750" indent="-285750">
              <a:buFont typeface="Arial" panose="020B0604020202020204" pitchFamily="34" charset="0"/>
              <a:buChar char="•"/>
            </a:pPr>
            <a:r>
              <a:rPr lang="tr-TR" dirty="0" smtClean="0"/>
              <a:t>Liquid </a:t>
            </a:r>
            <a:r>
              <a:rPr lang="tr-TR" dirty="0" err="1"/>
              <a:t>and</a:t>
            </a:r>
            <a:r>
              <a:rPr lang="tr-TR" dirty="0"/>
              <a:t> </a:t>
            </a:r>
            <a:r>
              <a:rPr lang="tr-TR" dirty="0" err="1" smtClean="0"/>
              <a:t>solidoils</a:t>
            </a:r>
            <a:r>
              <a:rPr lang="tr-TR" dirty="0" smtClean="0"/>
              <a:t> </a:t>
            </a:r>
            <a:r>
              <a:rPr lang="tr-TR" dirty="0"/>
              <a:t>(200126</a:t>
            </a:r>
            <a:r>
              <a:rPr lang="tr-TR" dirty="0" smtClean="0"/>
              <a:t>)</a:t>
            </a:r>
          </a:p>
          <a:p>
            <a:endParaRPr lang="tr-TR" dirty="0" smtClean="0"/>
          </a:p>
          <a:p>
            <a:pPr marL="285750" indent="-285750">
              <a:buFont typeface="Arial" panose="020B0604020202020204" pitchFamily="34" charset="0"/>
              <a:buChar char="•"/>
            </a:pPr>
            <a:r>
              <a:rPr lang="tr-TR" dirty="0" smtClean="0"/>
              <a:t>Atık </a:t>
            </a:r>
            <a:r>
              <a:rPr lang="tr-TR" dirty="0"/>
              <a:t>boya ve vernikler (80111) </a:t>
            </a:r>
            <a:endParaRPr lang="tr-TR" dirty="0" smtClean="0"/>
          </a:p>
          <a:p>
            <a:endParaRPr lang="tr-TR" dirty="0" smtClean="0"/>
          </a:p>
          <a:p>
            <a:pPr marL="285750" indent="-285750">
              <a:buFont typeface="Arial" panose="020B0604020202020204" pitchFamily="34" charset="0"/>
              <a:buChar char="•"/>
            </a:pPr>
            <a:r>
              <a:rPr lang="tr-TR" dirty="0" err="1" smtClean="0"/>
              <a:t>Waste</a:t>
            </a:r>
            <a:r>
              <a:rPr lang="tr-TR" dirty="0" smtClean="0"/>
              <a:t> </a:t>
            </a:r>
            <a:r>
              <a:rPr lang="tr-TR" dirty="0" err="1"/>
              <a:t>paints</a:t>
            </a:r>
            <a:r>
              <a:rPr lang="tr-TR" dirty="0"/>
              <a:t> </a:t>
            </a:r>
            <a:r>
              <a:rPr lang="tr-TR" dirty="0" err="1"/>
              <a:t>and</a:t>
            </a:r>
            <a:r>
              <a:rPr lang="tr-TR" dirty="0"/>
              <a:t> </a:t>
            </a:r>
            <a:r>
              <a:rPr lang="tr-TR" dirty="0" err="1"/>
              <a:t>varnishes</a:t>
            </a:r>
            <a:r>
              <a:rPr lang="tr-TR" dirty="0"/>
              <a:t> (</a:t>
            </a:r>
            <a:r>
              <a:rPr lang="tr-TR" dirty="0" smtClean="0"/>
              <a:t>80111)</a:t>
            </a:r>
          </a:p>
          <a:p>
            <a:endParaRPr lang="tr-TR" dirty="0" smtClean="0"/>
          </a:p>
          <a:p>
            <a:pPr marL="285750" indent="-285750">
              <a:buFont typeface="Arial" panose="020B0604020202020204" pitchFamily="34" charset="0"/>
              <a:buChar char="•"/>
            </a:pPr>
            <a:r>
              <a:rPr lang="tr-TR" dirty="0" err="1"/>
              <a:t>Fluorescent</a:t>
            </a:r>
            <a:r>
              <a:rPr lang="tr-TR" dirty="0"/>
              <a:t> </a:t>
            </a:r>
            <a:r>
              <a:rPr lang="tr-TR" dirty="0" err="1" smtClean="0"/>
              <a:t>lamps</a:t>
            </a:r>
            <a:r>
              <a:rPr lang="tr-TR" dirty="0" smtClean="0"/>
              <a:t> (200121</a:t>
            </a:r>
            <a:r>
              <a:rPr lang="tr-TR" dirty="0"/>
              <a:t>) </a:t>
            </a:r>
            <a:endParaRPr lang="tr-TR" dirty="0" smtClean="0"/>
          </a:p>
          <a:p>
            <a:endParaRPr lang="tr-TR" dirty="0"/>
          </a:p>
          <a:p>
            <a:pPr marL="285750" indent="-285750">
              <a:buFont typeface="Arial" panose="020B0604020202020204" pitchFamily="34" charset="0"/>
              <a:buChar char="•"/>
            </a:pPr>
            <a:r>
              <a:rPr lang="tr-TR" dirty="0" err="1" smtClean="0"/>
              <a:t>Harmful</a:t>
            </a:r>
            <a:r>
              <a:rPr lang="tr-TR" dirty="0" smtClean="0"/>
              <a:t> </a:t>
            </a:r>
            <a:r>
              <a:rPr lang="tr-TR" dirty="0" err="1"/>
              <a:t>silicone</a:t>
            </a:r>
            <a:r>
              <a:rPr lang="tr-TR" dirty="0"/>
              <a:t> </a:t>
            </a:r>
            <a:r>
              <a:rPr lang="tr-TR" dirty="0" err="1"/>
              <a:t>waste</a:t>
            </a:r>
            <a:r>
              <a:rPr lang="tr-TR" dirty="0"/>
              <a:t> (</a:t>
            </a:r>
            <a:r>
              <a:rPr lang="tr-TR" dirty="0" smtClean="0"/>
              <a:t>70216)</a:t>
            </a:r>
          </a:p>
          <a:p>
            <a:endParaRPr lang="tr-TR" dirty="0" smtClean="0"/>
          </a:p>
          <a:p>
            <a:pPr marL="285750" indent="-285750">
              <a:buFont typeface="Arial" panose="020B0604020202020204" pitchFamily="34" charset="0"/>
              <a:buChar char="•"/>
            </a:pPr>
            <a:r>
              <a:rPr lang="tr-TR" dirty="0" err="1" smtClean="0"/>
              <a:t>Electrical</a:t>
            </a:r>
            <a:r>
              <a:rPr lang="tr-TR" dirty="0" smtClean="0"/>
              <a:t> </a:t>
            </a:r>
            <a:r>
              <a:rPr lang="tr-TR" dirty="0" err="1"/>
              <a:t>equipment</a:t>
            </a:r>
            <a:r>
              <a:rPr lang="tr-TR" dirty="0"/>
              <a:t> (200135)</a:t>
            </a:r>
          </a:p>
        </p:txBody>
      </p:sp>
    </p:spTree>
    <p:extLst>
      <p:ext uri="{BB962C8B-B14F-4D97-AF65-F5344CB8AC3E}">
        <p14:creationId xmlns:p14="http://schemas.microsoft.com/office/powerpoint/2010/main" val="31387865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xmlns="" id="{0CC97C53-532E-713D-E11C-F2C458C1FA3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xmlns="" id="{A181CCC1-8BB1-88B6-829C-CB47AF6280CC}"/>
              </a:ext>
            </a:extLst>
          </p:cNvPr>
          <p:cNvSpPr>
            <a:spLocks noGrp="1"/>
          </p:cNvSpPr>
          <p:nvPr>
            <p:ph type="title"/>
          </p:nvPr>
        </p:nvSpPr>
        <p:spPr>
          <a:xfrm>
            <a:off x="0" y="272480"/>
            <a:ext cx="6858000" cy="864096"/>
          </a:xfrm>
        </p:spPr>
        <p:txBody>
          <a:bodyPr>
            <a:normAutofit/>
          </a:bodyPr>
          <a:lstStyle/>
          <a:p>
            <a:pPr algn="ctr"/>
            <a:r>
              <a:rPr lang="tr-TR" sz="4100" dirty="0">
                <a:solidFill>
                  <a:schemeClr val="tx2"/>
                </a:solidFill>
              </a:rPr>
              <a:t>OUR TRAININGS </a:t>
            </a:r>
            <a:endParaRPr lang="tr-TR" sz="4100" dirty="0">
              <a:solidFill>
                <a:schemeClr val="tx2"/>
              </a:solidFill>
            </a:endParaRPr>
          </a:p>
        </p:txBody>
      </p:sp>
      <p:sp>
        <p:nvSpPr>
          <p:cNvPr id="7" name="İçerik Yer Tutucusu 6">
            <a:extLst>
              <a:ext uri="{FF2B5EF4-FFF2-40B4-BE49-F238E27FC236}">
                <a16:creationId xmlns:a16="http://schemas.microsoft.com/office/drawing/2014/main" xmlns="" id="{B5F97F3F-1EE3-33C1-4C4C-8C2A0FC47D4C}"/>
              </a:ext>
            </a:extLst>
          </p:cNvPr>
          <p:cNvSpPr>
            <a:spLocks noGrp="1"/>
          </p:cNvSpPr>
          <p:nvPr>
            <p:ph idx="1"/>
          </p:nvPr>
        </p:nvSpPr>
        <p:spPr>
          <a:xfrm>
            <a:off x="342900" y="1568624"/>
            <a:ext cx="6172200" cy="7488832"/>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2500" lnSpcReduction="10000"/>
          </a:bodyPr>
          <a:lstStyle/>
          <a:p>
            <a:pPr marL="0" indent="0" algn="ctr">
              <a:buNone/>
            </a:pPr>
            <a:r>
              <a:rPr lang="en-US" sz="3800" b="1" dirty="0">
                <a:solidFill>
                  <a:schemeClr val="accent1">
                    <a:lumMod val="50000"/>
                  </a:schemeClr>
                </a:solidFill>
              </a:rPr>
              <a:t>Some of the trainings we conduct with our personnel are: </a:t>
            </a:r>
            <a:endParaRPr lang="tr-TR" sz="3800" b="1" dirty="0" smtClean="0">
              <a:solidFill>
                <a:schemeClr val="accent1">
                  <a:lumMod val="50000"/>
                </a:schemeClr>
              </a:solidFill>
            </a:endParaRPr>
          </a:p>
          <a:p>
            <a:pPr marL="0" indent="0" algn="ctr">
              <a:buNone/>
            </a:pPr>
            <a:r>
              <a:rPr lang="en-US" sz="3800" b="1" dirty="0" smtClean="0">
                <a:solidFill>
                  <a:schemeClr val="accent1">
                    <a:lumMod val="50000"/>
                  </a:schemeClr>
                </a:solidFill>
              </a:rPr>
              <a:t> </a:t>
            </a:r>
            <a:r>
              <a:rPr lang="en-US" sz="3800" b="1" dirty="0">
                <a:solidFill>
                  <a:schemeClr val="accent1">
                    <a:lumMod val="50000"/>
                  </a:schemeClr>
                </a:solidFill>
              </a:rPr>
              <a:t>* SUSTAINABILITY / ENVIRONMENTAL TRAINING  * HYGIENE TRAINING  * OCCUPATIONAL SAFETY and HEALTH TRAINING  * FIRE TRAINING and FIRE DRILL  * CHEMICAL USE TRAINING  * WORKING AT HEIGHT TRAINING  * FIRST AID TRAINING  * FOOD SAFETY TRAININGS  * ZERO WASTE and WASTE MANAGEMENT TRAINING  * ORIENTATION TRAINING </a:t>
            </a:r>
            <a:endParaRPr lang="tr-TR" sz="2900" b="1" dirty="0"/>
          </a:p>
          <a:p>
            <a:endParaRPr lang="tr-TR" dirty="0"/>
          </a:p>
        </p:txBody>
      </p:sp>
    </p:spTree>
    <p:extLst>
      <p:ext uri="{BB962C8B-B14F-4D97-AF65-F5344CB8AC3E}">
        <p14:creationId xmlns:p14="http://schemas.microsoft.com/office/powerpoint/2010/main" val="18802904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xmlns="" id="{B2D1C0B6-D7B7-8567-E6FF-01BF6BF13B9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xmlns="" id="{FF774AF9-8348-3697-1119-B0EAD0664626}"/>
              </a:ext>
            </a:extLst>
          </p:cNvPr>
          <p:cNvSpPr>
            <a:spLocks noGrp="1"/>
          </p:cNvSpPr>
          <p:nvPr>
            <p:ph type="title"/>
          </p:nvPr>
        </p:nvSpPr>
        <p:spPr>
          <a:xfrm>
            <a:off x="0" y="98932"/>
            <a:ext cx="6858000" cy="698150"/>
          </a:xfrm>
        </p:spPr>
        <p:txBody>
          <a:bodyPr>
            <a:normAutofit/>
          </a:bodyPr>
          <a:lstStyle/>
          <a:p>
            <a:pPr algn="ctr"/>
            <a:r>
              <a:rPr lang="tr-TR" sz="4100" dirty="0">
                <a:solidFill>
                  <a:schemeClr val="tx2"/>
                </a:solidFill>
                <a:latin typeface="Aptos" panose="020B0004020202020204" pitchFamily="34" charset="0"/>
              </a:rPr>
              <a:t>OUR ACTIVITIES </a:t>
            </a:r>
            <a:endParaRPr lang="tr-TR" sz="4100" dirty="0">
              <a:solidFill>
                <a:schemeClr val="tx2"/>
              </a:solidFill>
              <a:latin typeface="Aptos" panose="020B0004020202020204" pitchFamily="34" charset="0"/>
            </a:endParaRPr>
          </a:p>
        </p:txBody>
      </p:sp>
      <p:sp>
        <p:nvSpPr>
          <p:cNvPr id="4" name="Dikdörtgen 3"/>
          <p:cNvSpPr/>
          <p:nvPr/>
        </p:nvSpPr>
        <p:spPr>
          <a:xfrm>
            <a:off x="216744" y="879935"/>
            <a:ext cx="6524624" cy="430887"/>
          </a:xfrm>
          <a:prstGeom prst="rect">
            <a:avLst/>
          </a:prstGeom>
        </p:spPr>
        <p:txBody>
          <a:bodyPr wrap="square">
            <a:spAutoFit/>
          </a:bodyPr>
          <a:lstStyle/>
          <a:p>
            <a:r>
              <a:rPr lang="en-US" sz="2200" dirty="0">
                <a:solidFill>
                  <a:schemeClr val="tx2"/>
                </a:solidFill>
              </a:rPr>
              <a:t>Beach cleaning event on June 5th, </a:t>
            </a:r>
            <a:r>
              <a:rPr lang="en-US" sz="2200" dirty="0" smtClean="0">
                <a:solidFill>
                  <a:schemeClr val="tx2"/>
                </a:solidFill>
              </a:rPr>
              <a:t>Environment</a:t>
            </a:r>
            <a:r>
              <a:rPr lang="tr-TR" sz="2200" dirty="0" smtClean="0">
                <a:solidFill>
                  <a:schemeClr val="tx2"/>
                </a:solidFill>
              </a:rPr>
              <a:t> </a:t>
            </a:r>
            <a:r>
              <a:rPr lang="en-US" sz="2200" dirty="0" smtClean="0">
                <a:solidFill>
                  <a:schemeClr val="tx2"/>
                </a:solidFill>
              </a:rPr>
              <a:t>Week</a:t>
            </a:r>
            <a:r>
              <a:rPr lang="en-US" sz="2200" dirty="0">
                <a:solidFill>
                  <a:schemeClr val="tx2"/>
                </a:solidFill>
              </a:rPr>
              <a:t>.</a:t>
            </a:r>
            <a:endParaRPr lang="tr-TR" sz="2200" b="1"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744" y="1695933"/>
            <a:ext cx="3090116" cy="3379153"/>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1117" y="1648648"/>
            <a:ext cx="3240252" cy="3426438"/>
          </a:xfrm>
          <a:prstGeom prst="rect">
            <a:avLst/>
          </a:prstGeom>
        </p:spPr>
      </p:pic>
      <p:pic>
        <p:nvPicPr>
          <p:cNvPr id="6" name="Resim 5"/>
          <p:cNvPicPr>
            <a:picLocks noChangeAspect="1"/>
          </p:cNvPicPr>
          <p:nvPr/>
        </p:nvPicPr>
        <p:blipFill>
          <a:blip r:embed="rId4"/>
          <a:stretch>
            <a:fillRect/>
          </a:stretch>
        </p:blipFill>
        <p:spPr>
          <a:xfrm>
            <a:off x="216744" y="5122371"/>
            <a:ext cx="3090116" cy="4110595"/>
          </a:xfrm>
          <a:prstGeom prst="rect">
            <a:avLst/>
          </a:prstGeom>
        </p:spPr>
      </p:pic>
      <p:pic>
        <p:nvPicPr>
          <p:cNvPr id="7" name="Resim 6"/>
          <p:cNvPicPr>
            <a:picLocks noChangeAspect="1"/>
          </p:cNvPicPr>
          <p:nvPr/>
        </p:nvPicPr>
        <p:blipFill>
          <a:blip r:embed="rId5"/>
          <a:stretch>
            <a:fillRect/>
          </a:stretch>
        </p:blipFill>
        <p:spPr>
          <a:xfrm>
            <a:off x="3501117" y="5241032"/>
            <a:ext cx="3240251" cy="4012704"/>
          </a:xfrm>
          <a:prstGeom prst="rect">
            <a:avLst/>
          </a:prstGeom>
        </p:spPr>
      </p:pic>
    </p:spTree>
    <p:extLst>
      <p:ext uri="{BB962C8B-B14F-4D97-AF65-F5344CB8AC3E}">
        <p14:creationId xmlns:p14="http://schemas.microsoft.com/office/powerpoint/2010/main" val="11951024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587171"/>
            <a:ext cx="6858000" cy="504057"/>
          </a:xfrm>
        </p:spPr>
        <p:txBody>
          <a:bodyPr>
            <a:normAutofit/>
          </a:bodyPr>
          <a:lstStyle/>
          <a:p>
            <a:pPr algn="ctr"/>
            <a:r>
              <a:rPr lang="en-US" sz="2200" b="1" dirty="0">
                <a:solidFill>
                  <a:schemeClr val="accent1">
                    <a:lumMod val="50000"/>
                  </a:schemeClr>
                </a:solidFill>
              </a:rPr>
              <a:t>OUR QUALITY AND SUSTAINABILITY POLICY</a:t>
            </a:r>
            <a:endParaRPr lang="tr-TR" sz="2200" b="1" dirty="0">
              <a:solidFill>
                <a:schemeClr val="accent1">
                  <a:lumMod val="50000"/>
                </a:schemeClr>
              </a:solidFill>
            </a:endParaRPr>
          </a:p>
        </p:txBody>
      </p:sp>
      <p:sp>
        <p:nvSpPr>
          <p:cNvPr id="3" name="İçerik Yer Tutucusu 2"/>
          <p:cNvSpPr>
            <a:spLocks noGrp="1"/>
          </p:cNvSpPr>
          <p:nvPr>
            <p:ph idx="1"/>
          </p:nvPr>
        </p:nvSpPr>
        <p:spPr>
          <a:xfrm>
            <a:off x="332655" y="1136577"/>
            <a:ext cx="6291071" cy="8496944"/>
          </a:xfrm>
        </p:spPr>
        <p:txBody>
          <a:bodyPr>
            <a:noAutofit/>
          </a:bodyPr>
          <a:lstStyle/>
          <a:p>
            <a:pPr marL="0" indent="0">
              <a:buNone/>
            </a:pPr>
            <a:endParaRPr lang="tr-TR" sz="1400" dirty="0"/>
          </a:p>
          <a:p>
            <a:pPr marL="0" indent="0" algn="just">
              <a:buNone/>
            </a:pPr>
            <a:endParaRPr lang="tr-TR" sz="1400" dirty="0"/>
          </a:p>
        </p:txBody>
      </p:sp>
      <p:sp>
        <p:nvSpPr>
          <p:cNvPr id="5" name="Başlık 1">
            <a:extLst>
              <a:ext uri="{FF2B5EF4-FFF2-40B4-BE49-F238E27FC236}">
                <a16:creationId xmlns:a16="http://schemas.microsoft.com/office/drawing/2014/main" xmlns="" id="{D9A03DD2-BA4A-50EE-C177-FCAF07F1EB33}"/>
              </a:ext>
            </a:extLst>
          </p:cNvPr>
          <p:cNvSpPr txBox="1">
            <a:spLocks/>
          </p:cNvSpPr>
          <p:nvPr/>
        </p:nvSpPr>
        <p:spPr>
          <a:xfrm>
            <a:off x="0" y="0"/>
            <a:ext cx="6858000" cy="72008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3000" b="1" dirty="0">
                <a:solidFill>
                  <a:schemeClr val="accent1">
                    <a:lumMod val="50000"/>
                  </a:schemeClr>
                </a:solidFill>
              </a:rPr>
              <a:t>ELYSEE </a:t>
            </a:r>
            <a:r>
              <a:rPr lang="tr-TR" sz="3000" b="1" dirty="0" smtClean="0">
                <a:solidFill>
                  <a:schemeClr val="accent1">
                    <a:lumMod val="50000"/>
                  </a:schemeClr>
                </a:solidFill>
              </a:rPr>
              <a:t>BEACH </a:t>
            </a:r>
            <a:r>
              <a:rPr lang="tr-TR" sz="3000" b="1" dirty="0">
                <a:solidFill>
                  <a:schemeClr val="accent1">
                    <a:lumMod val="50000"/>
                  </a:schemeClr>
                </a:solidFill>
              </a:rPr>
              <a:t>HOTEL</a:t>
            </a:r>
          </a:p>
        </p:txBody>
      </p:sp>
      <p:sp>
        <p:nvSpPr>
          <p:cNvPr id="4" name="Dikdörtgen 3"/>
          <p:cNvSpPr/>
          <p:nvPr/>
        </p:nvSpPr>
        <p:spPr>
          <a:xfrm>
            <a:off x="0" y="992560"/>
            <a:ext cx="6858000" cy="9233297"/>
          </a:xfrm>
          <a:prstGeom prst="rect">
            <a:avLst/>
          </a:prstGeom>
        </p:spPr>
        <p:txBody>
          <a:bodyPr wrap="square">
            <a:spAutoFit/>
          </a:bodyPr>
          <a:lstStyle/>
          <a:p>
            <a:r>
              <a:rPr lang="tr-TR" dirty="0"/>
              <a:t>PROTECTION OF CHILD AND WOMEN'S RIGHTS: </a:t>
            </a:r>
            <a:r>
              <a:rPr lang="tr-TR" dirty="0" err="1"/>
              <a:t>In</a:t>
            </a:r>
            <a:r>
              <a:rPr lang="tr-TR" dirty="0"/>
              <a:t> </a:t>
            </a:r>
            <a:r>
              <a:rPr lang="tr-TR" dirty="0" err="1"/>
              <a:t>our</a:t>
            </a:r>
            <a:r>
              <a:rPr lang="tr-TR" dirty="0"/>
              <a:t> </a:t>
            </a:r>
            <a:r>
              <a:rPr lang="tr-TR" dirty="0" err="1"/>
              <a:t>facilities</a:t>
            </a:r>
            <a:r>
              <a:rPr lang="tr-TR" dirty="0"/>
              <a:t>: </a:t>
            </a:r>
            <a:r>
              <a:rPr lang="tr-TR" dirty="0" err="1"/>
              <a:t>providing</a:t>
            </a:r>
            <a:r>
              <a:rPr lang="tr-TR" dirty="0"/>
              <a:t> </a:t>
            </a:r>
            <a:r>
              <a:rPr lang="tr-TR" dirty="0" err="1"/>
              <a:t>opportunities</a:t>
            </a:r>
            <a:r>
              <a:rPr lang="tr-TR" dirty="0"/>
              <a:t> </a:t>
            </a:r>
            <a:r>
              <a:rPr lang="tr-TR" dirty="0" err="1"/>
              <a:t>for</a:t>
            </a:r>
            <a:r>
              <a:rPr lang="tr-TR" dirty="0"/>
              <a:t> </a:t>
            </a:r>
            <a:r>
              <a:rPr lang="tr-TR" dirty="0" err="1"/>
              <a:t>children</a:t>
            </a:r>
            <a:r>
              <a:rPr lang="tr-TR" dirty="0"/>
              <a:t> </a:t>
            </a:r>
            <a:r>
              <a:rPr lang="tr-TR" dirty="0" err="1"/>
              <a:t>to</a:t>
            </a:r>
            <a:r>
              <a:rPr lang="tr-TR" dirty="0"/>
              <a:t> </a:t>
            </a:r>
            <a:r>
              <a:rPr lang="tr-TR" dirty="0" err="1"/>
              <a:t>contribute</a:t>
            </a:r>
            <a:r>
              <a:rPr lang="tr-TR" dirty="0"/>
              <a:t> </a:t>
            </a:r>
            <a:r>
              <a:rPr lang="tr-TR" dirty="0" err="1"/>
              <a:t>to</a:t>
            </a:r>
            <a:r>
              <a:rPr lang="tr-TR" dirty="0"/>
              <a:t> </a:t>
            </a:r>
            <a:r>
              <a:rPr lang="tr-TR" dirty="0" err="1"/>
              <a:t>their</a:t>
            </a:r>
            <a:r>
              <a:rPr lang="tr-TR" dirty="0"/>
              <a:t> </a:t>
            </a:r>
            <a:r>
              <a:rPr lang="tr-TR" dirty="0" err="1"/>
              <a:t>development</a:t>
            </a:r>
            <a:r>
              <a:rPr lang="tr-TR" dirty="0"/>
              <a:t>, </a:t>
            </a:r>
            <a:r>
              <a:rPr lang="tr-TR" dirty="0" err="1"/>
              <a:t>freely</a:t>
            </a:r>
            <a:r>
              <a:rPr lang="tr-TR" dirty="0"/>
              <a:t> </a:t>
            </a:r>
            <a:r>
              <a:rPr lang="tr-TR" dirty="0" err="1"/>
              <a:t>express</a:t>
            </a:r>
            <a:r>
              <a:rPr lang="tr-TR" dirty="0"/>
              <a:t> </a:t>
            </a:r>
            <a:r>
              <a:rPr lang="tr-TR" dirty="0" err="1"/>
              <a:t>their</a:t>
            </a:r>
            <a:r>
              <a:rPr lang="tr-TR" dirty="0"/>
              <a:t> </a:t>
            </a:r>
            <a:r>
              <a:rPr lang="tr-TR" dirty="0" err="1"/>
              <a:t>thoughts</a:t>
            </a:r>
            <a:r>
              <a:rPr lang="tr-TR" dirty="0"/>
              <a:t> </a:t>
            </a:r>
            <a:r>
              <a:rPr lang="tr-TR" dirty="0" err="1"/>
              <a:t>and</a:t>
            </a:r>
            <a:r>
              <a:rPr lang="tr-TR" dirty="0"/>
              <a:t> </a:t>
            </a:r>
            <a:r>
              <a:rPr lang="tr-TR" dirty="0" err="1"/>
              <a:t>wishes</a:t>
            </a:r>
            <a:r>
              <a:rPr lang="tr-TR" dirty="0"/>
              <a:t>, </a:t>
            </a:r>
            <a:r>
              <a:rPr lang="tr-TR" dirty="0" err="1"/>
              <a:t>and</a:t>
            </a:r>
            <a:r>
              <a:rPr lang="tr-TR" dirty="0"/>
              <a:t> </a:t>
            </a:r>
            <a:r>
              <a:rPr lang="tr-TR" dirty="0" err="1"/>
              <a:t>feel</a:t>
            </a:r>
            <a:r>
              <a:rPr lang="tr-TR" dirty="0"/>
              <a:t> </a:t>
            </a:r>
            <a:r>
              <a:rPr lang="tr-TR" dirty="0" err="1"/>
              <a:t>free</a:t>
            </a:r>
            <a:r>
              <a:rPr lang="tr-TR" dirty="0"/>
              <a:t> </a:t>
            </a:r>
            <a:r>
              <a:rPr lang="tr-TR" dirty="0" err="1"/>
              <a:t>and</a:t>
            </a:r>
            <a:r>
              <a:rPr lang="tr-TR" dirty="0"/>
              <a:t> </a:t>
            </a:r>
            <a:r>
              <a:rPr lang="tr-TR" dirty="0" err="1"/>
              <a:t>comfortable</a:t>
            </a:r>
            <a:r>
              <a:rPr lang="tr-TR" dirty="0"/>
              <a:t> </a:t>
            </a:r>
            <a:r>
              <a:rPr lang="tr-TR" dirty="0" err="1"/>
              <a:t>under</a:t>
            </a:r>
            <a:r>
              <a:rPr lang="tr-TR" dirty="0"/>
              <a:t> </a:t>
            </a:r>
            <a:r>
              <a:rPr lang="tr-TR" dirty="0" err="1"/>
              <a:t>the</a:t>
            </a:r>
            <a:r>
              <a:rPr lang="tr-TR" dirty="0"/>
              <a:t> </a:t>
            </a:r>
            <a:r>
              <a:rPr lang="tr-TR" dirty="0" err="1"/>
              <a:t>supervision</a:t>
            </a:r>
            <a:r>
              <a:rPr lang="tr-TR" dirty="0"/>
              <a:t> of </a:t>
            </a:r>
            <a:r>
              <a:rPr lang="tr-TR" dirty="0" err="1"/>
              <a:t>their</a:t>
            </a:r>
            <a:r>
              <a:rPr lang="tr-TR" dirty="0"/>
              <a:t> </a:t>
            </a:r>
            <a:r>
              <a:rPr lang="tr-TR" dirty="0" err="1"/>
              <a:t>parents</a:t>
            </a:r>
            <a:r>
              <a:rPr lang="tr-TR" dirty="0"/>
              <a:t>; </a:t>
            </a:r>
            <a:r>
              <a:rPr lang="tr-TR" dirty="0" err="1"/>
              <a:t>opposing</a:t>
            </a:r>
            <a:r>
              <a:rPr lang="tr-TR" dirty="0"/>
              <a:t> </a:t>
            </a:r>
            <a:r>
              <a:rPr lang="tr-TR" dirty="0" err="1"/>
              <a:t>all</a:t>
            </a:r>
            <a:r>
              <a:rPr lang="tr-TR" dirty="0"/>
              <a:t> </a:t>
            </a:r>
            <a:r>
              <a:rPr lang="tr-TR" dirty="0" err="1"/>
              <a:t>actions</a:t>
            </a:r>
            <a:r>
              <a:rPr lang="tr-TR" dirty="0"/>
              <a:t> </a:t>
            </a:r>
            <a:r>
              <a:rPr lang="tr-TR" dirty="0" err="1"/>
              <a:t>that</a:t>
            </a:r>
            <a:r>
              <a:rPr lang="tr-TR" dirty="0"/>
              <a:t> </a:t>
            </a:r>
            <a:r>
              <a:rPr lang="tr-TR" dirty="0" err="1"/>
              <a:t>may</a:t>
            </a:r>
            <a:r>
              <a:rPr lang="tr-TR" dirty="0"/>
              <a:t> </a:t>
            </a:r>
            <a:r>
              <a:rPr lang="tr-TR" dirty="0" err="1"/>
              <a:t>leave</a:t>
            </a:r>
            <a:r>
              <a:rPr lang="tr-TR" dirty="0"/>
              <a:t> </a:t>
            </a:r>
            <a:r>
              <a:rPr lang="tr-TR" dirty="0" err="1"/>
              <a:t>mental</a:t>
            </a:r>
            <a:r>
              <a:rPr lang="tr-TR" dirty="0"/>
              <a:t> </a:t>
            </a:r>
            <a:r>
              <a:rPr lang="tr-TR" dirty="0" err="1"/>
              <a:t>and</a:t>
            </a:r>
            <a:r>
              <a:rPr lang="tr-TR" dirty="0"/>
              <a:t> </a:t>
            </a:r>
            <a:r>
              <a:rPr lang="tr-TR" dirty="0" err="1"/>
              <a:t>physical</a:t>
            </a:r>
            <a:r>
              <a:rPr lang="tr-TR" dirty="0"/>
              <a:t> </a:t>
            </a:r>
            <a:r>
              <a:rPr lang="tr-TR" dirty="0" err="1"/>
              <a:t>impacts</a:t>
            </a:r>
            <a:r>
              <a:rPr lang="tr-TR" dirty="0"/>
              <a:t> </a:t>
            </a:r>
            <a:r>
              <a:rPr lang="tr-TR" dirty="0" err="1"/>
              <a:t>and</a:t>
            </a:r>
            <a:r>
              <a:rPr lang="tr-TR" dirty="0"/>
              <a:t> </a:t>
            </a:r>
            <a:r>
              <a:rPr lang="tr-TR" dirty="0" err="1"/>
              <a:t>restrict</a:t>
            </a:r>
            <a:r>
              <a:rPr lang="tr-TR" dirty="0"/>
              <a:t> </a:t>
            </a:r>
            <a:r>
              <a:rPr lang="tr-TR" dirty="0" err="1"/>
              <a:t>the</a:t>
            </a:r>
            <a:r>
              <a:rPr lang="tr-TR" dirty="0"/>
              <a:t> </a:t>
            </a:r>
            <a:r>
              <a:rPr lang="tr-TR" dirty="0" err="1"/>
              <a:t>rights</a:t>
            </a:r>
            <a:r>
              <a:rPr lang="tr-TR" dirty="0"/>
              <a:t> of </a:t>
            </a:r>
            <a:r>
              <a:rPr lang="tr-TR" dirty="0" err="1"/>
              <a:t>all</a:t>
            </a:r>
            <a:r>
              <a:rPr lang="tr-TR" dirty="0"/>
              <a:t> </a:t>
            </a:r>
            <a:r>
              <a:rPr lang="tr-TR" dirty="0" err="1"/>
              <a:t>individuals</a:t>
            </a:r>
            <a:r>
              <a:rPr lang="tr-TR" dirty="0"/>
              <a:t>, </a:t>
            </a:r>
            <a:r>
              <a:rPr lang="tr-TR" dirty="0" err="1"/>
              <a:t>especially</a:t>
            </a:r>
            <a:r>
              <a:rPr lang="tr-TR" dirty="0"/>
              <a:t> </a:t>
            </a:r>
            <a:r>
              <a:rPr lang="tr-TR" dirty="0" err="1"/>
              <a:t>Children</a:t>
            </a:r>
            <a:r>
              <a:rPr lang="tr-TR" dirty="0"/>
              <a:t>, </a:t>
            </a:r>
            <a:r>
              <a:rPr lang="tr-TR" dirty="0" err="1"/>
              <a:t>Women</a:t>
            </a:r>
            <a:r>
              <a:rPr lang="tr-TR" dirty="0"/>
              <a:t>, </a:t>
            </a:r>
            <a:r>
              <a:rPr lang="tr-TR" dirty="0" err="1"/>
              <a:t>and</a:t>
            </a:r>
            <a:r>
              <a:rPr lang="tr-TR" dirty="0"/>
              <a:t> </a:t>
            </a:r>
            <a:r>
              <a:rPr lang="tr-TR" dirty="0" err="1"/>
              <a:t>Persons</a:t>
            </a:r>
            <a:r>
              <a:rPr lang="tr-TR" dirty="0"/>
              <a:t> </a:t>
            </a:r>
            <a:r>
              <a:rPr lang="tr-TR" dirty="0" err="1"/>
              <a:t>with</a:t>
            </a:r>
            <a:r>
              <a:rPr lang="tr-TR" dirty="0"/>
              <a:t> </a:t>
            </a:r>
            <a:r>
              <a:rPr lang="tr-TR" dirty="0" err="1"/>
              <a:t>Reduced</a:t>
            </a:r>
            <a:r>
              <a:rPr lang="tr-TR" dirty="0"/>
              <a:t> </a:t>
            </a:r>
            <a:r>
              <a:rPr lang="tr-TR" dirty="0" err="1"/>
              <a:t>Mobility</a:t>
            </a:r>
            <a:r>
              <a:rPr lang="tr-TR" dirty="0"/>
              <a:t>, </a:t>
            </a:r>
            <a:r>
              <a:rPr lang="tr-TR" dirty="0" err="1"/>
              <a:t>and</a:t>
            </a:r>
            <a:r>
              <a:rPr lang="tr-TR" dirty="0"/>
              <a:t> </a:t>
            </a:r>
            <a:r>
              <a:rPr lang="tr-TR" dirty="0" err="1"/>
              <a:t>fighting</a:t>
            </a:r>
            <a:r>
              <a:rPr lang="tr-TR" dirty="0"/>
              <a:t> </a:t>
            </a:r>
            <a:r>
              <a:rPr lang="tr-TR" dirty="0" err="1"/>
              <a:t>against</a:t>
            </a:r>
            <a:r>
              <a:rPr lang="tr-TR" dirty="0"/>
              <a:t> </a:t>
            </a:r>
            <a:r>
              <a:rPr lang="tr-TR" dirty="0" err="1"/>
              <a:t>such</a:t>
            </a:r>
            <a:r>
              <a:rPr lang="tr-TR" dirty="0"/>
              <a:t> </a:t>
            </a:r>
            <a:r>
              <a:rPr lang="tr-TR" dirty="0" err="1"/>
              <a:t>actions</a:t>
            </a:r>
            <a:r>
              <a:rPr lang="tr-TR" dirty="0"/>
              <a:t> </a:t>
            </a:r>
            <a:r>
              <a:rPr lang="tr-TR" dirty="0" err="1"/>
              <a:t>within</a:t>
            </a:r>
            <a:r>
              <a:rPr lang="tr-TR" dirty="0"/>
              <a:t> </a:t>
            </a:r>
            <a:r>
              <a:rPr lang="tr-TR" dirty="0" err="1"/>
              <a:t>the</a:t>
            </a:r>
            <a:r>
              <a:rPr lang="tr-TR" dirty="0"/>
              <a:t> </a:t>
            </a:r>
            <a:r>
              <a:rPr lang="tr-TR" dirty="0" err="1"/>
              <a:t>framework</a:t>
            </a:r>
            <a:r>
              <a:rPr lang="tr-TR" dirty="0"/>
              <a:t> of </a:t>
            </a:r>
            <a:r>
              <a:rPr lang="tr-TR" dirty="0" err="1"/>
              <a:t>laws</a:t>
            </a:r>
            <a:r>
              <a:rPr lang="tr-TR" dirty="0"/>
              <a:t> </a:t>
            </a:r>
            <a:r>
              <a:rPr lang="tr-TR" dirty="0" err="1"/>
              <a:t>by</a:t>
            </a:r>
            <a:r>
              <a:rPr lang="tr-TR" dirty="0"/>
              <a:t> </a:t>
            </a:r>
            <a:r>
              <a:rPr lang="tr-TR" dirty="0" err="1"/>
              <a:t>sharing</a:t>
            </a:r>
            <a:r>
              <a:rPr lang="tr-TR" dirty="0"/>
              <a:t> </a:t>
            </a:r>
            <a:r>
              <a:rPr lang="tr-TR" dirty="0" err="1"/>
              <a:t>this</a:t>
            </a:r>
            <a:r>
              <a:rPr lang="tr-TR" dirty="0"/>
              <a:t> </a:t>
            </a:r>
            <a:r>
              <a:rPr lang="tr-TR" dirty="0" err="1"/>
              <a:t>awareness</a:t>
            </a:r>
            <a:r>
              <a:rPr lang="tr-TR" dirty="0"/>
              <a:t> </a:t>
            </a:r>
            <a:r>
              <a:rPr lang="tr-TR" dirty="0" err="1"/>
              <a:t>with</a:t>
            </a:r>
            <a:r>
              <a:rPr lang="tr-TR" dirty="0"/>
              <a:t> </a:t>
            </a:r>
            <a:r>
              <a:rPr lang="tr-TR" dirty="0" err="1"/>
              <a:t>all</a:t>
            </a:r>
            <a:r>
              <a:rPr lang="tr-TR" dirty="0"/>
              <a:t> </a:t>
            </a:r>
            <a:r>
              <a:rPr lang="tr-TR" dirty="0" err="1"/>
              <a:t>our</a:t>
            </a:r>
            <a:r>
              <a:rPr lang="tr-TR" dirty="0"/>
              <a:t> </a:t>
            </a:r>
            <a:r>
              <a:rPr lang="tr-TR" dirty="0" err="1"/>
              <a:t>employees</a:t>
            </a:r>
            <a:r>
              <a:rPr lang="tr-TR" dirty="0"/>
              <a:t> </a:t>
            </a:r>
            <a:r>
              <a:rPr lang="tr-TR" dirty="0" err="1"/>
              <a:t>and</a:t>
            </a:r>
            <a:r>
              <a:rPr lang="tr-TR" dirty="0"/>
              <a:t> </a:t>
            </a:r>
            <a:r>
              <a:rPr lang="tr-TR" dirty="0" err="1"/>
              <a:t>stakeholders</a:t>
            </a:r>
            <a:r>
              <a:rPr lang="tr-TR" dirty="0"/>
              <a:t>.  BARRIER-FREE LIVING: </a:t>
            </a:r>
            <a:r>
              <a:rPr lang="tr-TR" dirty="0" err="1"/>
              <a:t>Making</a:t>
            </a:r>
            <a:r>
              <a:rPr lang="tr-TR" dirty="0"/>
              <a:t> </a:t>
            </a:r>
            <a:r>
              <a:rPr lang="tr-TR" dirty="0" err="1"/>
              <a:t>necessary</a:t>
            </a:r>
            <a:r>
              <a:rPr lang="tr-TR" dirty="0"/>
              <a:t> </a:t>
            </a:r>
            <a:r>
              <a:rPr lang="tr-TR" dirty="0" err="1"/>
              <a:t>arrangements</a:t>
            </a:r>
            <a:r>
              <a:rPr lang="tr-TR" dirty="0"/>
              <a:t> in </a:t>
            </a:r>
            <a:r>
              <a:rPr lang="tr-TR" dirty="0" err="1"/>
              <a:t>our</a:t>
            </a:r>
            <a:r>
              <a:rPr lang="tr-TR" dirty="0"/>
              <a:t> </a:t>
            </a:r>
            <a:r>
              <a:rPr lang="tr-TR" dirty="0" err="1"/>
              <a:t>facilities</a:t>
            </a:r>
            <a:r>
              <a:rPr lang="tr-TR" dirty="0"/>
              <a:t> </a:t>
            </a:r>
            <a:r>
              <a:rPr lang="tr-TR" dirty="0" err="1"/>
              <a:t>for</a:t>
            </a:r>
            <a:r>
              <a:rPr lang="tr-TR" dirty="0"/>
              <a:t> </a:t>
            </a:r>
            <a:r>
              <a:rPr lang="tr-TR" dirty="0" err="1"/>
              <a:t>our</a:t>
            </a:r>
            <a:r>
              <a:rPr lang="tr-TR" dirty="0"/>
              <a:t> </a:t>
            </a:r>
            <a:r>
              <a:rPr lang="tr-TR" dirty="0" err="1"/>
              <a:t>employees</a:t>
            </a:r>
            <a:r>
              <a:rPr lang="tr-TR" dirty="0"/>
              <a:t> </a:t>
            </a:r>
            <a:r>
              <a:rPr lang="tr-TR" dirty="0" err="1"/>
              <a:t>and</a:t>
            </a:r>
            <a:r>
              <a:rPr lang="tr-TR" dirty="0"/>
              <a:t> </a:t>
            </a:r>
            <a:r>
              <a:rPr lang="tr-TR" dirty="0" err="1"/>
              <a:t>guests</a:t>
            </a:r>
            <a:r>
              <a:rPr lang="tr-TR" dirty="0"/>
              <a:t> </a:t>
            </a:r>
            <a:r>
              <a:rPr lang="tr-TR" dirty="0" err="1"/>
              <a:t>with</a:t>
            </a:r>
            <a:r>
              <a:rPr lang="tr-TR" dirty="0"/>
              <a:t> </a:t>
            </a:r>
            <a:r>
              <a:rPr lang="tr-TR" dirty="0" err="1"/>
              <a:t>reduced</a:t>
            </a:r>
            <a:r>
              <a:rPr lang="tr-TR" dirty="0"/>
              <a:t> </a:t>
            </a:r>
            <a:r>
              <a:rPr lang="tr-TR" dirty="0" err="1"/>
              <a:t>mobility</a:t>
            </a:r>
            <a:r>
              <a:rPr lang="tr-TR" dirty="0"/>
              <a:t> </a:t>
            </a:r>
            <a:r>
              <a:rPr lang="tr-TR" dirty="0" err="1"/>
              <a:t>to</a:t>
            </a:r>
            <a:r>
              <a:rPr lang="tr-TR" dirty="0"/>
              <a:t> </a:t>
            </a:r>
            <a:r>
              <a:rPr lang="tr-TR" dirty="0" err="1"/>
              <a:t>fully</a:t>
            </a:r>
            <a:r>
              <a:rPr lang="tr-TR" dirty="0"/>
              <a:t> </a:t>
            </a:r>
            <a:r>
              <a:rPr lang="tr-TR" dirty="0" err="1"/>
              <a:t>benefit</a:t>
            </a:r>
            <a:r>
              <a:rPr lang="tr-TR" dirty="0"/>
              <a:t> </a:t>
            </a:r>
            <a:r>
              <a:rPr lang="tr-TR" dirty="0" err="1"/>
              <a:t>from</a:t>
            </a:r>
            <a:r>
              <a:rPr lang="tr-TR" dirty="0"/>
              <a:t> </a:t>
            </a:r>
            <a:r>
              <a:rPr lang="tr-TR" dirty="0" err="1"/>
              <a:t>all</a:t>
            </a:r>
            <a:r>
              <a:rPr lang="tr-TR" dirty="0"/>
              <a:t> </a:t>
            </a:r>
            <a:r>
              <a:rPr lang="tr-TR" dirty="0" err="1"/>
              <a:t>opportunities</a:t>
            </a:r>
            <a:r>
              <a:rPr lang="tr-TR" dirty="0"/>
              <a:t> </a:t>
            </a:r>
            <a:r>
              <a:rPr lang="tr-TR" dirty="0" err="1"/>
              <a:t>and</a:t>
            </a:r>
            <a:r>
              <a:rPr lang="tr-TR" dirty="0"/>
              <a:t> </a:t>
            </a:r>
            <a:r>
              <a:rPr lang="tr-TR" dirty="0" err="1"/>
              <a:t>environments</a:t>
            </a:r>
            <a:r>
              <a:rPr lang="tr-TR" dirty="0"/>
              <a:t> </a:t>
            </a:r>
            <a:r>
              <a:rPr lang="tr-TR" dirty="0" err="1"/>
              <a:t>safely</a:t>
            </a:r>
            <a:r>
              <a:rPr lang="tr-TR" dirty="0"/>
              <a:t> </a:t>
            </a:r>
            <a:r>
              <a:rPr lang="tr-TR" dirty="0" err="1"/>
              <a:t>and</a:t>
            </a:r>
            <a:r>
              <a:rPr lang="tr-TR" dirty="0"/>
              <a:t> </a:t>
            </a:r>
            <a:r>
              <a:rPr lang="tr-TR" dirty="0" err="1"/>
              <a:t>peacefully</a:t>
            </a:r>
            <a:r>
              <a:rPr lang="tr-TR" dirty="0"/>
              <a:t>, </a:t>
            </a:r>
            <a:r>
              <a:rPr lang="tr-TR" dirty="0" err="1"/>
              <a:t>and</a:t>
            </a:r>
            <a:r>
              <a:rPr lang="tr-TR" dirty="0"/>
              <a:t> </a:t>
            </a:r>
            <a:r>
              <a:rPr lang="tr-TR" dirty="0" err="1"/>
              <a:t>to</a:t>
            </a:r>
            <a:r>
              <a:rPr lang="tr-TR" dirty="0"/>
              <a:t> </a:t>
            </a:r>
            <a:r>
              <a:rPr lang="tr-TR" dirty="0" err="1"/>
              <a:t>access</a:t>
            </a:r>
            <a:r>
              <a:rPr lang="tr-TR" dirty="0"/>
              <a:t> </a:t>
            </a:r>
            <a:r>
              <a:rPr lang="tr-TR" dirty="0" err="1"/>
              <a:t>them</a:t>
            </a:r>
            <a:r>
              <a:rPr lang="tr-TR" dirty="0"/>
              <a:t> </a:t>
            </a:r>
            <a:r>
              <a:rPr lang="tr-TR" dirty="0" err="1"/>
              <a:t>without</a:t>
            </a:r>
            <a:r>
              <a:rPr lang="tr-TR" dirty="0"/>
              <a:t> </a:t>
            </a:r>
            <a:r>
              <a:rPr lang="tr-TR" dirty="0" err="1"/>
              <a:t>hindrance</a:t>
            </a:r>
            <a:r>
              <a:rPr lang="tr-TR" dirty="0"/>
              <a:t>.  FAIR WORK AND GENDER EQUALITY: </a:t>
            </a:r>
            <a:r>
              <a:rPr lang="tr-TR" dirty="0" err="1"/>
              <a:t>For</a:t>
            </a:r>
            <a:r>
              <a:rPr lang="tr-TR" dirty="0"/>
              <a:t> </a:t>
            </a:r>
            <a:r>
              <a:rPr lang="tr-TR" dirty="0" err="1"/>
              <a:t>the</a:t>
            </a:r>
            <a:r>
              <a:rPr lang="tr-TR" dirty="0"/>
              <a:t> </a:t>
            </a:r>
            <a:r>
              <a:rPr lang="tr-TR" dirty="0" err="1"/>
              <a:t>participation</a:t>
            </a:r>
            <a:r>
              <a:rPr lang="tr-TR" dirty="0"/>
              <a:t> of </a:t>
            </a:r>
            <a:r>
              <a:rPr lang="tr-TR" dirty="0" err="1"/>
              <a:t>women</a:t>
            </a:r>
            <a:r>
              <a:rPr lang="tr-TR" dirty="0"/>
              <a:t> in </a:t>
            </a:r>
            <a:r>
              <a:rPr lang="tr-TR" dirty="0" err="1"/>
              <a:t>the</a:t>
            </a:r>
            <a:r>
              <a:rPr lang="tr-TR" dirty="0"/>
              <a:t> </a:t>
            </a:r>
            <a:r>
              <a:rPr lang="tr-TR" dirty="0" err="1"/>
              <a:t>workforce</a:t>
            </a:r>
            <a:r>
              <a:rPr lang="tr-TR" dirty="0"/>
              <a:t>: </a:t>
            </a:r>
            <a:r>
              <a:rPr lang="tr-TR" dirty="0" err="1"/>
              <a:t>providing</a:t>
            </a:r>
            <a:r>
              <a:rPr lang="tr-TR" dirty="0"/>
              <a:t> a </a:t>
            </a:r>
            <a:r>
              <a:rPr lang="tr-TR" dirty="0" err="1"/>
              <a:t>working</a:t>
            </a:r>
            <a:r>
              <a:rPr lang="tr-TR" dirty="0"/>
              <a:t> </a:t>
            </a:r>
            <a:r>
              <a:rPr lang="tr-TR" dirty="0" err="1"/>
              <a:t>and</a:t>
            </a:r>
            <a:r>
              <a:rPr lang="tr-TR" dirty="0"/>
              <a:t> </a:t>
            </a:r>
            <a:r>
              <a:rPr lang="tr-TR" dirty="0" err="1"/>
              <a:t>living</a:t>
            </a:r>
            <a:r>
              <a:rPr lang="tr-TR" dirty="0"/>
              <a:t> </a:t>
            </a:r>
            <a:r>
              <a:rPr lang="tr-TR" dirty="0" err="1"/>
              <a:t>environment</a:t>
            </a:r>
            <a:r>
              <a:rPr lang="tr-TR" dirty="0"/>
              <a:t> </a:t>
            </a:r>
            <a:r>
              <a:rPr lang="tr-TR" dirty="0" err="1"/>
              <a:t>that</a:t>
            </a:r>
            <a:r>
              <a:rPr lang="tr-TR" dirty="0"/>
              <a:t> </a:t>
            </a:r>
            <a:r>
              <a:rPr lang="tr-TR" dirty="0" err="1"/>
              <a:t>protects</a:t>
            </a:r>
            <a:r>
              <a:rPr lang="tr-TR" dirty="0"/>
              <a:t> </a:t>
            </a:r>
            <a:r>
              <a:rPr lang="tr-TR" dirty="0" err="1"/>
              <a:t>the</a:t>
            </a:r>
            <a:r>
              <a:rPr lang="tr-TR" dirty="0"/>
              <a:t> </a:t>
            </a:r>
            <a:r>
              <a:rPr lang="tr-TR" dirty="0" err="1"/>
              <a:t>work</a:t>
            </a:r>
            <a:r>
              <a:rPr lang="tr-TR" dirty="0"/>
              <a:t>/</a:t>
            </a:r>
            <a:r>
              <a:rPr lang="tr-TR" dirty="0" err="1"/>
              <a:t>family</a:t>
            </a:r>
            <a:r>
              <a:rPr lang="tr-TR" dirty="0"/>
              <a:t> life </a:t>
            </a:r>
            <a:r>
              <a:rPr lang="tr-TR" dirty="0" err="1"/>
              <a:t>balance</a:t>
            </a:r>
            <a:r>
              <a:rPr lang="tr-TR" dirty="0"/>
              <a:t>, </a:t>
            </a:r>
            <a:r>
              <a:rPr lang="tr-TR" dirty="0" err="1"/>
              <a:t>prevents</a:t>
            </a:r>
            <a:r>
              <a:rPr lang="tr-TR" dirty="0"/>
              <a:t> </a:t>
            </a:r>
            <a:r>
              <a:rPr lang="tr-TR" dirty="0" err="1"/>
              <a:t>the</a:t>
            </a:r>
            <a:r>
              <a:rPr lang="tr-TR" dirty="0"/>
              <a:t> </a:t>
            </a:r>
            <a:r>
              <a:rPr lang="tr-TR" dirty="0" err="1"/>
              <a:t>restriction</a:t>
            </a:r>
            <a:r>
              <a:rPr lang="tr-TR" dirty="0"/>
              <a:t> of </a:t>
            </a:r>
            <a:r>
              <a:rPr lang="tr-TR" dirty="0" err="1"/>
              <a:t>rights</a:t>
            </a:r>
            <a:r>
              <a:rPr lang="tr-TR" dirty="0"/>
              <a:t>, </a:t>
            </a:r>
            <a:r>
              <a:rPr lang="tr-TR" dirty="0" err="1"/>
              <a:t>and</a:t>
            </a:r>
            <a:r>
              <a:rPr lang="tr-TR" dirty="0"/>
              <a:t> </a:t>
            </a:r>
            <a:r>
              <a:rPr lang="tr-TR" dirty="0" err="1"/>
              <a:t>observes</a:t>
            </a:r>
            <a:r>
              <a:rPr lang="tr-TR" dirty="0"/>
              <a:t> </a:t>
            </a:r>
            <a:r>
              <a:rPr lang="tr-TR" dirty="0" err="1"/>
              <a:t>the</a:t>
            </a:r>
            <a:r>
              <a:rPr lang="tr-TR" dirty="0"/>
              <a:t> </a:t>
            </a:r>
            <a:r>
              <a:rPr lang="tr-TR" dirty="0" err="1"/>
              <a:t>principle</a:t>
            </a:r>
            <a:r>
              <a:rPr lang="tr-TR" dirty="0"/>
              <a:t> of </a:t>
            </a:r>
            <a:r>
              <a:rPr lang="tr-TR" dirty="0" err="1"/>
              <a:t>equality</a:t>
            </a:r>
            <a:r>
              <a:rPr lang="tr-TR" dirty="0"/>
              <a:t> </a:t>
            </a:r>
            <a:r>
              <a:rPr lang="tr-TR" dirty="0" err="1"/>
              <a:t>without</a:t>
            </a:r>
            <a:r>
              <a:rPr lang="tr-TR" dirty="0"/>
              <a:t> </a:t>
            </a:r>
            <a:r>
              <a:rPr lang="tr-TR" dirty="0" err="1"/>
              <a:t>gender</a:t>
            </a:r>
            <a:r>
              <a:rPr lang="tr-TR" dirty="0"/>
              <a:t> </a:t>
            </a:r>
            <a:r>
              <a:rPr lang="tr-TR" dirty="0" err="1"/>
              <a:t>discrimination</a:t>
            </a:r>
            <a:r>
              <a:rPr lang="tr-TR" dirty="0"/>
              <a:t>.  PROTECTION OF THE ENVIRONMENT AND NATURE: </a:t>
            </a:r>
            <a:r>
              <a:rPr lang="tr-TR" dirty="0" err="1"/>
              <a:t>When</a:t>
            </a:r>
            <a:r>
              <a:rPr lang="tr-TR" dirty="0"/>
              <a:t> </a:t>
            </a:r>
            <a:r>
              <a:rPr lang="tr-TR" dirty="0" err="1"/>
              <a:t>planning</a:t>
            </a:r>
            <a:r>
              <a:rPr lang="tr-TR" dirty="0"/>
              <a:t> </a:t>
            </a:r>
            <a:r>
              <a:rPr lang="tr-TR" dirty="0" err="1"/>
              <a:t>our</a:t>
            </a:r>
            <a:r>
              <a:rPr lang="tr-TR" dirty="0"/>
              <a:t> </a:t>
            </a:r>
            <a:r>
              <a:rPr lang="tr-TR" dirty="0" err="1"/>
              <a:t>investments</a:t>
            </a:r>
            <a:r>
              <a:rPr lang="tr-TR" dirty="0"/>
              <a:t> </a:t>
            </a:r>
            <a:r>
              <a:rPr lang="tr-TR" dirty="0" err="1"/>
              <a:t>and</a:t>
            </a:r>
            <a:r>
              <a:rPr lang="tr-TR" dirty="0"/>
              <a:t> </a:t>
            </a:r>
            <a:r>
              <a:rPr lang="tr-TR" dirty="0" err="1"/>
              <a:t>activities</a:t>
            </a:r>
            <a:r>
              <a:rPr lang="tr-TR" dirty="0"/>
              <a:t>: </a:t>
            </a:r>
            <a:r>
              <a:rPr lang="tr-TR" dirty="0" err="1"/>
              <a:t>taking</a:t>
            </a:r>
            <a:r>
              <a:rPr lang="tr-TR" dirty="0"/>
              <a:t> </a:t>
            </a:r>
            <a:r>
              <a:rPr lang="tr-TR" dirty="0" err="1"/>
              <a:t>into</a:t>
            </a:r>
            <a:r>
              <a:rPr lang="tr-TR" dirty="0"/>
              <a:t> </a:t>
            </a:r>
            <a:r>
              <a:rPr lang="tr-TR" dirty="0" err="1"/>
              <a:t>account</a:t>
            </a:r>
            <a:r>
              <a:rPr lang="tr-TR" dirty="0"/>
              <a:t> </a:t>
            </a:r>
            <a:r>
              <a:rPr lang="tr-TR" dirty="0" err="1"/>
              <a:t>their</a:t>
            </a:r>
            <a:r>
              <a:rPr lang="tr-TR" dirty="0"/>
              <a:t> </a:t>
            </a:r>
            <a:r>
              <a:rPr lang="tr-TR" dirty="0" err="1"/>
              <a:t>effects</a:t>
            </a:r>
            <a:r>
              <a:rPr lang="tr-TR" dirty="0"/>
              <a:t> on </a:t>
            </a:r>
            <a:r>
              <a:rPr lang="tr-TR" dirty="0" err="1"/>
              <a:t>protected</a:t>
            </a:r>
            <a:r>
              <a:rPr lang="tr-TR" dirty="0"/>
              <a:t> </a:t>
            </a:r>
            <a:r>
              <a:rPr lang="tr-TR" dirty="0" err="1"/>
              <a:t>sensitive</a:t>
            </a:r>
            <a:r>
              <a:rPr lang="tr-TR" dirty="0"/>
              <a:t> </a:t>
            </a:r>
            <a:r>
              <a:rPr lang="tr-TR" dirty="0" err="1"/>
              <a:t>areas</a:t>
            </a:r>
            <a:r>
              <a:rPr lang="tr-TR" dirty="0"/>
              <a:t>, </a:t>
            </a:r>
            <a:r>
              <a:rPr lang="tr-TR" dirty="0" err="1"/>
              <a:t>historical</a:t>
            </a:r>
            <a:r>
              <a:rPr lang="tr-TR" dirty="0"/>
              <a:t> </a:t>
            </a:r>
            <a:r>
              <a:rPr lang="tr-TR" dirty="0" err="1"/>
              <a:t>heritage</a:t>
            </a:r>
            <a:r>
              <a:rPr lang="tr-TR" dirty="0"/>
              <a:t>, </a:t>
            </a:r>
            <a:r>
              <a:rPr lang="tr-TR" dirty="0" err="1"/>
              <a:t>and</a:t>
            </a:r>
            <a:r>
              <a:rPr lang="tr-TR" dirty="0"/>
              <a:t> </a:t>
            </a:r>
            <a:r>
              <a:rPr lang="tr-TR" dirty="0" err="1"/>
              <a:t>the</a:t>
            </a:r>
            <a:r>
              <a:rPr lang="tr-TR" dirty="0"/>
              <a:t> </a:t>
            </a:r>
            <a:r>
              <a:rPr lang="tr-TR" dirty="0" err="1"/>
              <a:t>integrity</a:t>
            </a:r>
            <a:r>
              <a:rPr lang="tr-TR" dirty="0"/>
              <a:t> of </a:t>
            </a:r>
            <a:r>
              <a:rPr lang="tr-TR" dirty="0" err="1"/>
              <a:t>the</a:t>
            </a:r>
            <a:r>
              <a:rPr lang="tr-TR" dirty="0"/>
              <a:t> </a:t>
            </a:r>
            <a:r>
              <a:rPr lang="tr-TR" dirty="0" err="1"/>
              <a:t>natural</a:t>
            </a:r>
            <a:r>
              <a:rPr lang="tr-TR" dirty="0"/>
              <a:t> </a:t>
            </a:r>
            <a:r>
              <a:rPr lang="tr-TR" dirty="0" err="1"/>
              <a:t>and</a:t>
            </a:r>
            <a:r>
              <a:rPr lang="tr-TR" dirty="0"/>
              <a:t> </a:t>
            </a:r>
            <a:r>
              <a:rPr lang="tr-TR" dirty="0" err="1"/>
              <a:t>cultural</a:t>
            </a:r>
            <a:r>
              <a:rPr lang="tr-TR" dirty="0"/>
              <a:t> </a:t>
            </a:r>
            <a:r>
              <a:rPr lang="tr-TR" dirty="0" err="1"/>
              <a:t>environment</a:t>
            </a:r>
            <a:r>
              <a:rPr lang="tr-TR" dirty="0"/>
              <a:t>; </a:t>
            </a:r>
            <a:r>
              <a:rPr lang="tr-TR" dirty="0" err="1"/>
              <a:t>prioritizing</a:t>
            </a:r>
            <a:r>
              <a:rPr lang="tr-TR" dirty="0"/>
              <a:t> </a:t>
            </a:r>
            <a:r>
              <a:rPr lang="tr-TR" dirty="0" err="1"/>
              <a:t>the</a:t>
            </a:r>
            <a:r>
              <a:rPr lang="tr-TR" dirty="0"/>
              <a:t> </a:t>
            </a:r>
            <a:r>
              <a:rPr lang="tr-TR" dirty="0" err="1"/>
              <a:t>efficient</a:t>
            </a:r>
            <a:r>
              <a:rPr lang="tr-TR" dirty="0"/>
              <a:t> </a:t>
            </a:r>
            <a:r>
              <a:rPr lang="tr-TR" dirty="0" err="1"/>
              <a:t>and</a:t>
            </a:r>
            <a:r>
              <a:rPr lang="tr-TR" dirty="0"/>
              <a:t> </a:t>
            </a:r>
            <a:r>
              <a:rPr lang="tr-TR" dirty="0" err="1"/>
              <a:t>economical</a:t>
            </a:r>
            <a:r>
              <a:rPr lang="tr-TR" dirty="0"/>
              <a:t> </a:t>
            </a:r>
            <a:r>
              <a:rPr lang="tr-TR" dirty="0" err="1"/>
              <a:t>use</a:t>
            </a:r>
            <a:r>
              <a:rPr lang="tr-TR" dirty="0"/>
              <a:t> of </a:t>
            </a:r>
            <a:r>
              <a:rPr lang="tr-TR" dirty="0" err="1"/>
              <a:t>natural</a:t>
            </a:r>
            <a:r>
              <a:rPr lang="tr-TR" dirty="0"/>
              <a:t> </a:t>
            </a:r>
            <a:r>
              <a:rPr lang="tr-TR" dirty="0" err="1"/>
              <a:t>resources</a:t>
            </a:r>
            <a:r>
              <a:rPr lang="tr-TR" dirty="0"/>
              <a:t>, </a:t>
            </a:r>
            <a:r>
              <a:rPr lang="tr-TR" dirty="0" err="1"/>
              <a:t>and</a:t>
            </a:r>
            <a:r>
              <a:rPr lang="tr-TR" dirty="0"/>
              <a:t> </a:t>
            </a:r>
            <a:r>
              <a:rPr lang="tr-TR" dirty="0" err="1"/>
              <a:t>preferring</a:t>
            </a:r>
            <a:r>
              <a:rPr lang="tr-TR" dirty="0"/>
              <a:t> </a:t>
            </a:r>
            <a:r>
              <a:rPr lang="tr-TR" dirty="0" err="1"/>
              <a:t>plants</a:t>
            </a:r>
            <a:r>
              <a:rPr lang="tr-TR" dirty="0"/>
              <a:t>, </a:t>
            </a:r>
            <a:r>
              <a:rPr lang="tr-TR" dirty="0" err="1"/>
              <a:t>practices</a:t>
            </a:r>
            <a:r>
              <a:rPr lang="tr-TR" dirty="0"/>
              <a:t>, </a:t>
            </a:r>
            <a:r>
              <a:rPr lang="tr-TR" dirty="0" err="1"/>
              <a:t>and</a:t>
            </a:r>
            <a:r>
              <a:rPr lang="tr-TR" dirty="0"/>
              <a:t> </a:t>
            </a:r>
            <a:r>
              <a:rPr lang="tr-TR" dirty="0" err="1"/>
              <a:t>materials</a:t>
            </a:r>
            <a:r>
              <a:rPr lang="tr-TR" dirty="0"/>
              <a:t> </a:t>
            </a:r>
            <a:r>
              <a:rPr lang="tr-TR" dirty="0" err="1"/>
              <a:t>suitable</a:t>
            </a:r>
            <a:r>
              <a:rPr lang="tr-TR" dirty="0"/>
              <a:t> </a:t>
            </a:r>
            <a:r>
              <a:rPr lang="tr-TR" dirty="0" err="1"/>
              <a:t>for</a:t>
            </a:r>
            <a:r>
              <a:rPr lang="tr-TR" dirty="0"/>
              <a:t> </a:t>
            </a:r>
            <a:r>
              <a:rPr lang="tr-TR" dirty="0" err="1"/>
              <a:t>the</a:t>
            </a:r>
            <a:r>
              <a:rPr lang="tr-TR" dirty="0"/>
              <a:t> </a:t>
            </a:r>
            <a:r>
              <a:rPr lang="tr-TR" dirty="0" err="1"/>
              <a:t>region</a:t>
            </a:r>
            <a:r>
              <a:rPr lang="tr-TR" dirty="0"/>
              <a:t>/</a:t>
            </a:r>
            <a:r>
              <a:rPr lang="tr-TR" dirty="0" err="1"/>
              <a:t>local</a:t>
            </a:r>
            <a:r>
              <a:rPr lang="tr-TR" dirty="0"/>
              <a:t> </a:t>
            </a:r>
            <a:r>
              <a:rPr lang="tr-TR" dirty="0" err="1"/>
              <a:t>area</a:t>
            </a:r>
            <a:r>
              <a:rPr lang="tr-TR" dirty="0"/>
              <a:t>/</a:t>
            </a:r>
            <a:r>
              <a:rPr lang="tr-TR" dirty="0" err="1"/>
              <a:t>ecosystem</a:t>
            </a:r>
            <a:r>
              <a:rPr lang="tr-TR" dirty="0"/>
              <a:t> in </a:t>
            </a:r>
            <a:r>
              <a:rPr lang="tr-TR" dirty="0" err="1"/>
              <a:t>our</a:t>
            </a:r>
            <a:r>
              <a:rPr lang="tr-TR" dirty="0"/>
              <a:t> </a:t>
            </a:r>
            <a:r>
              <a:rPr lang="tr-TR" dirty="0" err="1"/>
              <a:t>landscaping</a:t>
            </a:r>
            <a:r>
              <a:rPr lang="tr-TR" dirty="0"/>
              <a:t> </a:t>
            </a:r>
            <a:r>
              <a:rPr lang="tr-TR" dirty="0" err="1"/>
              <a:t>work</a:t>
            </a:r>
            <a:r>
              <a:rPr lang="tr-TR" dirty="0"/>
              <a:t>.  </a:t>
            </a:r>
            <a:r>
              <a:rPr lang="tr-TR" dirty="0" err="1"/>
              <a:t>Our</a:t>
            </a:r>
            <a:r>
              <a:rPr lang="tr-TR" dirty="0"/>
              <a:t> </a:t>
            </a:r>
            <a:r>
              <a:rPr lang="tr-TR" dirty="0" err="1"/>
              <a:t>philosophy</a:t>
            </a:r>
            <a:r>
              <a:rPr lang="tr-TR" dirty="0"/>
              <a:t> of </a:t>
            </a:r>
            <a:r>
              <a:rPr lang="tr-TR" dirty="0" err="1"/>
              <a:t>generating</a:t>
            </a:r>
            <a:r>
              <a:rPr lang="tr-TR" dirty="0"/>
              <a:t> as </a:t>
            </a:r>
            <a:r>
              <a:rPr lang="tr-TR" dirty="0" err="1"/>
              <a:t>much</a:t>
            </a:r>
            <a:r>
              <a:rPr lang="tr-TR" dirty="0"/>
              <a:t> </a:t>
            </a:r>
            <a:r>
              <a:rPr lang="tr-TR" dirty="0" err="1"/>
              <a:t>energy</a:t>
            </a:r>
            <a:r>
              <a:rPr lang="tr-TR" dirty="0"/>
              <a:t> as </a:t>
            </a:r>
            <a:r>
              <a:rPr lang="tr-TR" dirty="0" err="1"/>
              <a:t>we</a:t>
            </a:r>
            <a:r>
              <a:rPr lang="tr-TR" dirty="0"/>
              <a:t> </a:t>
            </a:r>
            <a:r>
              <a:rPr lang="tr-TR" dirty="0" err="1"/>
              <a:t>consume</a:t>
            </a:r>
            <a:r>
              <a:rPr lang="tr-TR" dirty="0"/>
              <a:t>: </a:t>
            </a:r>
            <a:r>
              <a:rPr lang="tr-TR" dirty="0" err="1"/>
              <a:t>reducing</a:t>
            </a:r>
            <a:r>
              <a:rPr lang="tr-TR" dirty="0"/>
              <a:t> </a:t>
            </a:r>
            <a:r>
              <a:rPr lang="tr-TR" dirty="0" err="1"/>
              <a:t>our</a:t>
            </a:r>
            <a:r>
              <a:rPr lang="tr-TR" dirty="0"/>
              <a:t> </a:t>
            </a:r>
            <a:r>
              <a:rPr lang="tr-TR" dirty="0" err="1"/>
              <a:t>carbon</a:t>
            </a:r>
            <a:r>
              <a:rPr lang="tr-TR" dirty="0"/>
              <a:t> </a:t>
            </a:r>
            <a:r>
              <a:rPr lang="tr-TR" dirty="0" err="1"/>
              <a:t>footprint</a:t>
            </a:r>
            <a:r>
              <a:rPr lang="tr-TR" dirty="0"/>
              <a:t> in </a:t>
            </a:r>
            <a:r>
              <a:rPr lang="tr-TR" dirty="0" err="1"/>
              <a:t>our</a:t>
            </a:r>
            <a:r>
              <a:rPr lang="tr-TR" dirty="0"/>
              <a:t> </a:t>
            </a:r>
            <a:r>
              <a:rPr lang="tr-TR" dirty="0" err="1"/>
              <a:t>use</a:t>
            </a:r>
            <a:r>
              <a:rPr lang="tr-TR" dirty="0"/>
              <a:t> of </a:t>
            </a:r>
            <a:r>
              <a:rPr lang="tr-TR" dirty="0" err="1"/>
              <a:t>energy</a:t>
            </a:r>
            <a:r>
              <a:rPr lang="tr-TR" dirty="0"/>
              <a:t> </a:t>
            </a:r>
            <a:r>
              <a:rPr lang="tr-TR" dirty="0" err="1"/>
              <a:t>and</a:t>
            </a:r>
            <a:r>
              <a:rPr lang="tr-TR" dirty="0"/>
              <a:t> </a:t>
            </a:r>
            <a:r>
              <a:rPr lang="tr-TR" dirty="0" err="1"/>
              <a:t>natural</a:t>
            </a:r>
            <a:r>
              <a:rPr lang="tr-TR" dirty="0"/>
              <a:t> </a:t>
            </a:r>
            <a:r>
              <a:rPr lang="tr-TR" dirty="0" err="1"/>
              <a:t>resources</a:t>
            </a:r>
            <a:r>
              <a:rPr lang="tr-TR" dirty="0"/>
              <a:t> </a:t>
            </a:r>
            <a:r>
              <a:rPr lang="tr-TR" dirty="0" err="1"/>
              <a:t>that</a:t>
            </a:r>
            <a:r>
              <a:rPr lang="tr-TR" dirty="0"/>
              <a:t> </a:t>
            </a:r>
            <a:r>
              <a:rPr lang="tr-TR" dirty="0" err="1"/>
              <a:t>cause</a:t>
            </a:r>
            <a:r>
              <a:rPr lang="tr-TR" dirty="0"/>
              <a:t> </a:t>
            </a:r>
            <a:r>
              <a:rPr lang="tr-TR" dirty="0" err="1"/>
              <a:t>climate</a:t>
            </a:r>
            <a:r>
              <a:rPr lang="tr-TR" dirty="0"/>
              <a:t> </a:t>
            </a:r>
            <a:r>
              <a:rPr lang="tr-TR" dirty="0" err="1"/>
              <a:t>change</a:t>
            </a:r>
            <a:r>
              <a:rPr lang="tr-TR" dirty="0"/>
              <a:t>, </a:t>
            </a:r>
            <a:r>
              <a:rPr lang="tr-TR" dirty="0" err="1"/>
              <a:t>planning</a:t>
            </a:r>
            <a:r>
              <a:rPr lang="tr-TR" dirty="0"/>
              <a:t> </a:t>
            </a:r>
            <a:r>
              <a:rPr lang="tr-TR" dirty="0" err="1"/>
              <a:t>and</a:t>
            </a:r>
            <a:r>
              <a:rPr lang="tr-TR" dirty="0"/>
              <a:t> </a:t>
            </a:r>
            <a:r>
              <a:rPr lang="tr-TR" dirty="0" err="1"/>
              <a:t>investing</a:t>
            </a:r>
            <a:r>
              <a:rPr lang="tr-TR" dirty="0"/>
              <a:t> </a:t>
            </a:r>
            <a:r>
              <a:rPr lang="tr-TR" dirty="0" err="1"/>
              <a:t>to</a:t>
            </a:r>
            <a:r>
              <a:rPr lang="tr-TR" dirty="0"/>
              <a:t> </a:t>
            </a:r>
            <a:r>
              <a:rPr lang="tr-TR" dirty="0" err="1"/>
              <a:t>reduce</a:t>
            </a:r>
            <a:r>
              <a:rPr lang="tr-TR" dirty="0"/>
              <a:t> </a:t>
            </a:r>
            <a:r>
              <a:rPr lang="tr-TR" dirty="0" err="1"/>
              <a:t>energy</a:t>
            </a:r>
            <a:r>
              <a:rPr lang="tr-TR" dirty="0"/>
              <a:t> </a:t>
            </a:r>
            <a:r>
              <a:rPr lang="tr-TR" dirty="0" err="1"/>
              <a:t>and</a:t>
            </a:r>
            <a:r>
              <a:rPr lang="tr-TR" dirty="0"/>
              <a:t> </a:t>
            </a:r>
            <a:r>
              <a:rPr lang="tr-TR" dirty="0" err="1"/>
              <a:t>natural</a:t>
            </a:r>
            <a:r>
              <a:rPr lang="tr-TR" dirty="0"/>
              <a:t> </a:t>
            </a:r>
            <a:r>
              <a:rPr lang="tr-TR" dirty="0" err="1"/>
              <a:t>resource</a:t>
            </a:r>
            <a:r>
              <a:rPr lang="tr-TR" dirty="0"/>
              <a:t> </a:t>
            </a:r>
            <a:r>
              <a:rPr lang="tr-TR" dirty="0" err="1"/>
              <a:t>consumption</a:t>
            </a:r>
            <a:r>
              <a:rPr lang="tr-TR" dirty="0"/>
              <a:t> in </a:t>
            </a:r>
            <a:r>
              <a:rPr lang="tr-TR" dirty="0" err="1"/>
              <a:t>our</a:t>
            </a:r>
            <a:r>
              <a:rPr lang="tr-TR" dirty="0"/>
              <a:t> </a:t>
            </a:r>
            <a:r>
              <a:rPr lang="tr-TR" dirty="0" err="1"/>
              <a:t>activities</a:t>
            </a:r>
            <a:r>
              <a:rPr lang="tr-TR" dirty="0"/>
              <a:t> </a:t>
            </a:r>
            <a:r>
              <a:rPr lang="tr-TR" dirty="0" err="1"/>
              <a:t>by</a:t>
            </a:r>
            <a:r>
              <a:rPr lang="tr-TR" dirty="0"/>
              <a:t> </a:t>
            </a:r>
            <a:r>
              <a:rPr lang="tr-TR" dirty="0" err="1"/>
              <a:t>using</a:t>
            </a:r>
            <a:r>
              <a:rPr lang="tr-TR" dirty="0"/>
              <a:t> </a:t>
            </a:r>
            <a:r>
              <a:rPr lang="tr-TR" dirty="0" err="1"/>
              <a:t>economical</a:t>
            </a:r>
            <a:r>
              <a:rPr lang="tr-TR" dirty="0"/>
              <a:t> </a:t>
            </a:r>
            <a:r>
              <a:rPr lang="tr-TR" dirty="0" err="1"/>
              <a:t>devices</a:t>
            </a:r>
            <a:r>
              <a:rPr lang="tr-TR" dirty="0"/>
              <a:t> </a:t>
            </a:r>
            <a:r>
              <a:rPr lang="tr-TR" dirty="0" err="1"/>
              <a:t>and</a:t>
            </a:r>
            <a:r>
              <a:rPr lang="tr-TR" dirty="0"/>
              <a:t> </a:t>
            </a:r>
            <a:r>
              <a:rPr lang="tr-TR" dirty="0" err="1"/>
              <a:t>methods</a:t>
            </a:r>
            <a:r>
              <a:rPr lang="tr-TR" dirty="0"/>
              <a:t> </a:t>
            </a:r>
            <a:r>
              <a:rPr lang="tr-TR" dirty="0" err="1"/>
              <a:t>appropriate</a:t>
            </a:r>
            <a:r>
              <a:rPr lang="tr-TR" dirty="0"/>
              <a:t> </a:t>
            </a:r>
            <a:r>
              <a:rPr lang="tr-TR" dirty="0" err="1"/>
              <a:t>to</a:t>
            </a:r>
            <a:r>
              <a:rPr lang="tr-TR" dirty="0"/>
              <a:t> </a:t>
            </a:r>
            <a:r>
              <a:rPr lang="tr-TR" dirty="0" err="1"/>
              <a:t>current</a:t>
            </a:r>
            <a:r>
              <a:rPr lang="tr-TR" dirty="0"/>
              <a:t> </a:t>
            </a:r>
            <a:r>
              <a:rPr lang="tr-TR" dirty="0" err="1"/>
              <a:t>conditions</a:t>
            </a:r>
            <a:r>
              <a:rPr lang="tr-TR" dirty="0"/>
              <a:t>, </a:t>
            </a:r>
            <a:r>
              <a:rPr lang="tr-TR" dirty="0" err="1"/>
              <a:t>and</a:t>
            </a:r>
            <a:r>
              <a:rPr lang="tr-TR" dirty="0"/>
              <a:t> </a:t>
            </a:r>
            <a:r>
              <a:rPr lang="tr-TR" dirty="0" err="1"/>
              <a:t>measuring</a:t>
            </a:r>
            <a:r>
              <a:rPr lang="tr-TR" dirty="0"/>
              <a:t> </a:t>
            </a:r>
            <a:r>
              <a:rPr lang="tr-TR" dirty="0" err="1"/>
              <a:t>and</a:t>
            </a:r>
            <a:r>
              <a:rPr lang="tr-TR" dirty="0"/>
              <a:t> </a:t>
            </a:r>
            <a:r>
              <a:rPr lang="tr-TR" dirty="0" err="1"/>
              <a:t>analyzing</a:t>
            </a:r>
            <a:r>
              <a:rPr lang="tr-TR" dirty="0"/>
              <a:t> </a:t>
            </a:r>
            <a:r>
              <a:rPr lang="tr-TR" dirty="0" err="1"/>
              <a:t>consumption</a:t>
            </a:r>
            <a:r>
              <a:rPr lang="tr-TR" dirty="0"/>
              <a:t>.  </a:t>
            </a:r>
            <a:r>
              <a:rPr lang="tr-TR" dirty="0" err="1"/>
              <a:t>We</a:t>
            </a:r>
            <a:r>
              <a:rPr lang="tr-TR" dirty="0"/>
              <a:t> </a:t>
            </a:r>
            <a:r>
              <a:rPr lang="tr-TR" dirty="0" err="1"/>
              <a:t>will</a:t>
            </a:r>
            <a:r>
              <a:rPr lang="tr-TR" dirty="0"/>
              <a:t> not </a:t>
            </a:r>
            <a:r>
              <a:rPr lang="tr-TR" dirty="0" err="1"/>
              <a:t>keep</a:t>
            </a:r>
            <a:r>
              <a:rPr lang="tr-TR" dirty="0"/>
              <a:t> </a:t>
            </a:r>
            <a:r>
              <a:rPr lang="tr-TR" dirty="0" err="1"/>
              <a:t>banned</a:t>
            </a:r>
            <a:r>
              <a:rPr lang="tr-TR" dirty="0"/>
              <a:t>/</a:t>
            </a:r>
            <a:r>
              <a:rPr lang="tr-TR" dirty="0" err="1"/>
              <a:t>endangered</a:t>
            </a:r>
            <a:r>
              <a:rPr lang="tr-TR" dirty="0"/>
              <a:t> </a:t>
            </a:r>
            <a:r>
              <a:rPr lang="tr-TR" dirty="0" err="1"/>
              <a:t>species</a:t>
            </a:r>
            <a:r>
              <a:rPr lang="tr-TR" dirty="0"/>
              <a:t> of </a:t>
            </a:r>
            <a:r>
              <a:rPr lang="tr-TR" dirty="0" err="1"/>
              <a:t>animals</a:t>
            </a:r>
            <a:r>
              <a:rPr lang="tr-TR" dirty="0"/>
              <a:t> </a:t>
            </a:r>
            <a:r>
              <a:rPr lang="tr-TR" dirty="0" err="1"/>
              <a:t>and</a:t>
            </a:r>
            <a:r>
              <a:rPr lang="tr-TR" dirty="0"/>
              <a:t> </a:t>
            </a:r>
            <a:r>
              <a:rPr lang="tr-TR" dirty="0" err="1"/>
              <a:t>plants</a:t>
            </a:r>
            <a:r>
              <a:rPr lang="tr-TR" dirty="0"/>
              <a:t> </a:t>
            </a:r>
            <a:r>
              <a:rPr lang="tr-TR" dirty="0" err="1"/>
              <a:t>that</a:t>
            </a:r>
            <a:r>
              <a:rPr lang="tr-TR" dirty="0"/>
              <a:t> </a:t>
            </a:r>
            <a:r>
              <a:rPr lang="tr-TR" dirty="0" err="1"/>
              <a:t>threaten</a:t>
            </a:r>
            <a:r>
              <a:rPr lang="tr-TR" dirty="0"/>
              <a:t> </a:t>
            </a:r>
            <a:r>
              <a:rPr lang="tr-TR" dirty="0" err="1"/>
              <a:t>natural</a:t>
            </a:r>
            <a:r>
              <a:rPr lang="tr-TR" dirty="0"/>
              <a:t> life </a:t>
            </a:r>
            <a:r>
              <a:rPr lang="tr-TR" dirty="0" err="1"/>
              <a:t>within</a:t>
            </a:r>
            <a:r>
              <a:rPr lang="tr-TR" dirty="0"/>
              <a:t> </a:t>
            </a:r>
            <a:r>
              <a:rPr lang="tr-TR" dirty="0" err="1"/>
              <a:t>our</a:t>
            </a:r>
            <a:r>
              <a:rPr lang="tr-TR" dirty="0"/>
              <a:t> </a:t>
            </a:r>
            <a:r>
              <a:rPr lang="tr-TR" dirty="0" err="1"/>
              <a:t>facilities</a:t>
            </a:r>
            <a:r>
              <a:rPr lang="tr-TR" dirty="0"/>
              <a:t> </a:t>
            </a:r>
            <a:r>
              <a:rPr lang="tr-TR" dirty="0" err="1"/>
              <a:t>or</a:t>
            </a:r>
            <a:r>
              <a:rPr lang="tr-TR" dirty="0"/>
              <a:t> </a:t>
            </a:r>
            <a:r>
              <a:rPr lang="tr-TR" dirty="0" err="1"/>
              <a:t>activities</a:t>
            </a:r>
            <a:r>
              <a:rPr lang="tr-TR" dirty="0"/>
              <a:t>, </a:t>
            </a:r>
            <a:r>
              <a:rPr lang="tr-TR" dirty="0" err="1"/>
              <a:t>and</a:t>
            </a:r>
            <a:r>
              <a:rPr lang="tr-TR" dirty="0"/>
              <a:t> in </a:t>
            </a:r>
            <a:r>
              <a:rPr lang="tr-TR" dirty="0" err="1"/>
              <a:t>case</a:t>
            </a:r>
            <a:r>
              <a:rPr lang="tr-TR" dirty="0"/>
              <a:t> of </a:t>
            </a:r>
            <a:r>
              <a:rPr lang="tr-TR" dirty="0" err="1"/>
              <a:t>detection</a:t>
            </a:r>
            <a:r>
              <a:rPr lang="tr-TR" dirty="0"/>
              <a:t>, </a:t>
            </a:r>
            <a:r>
              <a:rPr lang="tr-TR" dirty="0" err="1"/>
              <a:t>the</a:t>
            </a:r>
            <a:r>
              <a:rPr lang="tr-TR" dirty="0"/>
              <a:t> </a:t>
            </a:r>
            <a:r>
              <a:rPr lang="tr-TR" dirty="0" err="1"/>
              <a:t>necessary</a:t>
            </a:r>
            <a:r>
              <a:rPr lang="tr-TR" dirty="0"/>
              <a:t> </a:t>
            </a:r>
            <a:r>
              <a:rPr lang="tr-TR" dirty="0" err="1"/>
              <a:t>notifications</a:t>
            </a:r>
            <a:r>
              <a:rPr lang="tr-TR" dirty="0"/>
              <a:t> </a:t>
            </a:r>
            <a:r>
              <a:rPr lang="tr-TR" dirty="0" err="1"/>
              <a:t>will</a:t>
            </a:r>
            <a:r>
              <a:rPr lang="tr-TR" dirty="0"/>
              <a:t> be </a:t>
            </a:r>
            <a:r>
              <a:rPr lang="tr-TR" dirty="0" err="1"/>
              <a:t>made</a:t>
            </a:r>
            <a:r>
              <a:rPr lang="tr-TR" dirty="0"/>
              <a:t> </a:t>
            </a:r>
            <a:r>
              <a:rPr lang="tr-TR" dirty="0" err="1"/>
              <a:t>directly</a:t>
            </a:r>
            <a:r>
              <a:rPr lang="tr-TR" dirty="0"/>
              <a:t> </a:t>
            </a:r>
            <a:r>
              <a:rPr lang="tr-TR" dirty="0" err="1"/>
              <a:t>to</a:t>
            </a:r>
            <a:r>
              <a:rPr lang="tr-TR" dirty="0"/>
              <a:t> </a:t>
            </a:r>
            <a:r>
              <a:rPr lang="tr-TR" dirty="0" err="1"/>
              <a:t>the</a:t>
            </a:r>
            <a:r>
              <a:rPr lang="tr-TR" dirty="0"/>
              <a:t> legal </a:t>
            </a:r>
            <a:r>
              <a:rPr lang="tr-TR" dirty="0" err="1"/>
              <a:t>authorities</a:t>
            </a:r>
            <a:r>
              <a:rPr lang="tr-TR" dirty="0"/>
              <a:t>. </a:t>
            </a:r>
          </a:p>
        </p:txBody>
      </p:sp>
    </p:spTree>
    <p:extLst>
      <p:ext uri="{BB962C8B-B14F-4D97-AF65-F5344CB8AC3E}">
        <p14:creationId xmlns:p14="http://schemas.microsoft.com/office/powerpoint/2010/main" val="40599268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5570E82F-8576-BC29-8BE6-7DCAD43D3B65}"/>
              </a:ext>
            </a:extLst>
          </p:cNvPr>
          <p:cNvSpPr>
            <a:spLocks noGrp="1"/>
          </p:cNvSpPr>
          <p:nvPr>
            <p:ph type="title"/>
          </p:nvPr>
        </p:nvSpPr>
        <p:spPr>
          <a:xfrm>
            <a:off x="838775" y="344488"/>
            <a:ext cx="5467541" cy="504056"/>
          </a:xfrm>
        </p:spPr>
        <p:txBody>
          <a:bodyPr>
            <a:normAutofit/>
          </a:bodyPr>
          <a:lstStyle/>
          <a:p>
            <a:pPr algn="ctr"/>
            <a:r>
              <a:rPr lang="tr-TR" sz="2800" b="1" dirty="0">
                <a:solidFill>
                  <a:schemeClr val="accent5">
                    <a:lumMod val="75000"/>
                  </a:schemeClr>
                </a:solidFill>
                <a:latin typeface="Aptos" panose="020B0004020202020204" pitchFamily="34" charset="0"/>
              </a:rPr>
              <a:t>SECTOR-STUDENT MEETING </a:t>
            </a:r>
            <a:endParaRPr lang="tr-TR" sz="2800" b="1" dirty="0">
              <a:solidFill>
                <a:schemeClr val="accent5">
                  <a:lumMod val="75000"/>
                </a:schemeClr>
              </a:solidFill>
              <a:latin typeface="Aptos" panose="020B0004020202020204" pitchFamily="34" charset="0"/>
            </a:endParaRP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0728" y="2514931"/>
            <a:ext cx="4680520" cy="7040785"/>
          </a:xfrm>
          <a:prstGeom prst="rect">
            <a:avLst/>
          </a:prstGeom>
        </p:spPr>
      </p:pic>
      <p:sp>
        <p:nvSpPr>
          <p:cNvPr id="5" name="Dikdörtgen 4"/>
          <p:cNvSpPr/>
          <p:nvPr/>
        </p:nvSpPr>
        <p:spPr>
          <a:xfrm>
            <a:off x="584684" y="1154216"/>
            <a:ext cx="5688632" cy="1015663"/>
          </a:xfrm>
          <a:prstGeom prst="rect">
            <a:avLst/>
          </a:prstGeom>
        </p:spPr>
        <p:txBody>
          <a:bodyPr wrap="square">
            <a:spAutoFit/>
          </a:bodyPr>
          <a:lstStyle/>
          <a:p>
            <a:pPr algn="ctr"/>
            <a:r>
              <a:rPr lang="en-US" sz="2000" dirty="0">
                <a:latin typeface="Aptos" panose="020B0004020202020204" pitchFamily="34" charset="0"/>
              </a:rPr>
              <a:t>We participated in the 2nd Sector-Student Meeting organized by </a:t>
            </a:r>
            <a:r>
              <a:rPr lang="en-US" sz="2000" dirty="0" err="1">
                <a:latin typeface="Aptos" panose="020B0004020202020204" pitchFamily="34" charset="0"/>
              </a:rPr>
              <a:t>Alanya</a:t>
            </a:r>
            <a:r>
              <a:rPr lang="en-US" sz="2000" dirty="0">
                <a:latin typeface="Aptos" panose="020B0004020202020204" pitchFamily="34" charset="0"/>
              </a:rPr>
              <a:t> </a:t>
            </a:r>
            <a:r>
              <a:rPr lang="en-US" sz="2000" dirty="0" err="1">
                <a:latin typeface="Aptos" panose="020B0004020202020204" pitchFamily="34" charset="0"/>
              </a:rPr>
              <a:t>Alaaddin</a:t>
            </a:r>
            <a:r>
              <a:rPr lang="en-US" sz="2000" dirty="0">
                <a:latin typeface="Aptos" panose="020B0004020202020204" pitchFamily="34" charset="0"/>
              </a:rPr>
              <a:t> </a:t>
            </a:r>
            <a:r>
              <a:rPr lang="en-US" sz="2000" dirty="0" err="1">
                <a:latin typeface="Aptos" panose="020B0004020202020204" pitchFamily="34" charset="0"/>
              </a:rPr>
              <a:t>Keykubat</a:t>
            </a:r>
            <a:r>
              <a:rPr lang="en-US" sz="2000" dirty="0">
                <a:latin typeface="Aptos" panose="020B0004020202020204" pitchFamily="34" charset="0"/>
              </a:rPr>
              <a:t> University on 16.04.2025 by setting up a stand. </a:t>
            </a:r>
            <a:endParaRPr lang="tr-TR" sz="2000" dirty="0">
              <a:latin typeface="Aptos" panose="020B0004020202020204" pitchFamily="34" charset="0"/>
            </a:endParaRPr>
          </a:p>
        </p:txBody>
      </p:sp>
    </p:spTree>
    <p:extLst>
      <p:ext uri="{BB962C8B-B14F-4D97-AF65-F5344CB8AC3E}">
        <p14:creationId xmlns:p14="http://schemas.microsoft.com/office/powerpoint/2010/main" val="30311048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576072" y="632520"/>
            <a:ext cx="5467541" cy="864096"/>
          </a:xfrm>
        </p:spPr>
        <p:txBody>
          <a:bodyPr>
            <a:noAutofit/>
          </a:bodyPr>
          <a:lstStyle/>
          <a:p>
            <a:pPr algn="ctr"/>
            <a:r>
              <a:rPr lang="tr-TR" sz="2800" b="1" dirty="0">
                <a:solidFill>
                  <a:schemeClr val="accent5">
                    <a:lumMod val="75000"/>
                  </a:schemeClr>
                </a:solidFill>
                <a:latin typeface="Aptos" panose="020B0004020202020204" pitchFamily="34" charset="0"/>
              </a:rPr>
              <a:t>OUR SURPRISE BIRTHDAY CELEBRATIONS </a:t>
            </a:r>
            <a:endParaRPr lang="tr-TR" sz="2800" b="1" dirty="0">
              <a:solidFill>
                <a:schemeClr val="accent5">
                  <a:lumMod val="75000"/>
                </a:schemeClr>
              </a:solidFill>
              <a:latin typeface="Aptos" panose="020B0004020202020204" pitchFamily="34" charset="0"/>
            </a:endParaRPr>
          </a:p>
        </p:txBody>
      </p:sp>
      <p:pic>
        <p:nvPicPr>
          <p:cNvPr id="4" name="İçerik Yer Tutucusu 3"/>
          <p:cNvPicPr>
            <a:picLocks noGrp="1" noChangeAspect="1"/>
          </p:cNvPicPr>
          <p:nvPr>
            <p:ph idx="1"/>
          </p:nvPr>
        </p:nvPicPr>
        <p:blipFill>
          <a:blip r:embed="rId2"/>
          <a:stretch>
            <a:fillRect/>
          </a:stretch>
        </p:blipFill>
        <p:spPr>
          <a:xfrm>
            <a:off x="404812" y="1712640"/>
            <a:ext cx="6048375" cy="4032250"/>
          </a:xfrm>
          <a:prstGeom prst="rect">
            <a:avLst/>
          </a:prstGeom>
        </p:spPr>
      </p:pic>
      <p:pic>
        <p:nvPicPr>
          <p:cNvPr id="5" name="Resim 4"/>
          <p:cNvPicPr>
            <a:picLocks noChangeAspect="1"/>
          </p:cNvPicPr>
          <p:nvPr/>
        </p:nvPicPr>
        <p:blipFill>
          <a:blip r:embed="rId3"/>
          <a:stretch>
            <a:fillRect/>
          </a:stretch>
        </p:blipFill>
        <p:spPr>
          <a:xfrm>
            <a:off x="404812" y="5960914"/>
            <a:ext cx="6049309" cy="3868885"/>
          </a:xfrm>
          <a:prstGeom prst="rect">
            <a:avLst/>
          </a:prstGeom>
        </p:spPr>
      </p:pic>
    </p:spTree>
    <p:extLst>
      <p:ext uri="{BB962C8B-B14F-4D97-AF65-F5344CB8AC3E}">
        <p14:creationId xmlns:p14="http://schemas.microsoft.com/office/powerpoint/2010/main" val="2978343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a:xfrm>
            <a:off x="836712" y="2637014"/>
            <a:ext cx="5549801" cy="7268986"/>
          </a:xfrm>
        </p:spPr>
        <p:txBody>
          <a:bodyPr>
            <a:normAutofit fontScale="92500" lnSpcReduction="20000"/>
          </a:bodyPr>
          <a:lstStyle/>
          <a:p>
            <a:endParaRPr lang="tr-TR" dirty="0" smtClean="0"/>
          </a:p>
          <a:p>
            <a:endParaRPr lang="tr-TR" dirty="0"/>
          </a:p>
          <a:p>
            <a:endParaRPr lang="tr-TR" dirty="0" smtClean="0"/>
          </a:p>
          <a:p>
            <a:endParaRPr lang="tr-TR" dirty="0"/>
          </a:p>
          <a:p>
            <a:endParaRPr lang="tr-TR" dirty="0" smtClean="0"/>
          </a:p>
          <a:p>
            <a:endParaRPr lang="tr-TR" dirty="0"/>
          </a:p>
          <a:p>
            <a:endParaRPr lang="tr-TR" dirty="0" smtClean="0"/>
          </a:p>
          <a:p>
            <a:endParaRPr lang="tr-TR" dirty="0"/>
          </a:p>
          <a:p>
            <a:endParaRPr lang="tr-TR" dirty="0" smtClean="0"/>
          </a:p>
          <a:p>
            <a:endParaRPr lang="tr-TR" dirty="0"/>
          </a:p>
          <a:p>
            <a:endParaRPr lang="tr-TR" dirty="0" smtClean="0"/>
          </a:p>
          <a:p>
            <a:endParaRPr lang="tr-TR" dirty="0"/>
          </a:p>
          <a:p>
            <a:endParaRPr lang="tr-TR" dirty="0" smtClean="0"/>
          </a:p>
          <a:p>
            <a:endParaRPr lang="tr-TR" dirty="0"/>
          </a:p>
          <a:p>
            <a:endParaRPr lang="tr-TR" dirty="0" smtClean="0"/>
          </a:p>
          <a:p>
            <a:endParaRPr lang="tr-TR" dirty="0"/>
          </a:p>
          <a:p>
            <a:pPr marL="0" indent="0">
              <a:buNone/>
            </a:pPr>
            <a:r>
              <a:rPr lang="tr-TR" sz="6600" i="1" dirty="0" smtClean="0">
                <a:latin typeface="AR PL UKai HK" panose="02000503000000000000" pitchFamily="2" charset="-128"/>
                <a:ea typeface="AR PL UKai HK" panose="02000503000000000000" pitchFamily="2" charset="-128"/>
              </a:rPr>
              <a:t>           </a:t>
            </a:r>
          </a:p>
          <a:p>
            <a:pPr marL="0" indent="0">
              <a:buNone/>
            </a:pPr>
            <a:endParaRPr lang="tr-TR" sz="6600" i="1" dirty="0">
              <a:latin typeface="AR PL UKai HK" panose="02000503000000000000" pitchFamily="2" charset="-128"/>
              <a:ea typeface="AR PL UKai HK" panose="02000503000000000000" pitchFamily="2" charset="-128"/>
            </a:endParaRPr>
          </a:p>
          <a:p>
            <a:pPr marL="0" indent="0">
              <a:buNone/>
            </a:pPr>
            <a:endParaRPr lang="tr-TR" sz="6600" i="1" dirty="0" smtClean="0">
              <a:latin typeface="AR PL UKai HK" panose="02000503000000000000" pitchFamily="2" charset="-128"/>
              <a:ea typeface="AR PL UKai HK" panose="02000503000000000000" pitchFamily="2" charset="-128"/>
            </a:endParaRPr>
          </a:p>
          <a:p>
            <a:pPr marL="0" indent="0" algn="ctr">
              <a:buNone/>
            </a:pPr>
            <a:r>
              <a:rPr lang="tr-TR" sz="6600" b="1" i="1" dirty="0">
                <a:solidFill>
                  <a:schemeClr val="tx2"/>
                </a:solidFill>
                <a:latin typeface="AR PL UKai HK" panose="02000503000000000000" pitchFamily="2" charset="-128"/>
                <a:ea typeface="AR PL UKai HK" panose="02000503000000000000" pitchFamily="2" charset="-128"/>
              </a:rPr>
              <a:t>THANK YOU</a:t>
            </a:r>
            <a:endParaRPr lang="tr-TR" sz="6600" b="1" i="1" dirty="0" smtClean="0">
              <a:solidFill>
                <a:schemeClr val="tx2"/>
              </a:solidFill>
              <a:latin typeface="AR PL UKai HK" panose="02000503000000000000" pitchFamily="2" charset="-128"/>
              <a:ea typeface="AR PL UKai HK" panose="02000503000000000000" pitchFamily="2" charset="-128"/>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6" y="-7515"/>
            <a:ext cx="6858000" cy="8488907"/>
          </a:xfrm>
          <a:prstGeom prst="rect">
            <a:avLst/>
          </a:prstGeom>
        </p:spPr>
      </p:pic>
    </p:spTree>
    <p:extLst>
      <p:ext uri="{BB962C8B-B14F-4D97-AF65-F5344CB8AC3E}">
        <p14:creationId xmlns:p14="http://schemas.microsoft.com/office/powerpoint/2010/main" val="3107116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704528"/>
            <a:ext cx="6858000" cy="504057"/>
          </a:xfrm>
        </p:spPr>
        <p:txBody>
          <a:bodyPr>
            <a:normAutofit/>
          </a:bodyPr>
          <a:lstStyle/>
          <a:p>
            <a:pPr algn="ctr"/>
            <a:r>
              <a:rPr lang="en-US" sz="2200" b="1" dirty="0">
                <a:solidFill>
                  <a:schemeClr val="accent1">
                    <a:lumMod val="50000"/>
                  </a:schemeClr>
                </a:solidFill>
              </a:rPr>
              <a:t>OUR QUALITY AND SUSTAINABILITY POLICY</a:t>
            </a:r>
            <a:endParaRPr lang="tr-TR" sz="2200" b="1" dirty="0">
              <a:solidFill>
                <a:schemeClr val="accent1">
                  <a:lumMod val="50000"/>
                </a:schemeClr>
              </a:solidFill>
            </a:endParaRPr>
          </a:p>
        </p:txBody>
      </p:sp>
      <p:sp>
        <p:nvSpPr>
          <p:cNvPr id="3" name="İçerik Yer Tutucusu 2"/>
          <p:cNvSpPr>
            <a:spLocks noGrp="1"/>
          </p:cNvSpPr>
          <p:nvPr>
            <p:ph idx="1"/>
          </p:nvPr>
        </p:nvSpPr>
        <p:spPr>
          <a:xfrm>
            <a:off x="56198" y="1587831"/>
            <a:ext cx="6453336" cy="7992887"/>
          </a:xfrm>
        </p:spPr>
        <p:txBody>
          <a:bodyPr>
            <a:noAutofit/>
          </a:bodyPr>
          <a:lstStyle/>
          <a:p>
            <a:pPr algn="just">
              <a:lnSpc>
                <a:spcPct val="115000"/>
              </a:lnSpc>
              <a:spcAft>
                <a:spcPts val="800"/>
              </a:spcAft>
              <a:buNone/>
            </a:pPr>
            <a:r>
              <a:rPr lang="en-US" sz="1600" b="1" kern="100" dirty="0">
                <a:latin typeface="Aptos" panose="020B0004020202020204" pitchFamily="34" charset="0"/>
                <a:ea typeface="Calibri" panose="020F0502020204030204" pitchFamily="34" charset="0"/>
                <a:cs typeface="Times New Roman" panose="02020603050405020304" pitchFamily="18" charset="0"/>
              </a:rPr>
              <a:t>PROTECTION OF COMMUNITY AND CULTURAL VALUES: Contributing to the protection, development, and promotion of historical, archaeological, cultural, and spiritual local/regional foods, sites, and traditions in our country and region.  PURCHASING: When purchasing all products and materials we supply, evaluating their nature and quality with users, analyzing their suitability within our activities, and auditing the individuals/companies we supply from: ensuring that their harmful effects on the environment, natural life, ecosystem, and human and living health are kept at the lowest possible level, sourcing from local producers or fair suppliers more frequently within the legal framework, with less packaging and a lower carbon footprint.  ZERO WASTE: In our facilities: ensuring the effective separation of generated waste by informing and raising awareness for the correct and in-place separation of waste within the scope of the "Zero Waste" project, preferring recyclable materials, ensuring the disposal of non-recyclable materials by authorized institutions, and reducing the amount of waste by keeping the use of single-use materials at the lowest possible level.  * We commit to this. </a:t>
            </a:r>
            <a:endParaRPr lang="tr-TR" sz="1600" dirty="0"/>
          </a:p>
        </p:txBody>
      </p:sp>
      <p:sp>
        <p:nvSpPr>
          <p:cNvPr id="5" name="Başlık 1">
            <a:extLst>
              <a:ext uri="{FF2B5EF4-FFF2-40B4-BE49-F238E27FC236}">
                <a16:creationId xmlns:a16="http://schemas.microsoft.com/office/drawing/2014/main" xmlns="" id="{3F619B45-AF2A-FED7-E5AC-B76425FD5088}"/>
              </a:ext>
            </a:extLst>
          </p:cNvPr>
          <p:cNvSpPr txBox="1">
            <a:spLocks/>
          </p:cNvSpPr>
          <p:nvPr/>
        </p:nvSpPr>
        <p:spPr>
          <a:xfrm>
            <a:off x="0" y="0"/>
            <a:ext cx="6858000" cy="55735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3000" b="1" dirty="0">
                <a:solidFill>
                  <a:schemeClr val="accent1">
                    <a:lumMod val="50000"/>
                  </a:schemeClr>
                </a:solidFill>
              </a:rPr>
              <a:t>ELYSEE </a:t>
            </a:r>
            <a:r>
              <a:rPr lang="tr-TR" sz="3000" b="1" dirty="0" smtClean="0">
                <a:solidFill>
                  <a:schemeClr val="accent1">
                    <a:lumMod val="50000"/>
                  </a:schemeClr>
                </a:solidFill>
              </a:rPr>
              <a:t>BEACH </a:t>
            </a:r>
            <a:r>
              <a:rPr lang="tr-TR" sz="3000" b="1" dirty="0">
                <a:solidFill>
                  <a:schemeClr val="accent1">
                    <a:lumMod val="50000"/>
                  </a:schemeClr>
                </a:solidFill>
              </a:rPr>
              <a:t>HOTEL</a:t>
            </a:r>
          </a:p>
        </p:txBody>
      </p:sp>
    </p:spTree>
    <p:extLst>
      <p:ext uri="{BB962C8B-B14F-4D97-AF65-F5344CB8AC3E}">
        <p14:creationId xmlns:p14="http://schemas.microsoft.com/office/powerpoint/2010/main" val="3513417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471488" y="527404"/>
            <a:ext cx="5915025" cy="969212"/>
          </a:xfrm>
        </p:spPr>
        <p:txBody>
          <a:bodyPr>
            <a:normAutofit/>
          </a:bodyPr>
          <a:lstStyle/>
          <a:p>
            <a:pPr algn="ctr"/>
            <a:r>
              <a:rPr lang="tr-TR" sz="2800" b="1" dirty="0">
                <a:latin typeface="Aptos" panose="020B0004020202020204" pitchFamily="34" charset="0"/>
              </a:rPr>
              <a:t>GES </a:t>
            </a:r>
            <a:r>
              <a:rPr lang="tr-TR" sz="2800" b="1" dirty="0" smtClean="0">
                <a:latin typeface="Aptos" panose="020B0004020202020204" pitchFamily="34" charset="0"/>
              </a:rPr>
              <a:t>PROJECT</a:t>
            </a:r>
            <a:endParaRPr lang="tr-TR" sz="2800" b="1" dirty="0">
              <a:latin typeface="Aptos" panose="020B0004020202020204" pitchFamily="34" charset="0"/>
            </a:endParaRPr>
          </a:p>
        </p:txBody>
      </p:sp>
      <p:sp>
        <p:nvSpPr>
          <p:cNvPr id="5" name="İçerik Yer Tutucusu 4"/>
          <p:cNvSpPr>
            <a:spLocks noGrp="1"/>
          </p:cNvSpPr>
          <p:nvPr>
            <p:ph idx="1"/>
          </p:nvPr>
        </p:nvSpPr>
        <p:spPr>
          <a:xfrm>
            <a:off x="414338" y="1352600"/>
            <a:ext cx="6172200" cy="8136904"/>
          </a:xfrm>
        </p:spPr>
        <p:txBody>
          <a:bodyPr>
            <a:normAutofit/>
          </a:bodyPr>
          <a:lstStyle/>
          <a:p>
            <a:r>
              <a:rPr lang="en-US" sz="2400" dirty="0" err="1">
                <a:latin typeface="Aptos" panose="020B0004020202020204" pitchFamily="34" charset="0"/>
              </a:rPr>
              <a:t>Elysee</a:t>
            </a:r>
            <a:r>
              <a:rPr lang="en-US" sz="2400" dirty="0">
                <a:latin typeface="Aptos" panose="020B0004020202020204" pitchFamily="34" charset="0"/>
              </a:rPr>
              <a:t> Hotels group has 2 Solar Power Plants (GES) installed in </a:t>
            </a:r>
            <a:r>
              <a:rPr lang="en-US" sz="2400" dirty="0" err="1">
                <a:latin typeface="Aptos" panose="020B0004020202020204" pitchFamily="34" charset="0"/>
              </a:rPr>
              <a:t>Eğirdir</a:t>
            </a:r>
            <a:r>
              <a:rPr lang="en-US" sz="2400" dirty="0">
                <a:latin typeface="Aptos" panose="020B0004020202020204" pitchFamily="34" charset="0"/>
              </a:rPr>
              <a:t> </a:t>
            </a:r>
            <a:r>
              <a:rPr lang="en-US" sz="2400" dirty="0" err="1">
                <a:latin typeface="Aptos" panose="020B0004020202020204" pitchFamily="34" charset="0"/>
              </a:rPr>
              <a:t>Barla</a:t>
            </a:r>
            <a:r>
              <a:rPr lang="en-US" sz="2400" dirty="0">
                <a:latin typeface="Aptos" panose="020B0004020202020204" pitchFamily="34" charset="0"/>
              </a:rPr>
              <a:t> district of </a:t>
            </a:r>
            <a:r>
              <a:rPr lang="en-US" sz="2400" dirty="0" err="1">
                <a:latin typeface="Aptos" panose="020B0004020202020204" pitchFamily="34" charset="0"/>
              </a:rPr>
              <a:t>Isparta</a:t>
            </a:r>
            <a:r>
              <a:rPr lang="en-US" sz="2400" dirty="0">
                <a:latin typeface="Aptos" panose="020B0004020202020204" pitchFamily="34" charset="0"/>
              </a:rPr>
              <a:t>: GES A 400(KWH) and GES B 599(KWH). We are committed to sustainability by generating the electricity consumed at our hotels from our own solar power plant investment.</a:t>
            </a:r>
            <a:endParaRPr lang="tr-TR" sz="2400" dirty="0">
              <a:latin typeface="Aptos" panose="020B0004020202020204" pitchFamily="34" charset="0"/>
            </a:endParaRPr>
          </a:p>
        </p:txBody>
      </p:sp>
      <p:graphicFrame>
        <p:nvGraphicFramePr>
          <p:cNvPr id="8" name="Nesne 7"/>
          <p:cNvGraphicFramePr>
            <a:graphicFrameLocks noChangeAspect="1"/>
          </p:cNvGraphicFramePr>
          <p:nvPr>
            <p:extLst>
              <p:ext uri="{D42A27DB-BD31-4B8C-83A1-F6EECF244321}">
                <p14:modId xmlns:p14="http://schemas.microsoft.com/office/powerpoint/2010/main" val="1359871665"/>
              </p:ext>
            </p:extLst>
          </p:nvPr>
        </p:nvGraphicFramePr>
        <p:xfrm>
          <a:off x="9624" y="3800872"/>
          <a:ext cx="6848376" cy="6192689"/>
        </p:xfrm>
        <a:graphic>
          <a:graphicData uri="http://schemas.openxmlformats.org/presentationml/2006/ole">
            <mc:AlternateContent xmlns:mc="http://schemas.openxmlformats.org/markup-compatibility/2006">
              <mc:Choice xmlns:v="urn:schemas-microsoft-com:vml" Requires="v">
                <p:oleObj spid="_x0000_s1071" name="Belge" r:id="rId3" imgW="14211355" imgH="19894454" progId="Word.Document.12">
                  <p:embed/>
                </p:oleObj>
              </mc:Choice>
              <mc:Fallback>
                <p:oleObj name="Belge" r:id="rId3" imgW="14211355" imgH="19894454" progId="Word.Document.12">
                  <p:embed/>
                  <p:pic>
                    <p:nvPicPr>
                      <p:cNvPr id="0" name=""/>
                      <p:cNvPicPr/>
                      <p:nvPr/>
                    </p:nvPicPr>
                    <p:blipFill>
                      <a:blip r:embed="rId4"/>
                      <a:stretch>
                        <a:fillRect/>
                      </a:stretch>
                    </p:blipFill>
                    <p:spPr>
                      <a:xfrm>
                        <a:off x="9624" y="3800872"/>
                        <a:ext cx="6848376" cy="6192689"/>
                      </a:xfrm>
                      <a:prstGeom prst="rect">
                        <a:avLst/>
                      </a:prstGeom>
                    </p:spPr>
                  </p:pic>
                </p:oleObj>
              </mc:Fallback>
            </mc:AlternateContent>
          </a:graphicData>
        </a:graphic>
      </p:graphicFrame>
    </p:spTree>
    <p:extLst>
      <p:ext uri="{BB962C8B-B14F-4D97-AF65-F5344CB8AC3E}">
        <p14:creationId xmlns:p14="http://schemas.microsoft.com/office/powerpoint/2010/main" val="1693534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128465"/>
            <a:ext cx="6172200" cy="864096"/>
          </a:xfrm>
        </p:spPr>
        <p:txBody>
          <a:bodyPr>
            <a:normAutofit/>
          </a:bodyPr>
          <a:lstStyle/>
          <a:p>
            <a:r>
              <a:rPr lang="tr-TR" sz="4000" dirty="0"/>
              <a:t>HARİTA ve GÜZARGAHLAR</a:t>
            </a:r>
          </a:p>
        </p:txBody>
      </p:sp>
      <p:sp>
        <p:nvSpPr>
          <p:cNvPr id="3" name="İçerik Yer Tutucusu 2"/>
          <p:cNvSpPr>
            <a:spLocks noGrp="1"/>
          </p:cNvSpPr>
          <p:nvPr>
            <p:ph idx="1"/>
          </p:nvPr>
        </p:nvSpPr>
        <p:spPr>
          <a:xfrm>
            <a:off x="342900" y="1784649"/>
            <a:ext cx="6172200" cy="7992886"/>
          </a:xfrm>
        </p:spPr>
        <p:txBody>
          <a:bodyPr>
            <a:noAutofit/>
          </a:bodyPr>
          <a:lstStyle/>
          <a:p>
            <a:pPr marL="0" indent="0">
              <a:buNone/>
            </a:pPr>
            <a:r>
              <a:rPr lang="tr-TR" sz="2400" b="1" dirty="0">
                <a:solidFill>
                  <a:schemeClr val="accent3">
                    <a:lumMod val="50000"/>
                  </a:schemeClr>
                </a:solidFill>
              </a:rPr>
              <a:t>		</a:t>
            </a:r>
          </a:p>
        </p:txBody>
      </p:sp>
      <p:graphicFrame>
        <p:nvGraphicFramePr>
          <p:cNvPr id="8" name="Tablo 7">
            <a:extLst>
              <a:ext uri="{FF2B5EF4-FFF2-40B4-BE49-F238E27FC236}">
                <a16:creationId xmlns:a16="http://schemas.microsoft.com/office/drawing/2014/main" xmlns="" id="{E9A57870-AB34-B447-C3B5-B92FE2537474}"/>
              </a:ext>
            </a:extLst>
          </p:cNvPr>
          <p:cNvGraphicFramePr>
            <a:graphicFrameLocks noGrp="1"/>
          </p:cNvGraphicFramePr>
          <p:nvPr>
            <p:extLst>
              <p:ext uri="{D42A27DB-BD31-4B8C-83A1-F6EECF244321}">
                <p14:modId xmlns:p14="http://schemas.microsoft.com/office/powerpoint/2010/main" val="533867145"/>
              </p:ext>
            </p:extLst>
          </p:nvPr>
        </p:nvGraphicFramePr>
        <p:xfrm>
          <a:off x="0" y="992562"/>
          <a:ext cx="6858000" cy="8786540"/>
        </p:xfrm>
        <a:graphic>
          <a:graphicData uri="http://schemas.openxmlformats.org/drawingml/2006/table">
            <a:tbl>
              <a:tblPr firstRow="1" firstCol="1" bandRow="1">
                <a:tableStyleId>{5C22544A-7EE6-4342-B048-85BDC9FD1C3A}</a:tableStyleId>
              </a:tblPr>
              <a:tblGrid>
                <a:gridCol w="1270831">
                  <a:extLst>
                    <a:ext uri="{9D8B030D-6E8A-4147-A177-3AD203B41FA5}">
                      <a16:colId xmlns:a16="http://schemas.microsoft.com/office/drawing/2014/main" xmlns="" val="2805789560"/>
                    </a:ext>
                  </a:extLst>
                </a:gridCol>
                <a:gridCol w="816917">
                  <a:extLst>
                    <a:ext uri="{9D8B030D-6E8A-4147-A177-3AD203B41FA5}">
                      <a16:colId xmlns:a16="http://schemas.microsoft.com/office/drawing/2014/main" xmlns="" val="2552335469"/>
                    </a:ext>
                  </a:extLst>
                </a:gridCol>
                <a:gridCol w="868133">
                  <a:extLst>
                    <a:ext uri="{9D8B030D-6E8A-4147-A177-3AD203B41FA5}">
                      <a16:colId xmlns:a16="http://schemas.microsoft.com/office/drawing/2014/main" xmlns="" val="3519757977"/>
                    </a:ext>
                  </a:extLst>
                </a:gridCol>
                <a:gridCol w="816276">
                  <a:extLst>
                    <a:ext uri="{9D8B030D-6E8A-4147-A177-3AD203B41FA5}">
                      <a16:colId xmlns:a16="http://schemas.microsoft.com/office/drawing/2014/main" xmlns="" val="1758918825"/>
                    </a:ext>
                  </a:extLst>
                </a:gridCol>
                <a:gridCol w="2087746">
                  <a:extLst>
                    <a:ext uri="{9D8B030D-6E8A-4147-A177-3AD203B41FA5}">
                      <a16:colId xmlns:a16="http://schemas.microsoft.com/office/drawing/2014/main" xmlns="" val="2664692483"/>
                    </a:ext>
                  </a:extLst>
                </a:gridCol>
                <a:gridCol w="998097">
                  <a:extLst>
                    <a:ext uri="{9D8B030D-6E8A-4147-A177-3AD203B41FA5}">
                      <a16:colId xmlns:a16="http://schemas.microsoft.com/office/drawing/2014/main" xmlns="" val="4267197951"/>
                    </a:ext>
                  </a:extLst>
                </a:gridCol>
              </a:tblGrid>
              <a:tr h="965331">
                <a:tc>
                  <a:txBody>
                    <a:bodyPr/>
                    <a:lstStyle/>
                    <a:p>
                      <a:pPr>
                        <a:lnSpc>
                          <a:spcPct val="115000"/>
                        </a:lnSpc>
                        <a:spcAft>
                          <a:spcPts val="1000"/>
                        </a:spcAft>
                        <a:buNone/>
                      </a:pPr>
                      <a:r>
                        <a:rPr lang="en-US" sz="1400" dirty="0">
                          <a:effectLst/>
                        </a:rPr>
                        <a:t>📍 </a:t>
                      </a:r>
                      <a:r>
                        <a:rPr lang="en-US" sz="1400" dirty="0" err="1">
                          <a:effectLst/>
                        </a:rPr>
                        <a:t>Gezi</a:t>
                      </a:r>
                      <a:r>
                        <a:rPr lang="en-US" sz="1400" dirty="0">
                          <a:effectLst/>
                        </a:rPr>
                        <a:t> </a:t>
                      </a:r>
                      <a:r>
                        <a:rPr lang="en-US" sz="1400" dirty="0" err="1">
                          <a:effectLst/>
                        </a:rPr>
                        <a:t>Noktası</a:t>
                      </a:r>
                      <a:endParaRPr lang="tr-T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 Otobüs Hattı</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 Durak</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 Yürüyüş Mesafesi</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 Açıklama</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 Mesafe</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extLst>
                  <a:ext uri="{0D108BD9-81ED-4DB2-BD59-A6C34878D82A}">
                    <a16:rowId xmlns:a16="http://schemas.microsoft.com/office/drawing/2014/main" xmlns="" val="3029651422"/>
                  </a:ext>
                </a:extLst>
              </a:tr>
              <a:tr h="636515">
                <a:tc>
                  <a:txBody>
                    <a:bodyPr/>
                    <a:lstStyle/>
                    <a:p>
                      <a:pPr>
                        <a:lnSpc>
                          <a:spcPct val="115000"/>
                        </a:lnSpc>
                        <a:spcAft>
                          <a:spcPts val="1000"/>
                        </a:spcAft>
                        <a:buNone/>
                      </a:pPr>
                      <a:r>
                        <a:rPr lang="en-US" sz="1400">
                          <a:effectLst/>
                        </a:rPr>
                        <a:t>Alanya Kalesi</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4 (Ring)</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Hisariçi – Kale</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1 dk</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Zirveye direkt ulaşım. Alternatif: 1/50 + Teleferik</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tr-TR" sz="1400" dirty="0" smtClean="0">
                          <a:effectLst/>
                        </a:rPr>
                        <a:t>4</a:t>
                      </a:r>
                      <a:r>
                        <a:rPr lang="en-US" sz="1400" dirty="0" smtClean="0">
                          <a:effectLst/>
                        </a:rPr>
                        <a:t>,</a:t>
                      </a:r>
                      <a:r>
                        <a:rPr lang="tr-TR" sz="1400" dirty="0" smtClean="0">
                          <a:effectLst/>
                        </a:rPr>
                        <a:t>3</a:t>
                      </a:r>
                      <a:r>
                        <a:rPr lang="en-US" sz="1400" dirty="0" smtClean="0">
                          <a:effectLst/>
                        </a:rPr>
                        <a:t> </a:t>
                      </a:r>
                      <a:r>
                        <a:rPr lang="en-US" sz="1400" dirty="0">
                          <a:effectLst/>
                        </a:rPr>
                        <a:t>km</a:t>
                      </a:r>
                      <a:endParaRPr lang="tr-T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extLst>
                  <a:ext uri="{0D108BD9-81ED-4DB2-BD59-A6C34878D82A}">
                    <a16:rowId xmlns:a16="http://schemas.microsoft.com/office/drawing/2014/main" xmlns="" val="1225493265"/>
                  </a:ext>
                </a:extLst>
              </a:tr>
              <a:tr h="636515">
                <a:tc>
                  <a:txBody>
                    <a:bodyPr/>
                    <a:lstStyle/>
                    <a:p>
                      <a:pPr>
                        <a:lnSpc>
                          <a:spcPct val="115000"/>
                        </a:lnSpc>
                        <a:spcAft>
                          <a:spcPts val="1000"/>
                        </a:spcAft>
                        <a:buNone/>
                      </a:pPr>
                      <a:r>
                        <a:rPr lang="en-US" sz="1400">
                          <a:effectLst/>
                        </a:rPr>
                        <a:t>Kleopatra Plajı</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1, 50</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Kleopatra</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Çok kısa</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Halk plajı. Bisiklet yolu ve yürüyüş alanı mevcut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tr-TR" sz="1400" dirty="0" smtClean="0">
                          <a:effectLst/>
                          <a:latin typeface="+mn-lt"/>
                          <a:ea typeface="+mn-ea"/>
                          <a:cs typeface="+mn-cs"/>
                        </a:rPr>
                        <a:t>1,1</a:t>
                      </a:r>
                      <a:r>
                        <a:rPr lang="tr-TR" sz="1400" baseline="0" dirty="0" smtClean="0">
                          <a:effectLst/>
                          <a:latin typeface="+mn-lt"/>
                          <a:ea typeface="+mn-ea"/>
                          <a:cs typeface="+mn-cs"/>
                        </a:rPr>
                        <a:t> km</a:t>
                      </a:r>
                      <a:endParaRPr lang="tr-T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extLst>
                  <a:ext uri="{0D108BD9-81ED-4DB2-BD59-A6C34878D82A}">
                    <a16:rowId xmlns:a16="http://schemas.microsoft.com/office/drawing/2014/main" xmlns="" val="3512086412"/>
                  </a:ext>
                </a:extLst>
              </a:tr>
              <a:tr h="965331">
                <a:tc>
                  <a:txBody>
                    <a:bodyPr/>
                    <a:lstStyle/>
                    <a:p>
                      <a:pPr>
                        <a:lnSpc>
                          <a:spcPct val="115000"/>
                        </a:lnSpc>
                        <a:spcAft>
                          <a:spcPts val="1000"/>
                        </a:spcAft>
                        <a:buNone/>
                      </a:pPr>
                      <a:r>
                        <a:rPr lang="en-US" sz="1400">
                          <a:effectLst/>
                        </a:rPr>
                        <a:t>Damlataş / Teleferik</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1, 50</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Damlataş Kültür Merkezi</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100–300 m</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Teleferik, Mağara ve Müze aynı bölgede</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tr-TR" sz="1400" dirty="0" smtClean="0">
                          <a:effectLst/>
                          <a:latin typeface="+mn-lt"/>
                          <a:ea typeface="+mn-ea"/>
                          <a:cs typeface="+mn-cs"/>
                        </a:rPr>
                        <a:t>700</a:t>
                      </a:r>
                      <a:r>
                        <a:rPr lang="tr-TR" sz="1400" baseline="0" dirty="0" smtClean="0">
                          <a:effectLst/>
                          <a:latin typeface="+mn-lt"/>
                          <a:ea typeface="+mn-ea"/>
                          <a:cs typeface="+mn-cs"/>
                        </a:rPr>
                        <a:t> m</a:t>
                      </a:r>
                      <a:endParaRPr lang="tr-T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extLst>
                  <a:ext uri="{0D108BD9-81ED-4DB2-BD59-A6C34878D82A}">
                    <a16:rowId xmlns:a16="http://schemas.microsoft.com/office/drawing/2014/main" xmlns="" val="1820424855"/>
                  </a:ext>
                </a:extLst>
              </a:tr>
              <a:tr h="636515">
                <a:tc>
                  <a:txBody>
                    <a:bodyPr/>
                    <a:lstStyle/>
                    <a:p>
                      <a:pPr>
                        <a:lnSpc>
                          <a:spcPct val="115000"/>
                        </a:lnSpc>
                        <a:spcAft>
                          <a:spcPts val="1000"/>
                        </a:spcAft>
                        <a:buNone/>
                      </a:pPr>
                      <a:r>
                        <a:rPr lang="en-US" sz="1400">
                          <a:effectLst/>
                        </a:rPr>
                        <a:t>Atatürk Cd. / Şehir Merkezi</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1, 40</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Merkez Duraklar</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Yürüyüş dostu</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Alışveriş, kültür ve yemek noktaları</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tr-TR" sz="1400" dirty="0" smtClean="0">
                          <a:effectLst/>
                          <a:latin typeface="+mn-lt"/>
                          <a:ea typeface="+mn-ea"/>
                          <a:cs typeface="+mn-cs"/>
                        </a:rPr>
                        <a:t>900</a:t>
                      </a:r>
                      <a:r>
                        <a:rPr lang="tr-TR" sz="1400" baseline="0" dirty="0" smtClean="0">
                          <a:effectLst/>
                          <a:latin typeface="+mn-lt"/>
                          <a:ea typeface="+mn-ea"/>
                          <a:cs typeface="+mn-cs"/>
                        </a:rPr>
                        <a:t> m</a:t>
                      </a:r>
                      <a:endParaRPr lang="tr-T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extLst>
                  <a:ext uri="{0D108BD9-81ED-4DB2-BD59-A6C34878D82A}">
                    <a16:rowId xmlns:a16="http://schemas.microsoft.com/office/drawing/2014/main" xmlns="" val="3317756048"/>
                  </a:ext>
                </a:extLst>
              </a:tr>
              <a:tr h="636515">
                <a:tc>
                  <a:txBody>
                    <a:bodyPr/>
                    <a:lstStyle/>
                    <a:p>
                      <a:pPr>
                        <a:lnSpc>
                          <a:spcPct val="115000"/>
                        </a:lnSpc>
                        <a:spcAft>
                          <a:spcPts val="1000"/>
                        </a:spcAft>
                        <a:buNone/>
                      </a:pPr>
                      <a:r>
                        <a:rPr lang="en-US" sz="1400">
                          <a:effectLst/>
                        </a:rPr>
                        <a:t>Dimçayı</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2B, 3, 20, 40</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Dimçayı Girişi</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dirty="0" err="1">
                          <a:effectLst/>
                        </a:rPr>
                        <a:t>Yakın</a:t>
                      </a:r>
                      <a:endParaRPr lang="tr-T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dirty="0" err="1">
                          <a:effectLst/>
                        </a:rPr>
                        <a:t>Doğa</a:t>
                      </a:r>
                      <a:r>
                        <a:rPr lang="en-US" sz="1400" dirty="0">
                          <a:effectLst/>
                        </a:rPr>
                        <a:t> </a:t>
                      </a:r>
                      <a:r>
                        <a:rPr lang="en-US" sz="1400" dirty="0" err="1">
                          <a:effectLst/>
                        </a:rPr>
                        <a:t>içinde</a:t>
                      </a:r>
                      <a:r>
                        <a:rPr lang="en-US" sz="1400" dirty="0">
                          <a:effectLst/>
                        </a:rPr>
                        <a:t> </a:t>
                      </a:r>
                      <a:r>
                        <a:rPr lang="en-US" sz="1400" dirty="0" err="1">
                          <a:effectLst/>
                        </a:rPr>
                        <a:t>piknik</a:t>
                      </a:r>
                      <a:r>
                        <a:rPr lang="en-US" sz="1400" dirty="0">
                          <a:effectLst/>
                        </a:rPr>
                        <a:t> </a:t>
                      </a:r>
                      <a:r>
                        <a:rPr lang="en-US" sz="1400" dirty="0" err="1">
                          <a:effectLst/>
                        </a:rPr>
                        <a:t>ve</a:t>
                      </a:r>
                      <a:r>
                        <a:rPr lang="en-US" sz="1400" dirty="0">
                          <a:effectLst/>
                        </a:rPr>
                        <a:t> </a:t>
                      </a:r>
                      <a:r>
                        <a:rPr lang="en-US" sz="1400" dirty="0" err="1">
                          <a:effectLst/>
                        </a:rPr>
                        <a:t>şelale</a:t>
                      </a:r>
                      <a:r>
                        <a:rPr lang="en-US" sz="1400" dirty="0">
                          <a:effectLst/>
                        </a:rPr>
                        <a:t> </a:t>
                      </a:r>
                      <a:r>
                        <a:rPr lang="en-US" sz="1400" dirty="0" err="1">
                          <a:effectLst/>
                        </a:rPr>
                        <a:t>keyfi</a:t>
                      </a:r>
                      <a:endParaRPr lang="tr-T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dirty="0" smtClean="0">
                          <a:effectLst/>
                        </a:rPr>
                        <a:t>1</a:t>
                      </a:r>
                      <a:r>
                        <a:rPr lang="tr-TR" sz="1400" dirty="0" smtClean="0">
                          <a:effectLst/>
                        </a:rPr>
                        <a:t>6</a:t>
                      </a:r>
                      <a:r>
                        <a:rPr lang="tr-TR" sz="1400" baseline="0" dirty="0" smtClean="0">
                          <a:effectLst/>
                        </a:rPr>
                        <a:t> km</a:t>
                      </a:r>
                      <a:endParaRPr lang="tr-T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extLst>
                  <a:ext uri="{0D108BD9-81ED-4DB2-BD59-A6C34878D82A}">
                    <a16:rowId xmlns:a16="http://schemas.microsoft.com/office/drawing/2014/main" xmlns="" val="2697858635"/>
                  </a:ext>
                </a:extLst>
              </a:tr>
              <a:tr h="636515">
                <a:tc>
                  <a:txBody>
                    <a:bodyPr/>
                    <a:lstStyle/>
                    <a:p>
                      <a:pPr>
                        <a:lnSpc>
                          <a:spcPct val="115000"/>
                        </a:lnSpc>
                        <a:spcAft>
                          <a:spcPts val="1000"/>
                        </a:spcAft>
                        <a:buNone/>
                      </a:pPr>
                      <a:r>
                        <a:rPr lang="en-US" sz="1400">
                          <a:effectLst/>
                        </a:rPr>
                        <a:t>Kestel / Mahmutlar</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2, 20, 40</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Sahil boyunca</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Çeşitli</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Plajlar, kafe ve yürüyüş yolu</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tr-TR" sz="1400" dirty="0" smtClean="0">
                          <a:effectLst/>
                        </a:rPr>
                        <a:t>10</a:t>
                      </a:r>
                      <a:r>
                        <a:rPr lang="en-US" sz="1400" dirty="0" smtClean="0">
                          <a:effectLst/>
                        </a:rPr>
                        <a:t> </a:t>
                      </a:r>
                      <a:r>
                        <a:rPr lang="en-US" sz="1400" dirty="0">
                          <a:effectLst/>
                        </a:rPr>
                        <a:t>km</a:t>
                      </a:r>
                      <a:endParaRPr lang="tr-T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extLst>
                  <a:ext uri="{0D108BD9-81ED-4DB2-BD59-A6C34878D82A}">
                    <a16:rowId xmlns:a16="http://schemas.microsoft.com/office/drawing/2014/main" xmlns="" val="3776563554"/>
                  </a:ext>
                </a:extLst>
              </a:tr>
              <a:tr h="636515">
                <a:tc>
                  <a:txBody>
                    <a:bodyPr/>
                    <a:lstStyle/>
                    <a:p>
                      <a:pPr>
                        <a:lnSpc>
                          <a:spcPct val="115000"/>
                        </a:lnSpc>
                        <a:spcAft>
                          <a:spcPts val="1000"/>
                        </a:spcAft>
                        <a:buNone/>
                      </a:pPr>
                      <a:r>
                        <a:rPr lang="en-US" sz="1400">
                          <a:effectLst/>
                        </a:rPr>
                        <a:t>Syedra Antik Kenti</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Otogardan minibüs veya tur acentesiyle</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dirty="0" smtClean="0">
                          <a:effectLst/>
                        </a:rPr>
                        <a:t>2</a:t>
                      </a:r>
                      <a:r>
                        <a:rPr lang="tr-TR" sz="1400" dirty="0" smtClean="0">
                          <a:effectLst/>
                        </a:rPr>
                        <a:t>3</a:t>
                      </a:r>
                      <a:r>
                        <a:rPr lang="tr-TR" sz="1400" baseline="0" dirty="0" smtClean="0">
                          <a:effectLst/>
                        </a:rPr>
                        <a:t> </a:t>
                      </a:r>
                      <a:r>
                        <a:rPr lang="en-US" sz="1400" dirty="0" smtClean="0">
                          <a:effectLst/>
                        </a:rPr>
                        <a:t>km</a:t>
                      </a:r>
                      <a:endParaRPr lang="tr-T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extLst>
                  <a:ext uri="{0D108BD9-81ED-4DB2-BD59-A6C34878D82A}">
                    <a16:rowId xmlns:a16="http://schemas.microsoft.com/office/drawing/2014/main" xmlns="" val="2024292375"/>
                  </a:ext>
                </a:extLst>
              </a:tr>
              <a:tr h="636515">
                <a:tc>
                  <a:txBody>
                    <a:bodyPr/>
                    <a:lstStyle/>
                    <a:p>
                      <a:pPr>
                        <a:lnSpc>
                          <a:spcPct val="115000"/>
                        </a:lnSpc>
                        <a:spcAft>
                          <a:spcPts val="1000"/>
                        </a:spcAft>
                        <a:buNone/>
                      </a:pPr>
                      <a:r>
                        <a:rPr lang="en-US" sz="1400">
                          <a:effectLst/>
                        </a:rPr>
                        <a:t>Sapadere Kanyonu</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dirty="0">
                          <a:effectLst/>
                        </a:rPr>
                        <a:t>-</a:t>
                      </a:r>
                      <a:endParaRPr lang="tr-T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Otogardan minibüs veya özel ulaşım</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tr-TR" sz="1400" dirty="0" smtClean="0">
                          <a:effectLst/>
                        </a:rPr>
                        <a:t>26</a:t>
                      </a:r>
                      <a:r>
                        <a:rPr lang="en-US" sz="1400" dirty="0" smtClean="0">
                          <a:effectLst/>
                        </a:rPr>
                        <a:t> </a:t>
                      </a:r>
                      <a:r>
                        <a:rPr lang="en-US" sz="1400" dirty="0">
                          <a:effectLst/>
                        </a:rPr>
                        <a:t>km</a:t>
                      </a:r>
                      <a:endParaRPr lang="tr-T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extLst>
                  <a:ext uri="{0D108BD9-81ED-4DB2-BD59-A6C34878D82A}">
                    <a16:rowId xmlns:a16="http://schemas.microsoft.com/office/drawing/2014/main" xmlns="" val="78255571"/>
                  </a:ext>
                </a:extLst>
              </a:tr>
              <a:tr h="636515">
                <a:tc>
                  <a:txBody>
                    <a:bodyPr/>
                    <a:lstStyle/>
                    <a:p>
                      <a:pPr>
                        <a:lnSpc>
                          <a:spcPct val="115000"/>
                        </a:lnSpc>
                        <a:spcAft>
                          <a:spcPts val="1000"/>
                        </a:spcAft>
                        <a:buNone/>
                      </a:pPr>
                      <a:r>
                        <a:rPr lang="en-US" sz="1400">
                          <a:effectLst/>
                        </a:rPr>
                        <a:t>Manavgat Şelalesi</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Tur firmaları ile tam gün tur</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tr-TR" sz="1400" dirty="0" smtClean="0">
                          <a:effectLst/>
                        </a:rPr>
                        <a:t>61</a:t>
                      </a:r>
                      <a:r>
                        <a:rPr lang="en-US" sz="1400" dirty="0" smtClean="0">
                          <a:effectLst/>
                        </a:rPr>
                        <a:t> </a:t>
                      </a:r>
                      <a:r>
                        <a:rPr lang="en-US" sz="1400" dirty="0">
                          <a:effectLst/>
                        </a:rPr>
                        <a:t>km</a:t>
                      </a:r>
                      <a:endParaRPr lang="tr-T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extLst>
                  <a:ext uri="{0D108BD9-81ED-4DB2-BD59-A6C34878D82A}">
                    <a16:rowId xmlns:a16="http://schemas.microsoft.com/office/drawing/2014/main" xmlns="" val="1460609562"/>
                  </a:ext>
                </a:extLst>
              </a:tr>
              <a:tr h="489164">
                <a:tc>
                  <a:txBody>
                    <a:bodyPr/>
                    <a:lstStyle/>
                    <a:p>
                      <a:pPr>
                        <a:lnSpc>
                          <a:spcPct val="115000"/>
                        </a:lnSpc>
                        <a:spcAft>
                          <a:spcPts val="1000"/>
                        </a:spcAft>
                        <a:buNone/>
                      </a:pPr>
                      <a:r>
                        <a:rPr lang="en-US" sz="1400">
                          <a:effectLst/>
                        </a:rPr>
                        <a:t>Side Antik Kent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Otogardan otobüs ya da tur ile</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tr-TR" sz="1400" dirty="0" smtClean="0">
                          <a:effectLst/>
                        </a:rPr>
                        <a:t>64</a:t>
                      </a:r>
                      <a:r>
                        <a:rPr lang="en-US" sz="1400" dirty="0" smtClean="0">
                          <a:effectLst/>
                        </a:rPr>
                        <a:t> </a:t>
                      </a:r>
                      <a:r>
                        <a:rPr lang="en-US" sz="1400" dirty="0">
                          <a:effectLst/>
                        </a:rPr>
                        <a:t>km</a:t>
                      </a:r>
                      <a:endParaRPr lang="tr-T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extLst>
                  <a:ext uri="{0D108BD9-81ED-4DB2-BD59-A6C34878D82A}">
                    <a16:rowId xmlns:a16="http://schemas.microsoft.com/office/drawing/2014/main" xmlns="" val="2619683515"/>
                  </a:ext>
                </a:extLst>
              </a:tr>
              <a:tr h="636515">
                <a:tc>
                  <a:txBody>
                    <a:bodyPr/>
                    <a:lstStyle/>
                    <a:p>
                      <a:pPr>
                        <a:lnSpc>
                          <a:spcPct val="115000"/>
                        </a:lnSpc>
                        <a:spcAft>
                          <a:spcPts val="1000"/>
                        </a:spcAft>
                        <a:buNone/>
                      </a:pPr>
                      <a:r>
                        <a:rPr lang="en-US" sz="1400">
                          <a:effectLst/>
                        </a:rPr>
                        <a:t>Aspendos Tiyatrosu</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Antalya yönüne minibüs/tur</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tr-TR" sz="1400" dirty="0" smtClean="0">
                          <a:effectLst/>
                        </a:rPr>
                        <a:t>92</a:t>
                      </a:r>
                      <a:r>
                        <a:rPr lang="en-US" sz="1400" dirty="0" smtClean="0">
                          <a:effectLst/>
                        </a:rPr>
                        <a:t> </a:t>
                      </a:r>
                      <a:r>
                        <a:rPr lang="en-US" sz="1400" dirty="0">
                          <a:effectLst/>
                        </a:rPr>
                        <a:t>km</a:t>
                      </a:r>
                      <a:endParaRPr lang="tr-T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extLst>
                  <a:ext uri="{0D108BD9-81ED-4DB2-BD59-A6C34878D82A}">
                    <a16:rowId xmlns:a16="http://schemas.microsoft.com/office/drawing/2014/main" xmlns="" val="2745888907"/>
                  </a:ext>
                </a:extLst>
              </a:tr>
              <a:tr h="636515">
                <a:tc>
                  <a:txBody>
                    <a:bodyPr/>
                    <a:lstStyle/>
                    <a:p>
                      <a:pPr>
                        <a:lnSpc>
                          <a:spcPct val="115000"/>
                        </a:lnSpc>
                        <a:spcAft>
                          <a:spcPts val="1000"/>
                        </a:spcAft>
                        <a:buNone/>
                      </a:pPr>
                      <a:r>
                        <a:rPr lang="en-US" sz="1400">
                          <a:effectLst/>
                        </a:rPr>
                        <a:t>Antalya Kaleiçi</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Şehirlerarası otobüs ya da özel araç</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dirty="0" smtClean="0">
                          <a:effectLst/>
                        </a:rPr>
                        <a:t>123</a:t>
                      </a:r>
                      <a:r>
                        <a:rPr lang="tr-TR" sz="1400" smtClean="0">
                          <a:effectLst/>
                        </a:rPr>
                        <a:t> </a:t>
                      </a:r>
                      <a:r>
                        <a:rPr lang="en-US" sz="1400" smtClean="0">
                          <a:effectLst/>
                        </a:rPr>
                        <a:t> </a:t>
                      </a:r>
                      <a:r>
                        <a:rPr lang="en-US" sz="1400" dirty="0">
                          <a:effectLst/>
                        </a:rPr>
                        <a:t>km</a:t>
                      </a:r>
                      <a:endParaRPr lang="tr-T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extLst>
                  <a:ext uri="{0D108BD9-81ED-4DB2-BD59-A6C34878D82A}">
                    <a16:rowId xmlns:a16="http://schemas.microsoft.com/office/drawing/2014/main" xmlns="" val="1162505743"/>
                  </a:ext>
                </a:extLst>
              </a:tr>
            </a:tbl>
          </a:graphicData>
        </a:graphic>
      </p:graphicFrame>
    </p:spTree>
    <p:extLst>
      <p:ext uri="{BB962C8B-B14F-4D97-AF65-F5344CB8AC3E}">
        <p14:creationId xmlns:p14="http://schemas.microsoft.com/office/powerpoint/2010/main" val="1022147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569111" y="0"/>
            <a:ext cx="6172200" cy="1019908"/>
          </a:xfrm>
        </p:spPr>
        <p:txBody>
          <a:bodyPr>
            <a:normAutofit/>
          </a:bodyPr>
          <a:lstStyle/>
          <a:p>
            <a:r>
              <a:rPr lang="en-US" sz="4000" kern="100" dirty="0">
                <a:latin typeface="Calibri" panose="020F0502020204030204" pitchFamily="34" charset="0"/>
                <a:ea typeface="Calibri" panose="020F0502020204030204" pitchFamily="34" charset="0"/>
                <a:cs typeface="Times New Roman" panose="02020603050405020304" pitchFamily="18" charset="0"/>
              </a:rPr>
              <a:t>ALANYA CASTLE </a:t>
            </a:r>
            <a:endParaRPr lang="tr-TR" sz="4000" dirty="0">
              <a:solidFill>
                <a:schemeClr val="accent3">
                  <a:lumMod val="50000"/>
                </a:schemeClr>
              </a:solidFill>
            </a:endParaRPr>
          </a:p>
        </p:txBody>
      </p:sp>
      <p:sp>
        <p:nvSpPr>
          <p:cNvPr id="3" name="İçerik Yer Tutucusu 2"/>
          <p:cNvSpPr>
            <a:spLocks noGrp="1"/>
          </p:cNvSpPr>
          <p:nvPr>
            <p:ph idx="1"/>
          </p:nvPr>
        </p:nvSpPr>
        <p:spPr>
          <a:xfrm>
            <a:off x="-243408" y="4244646"/>
            <a:ext cx="6984719" cy="5892929"/>
          </a:xfrm>
        </p:spPr>
        <p:txBody>
          <a:bodyPr>
            <a:noAutofit/>
          </a:bodyPr>
          <a:lstStyle/>
          <a:p>
            <a:pPr indent="0" algn="just">
              <a:lnSpc>
                <a:spcPct val="107000"/>
              </a:lnSpc>
              <a:spcAft>
                <a:spcPts val="800"/>
              </a:spcAft>
              <a:buNone/>
            </a:pPr>
            <a:r>
              <a:rPr lang="tr-TR" sz="17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700" kern="100" dirty="0" err="1" smtClean="0">
                <a:latin typeface="Calibri" panose="020F0502020204030204" pitchFamily="34" charset="0"/>
                <a:ea typeface="Calibri" panose="020F0502020204030204" pitchFamily="34" charset="0"/>
                <a:cs typeface="Times New Roman" panose="02020603050405020304" pitchFamily="18" charset="0"/>
              </a:rPr>
              <a:t>Alanya</a:t>
            </a:r>
            <a:r>
              <a:rPr lang="en-US" sz="1700" kern="100" dirty="0" smtClean="0">
                <a:latin typeface="Calibri" panose="020F0502020204030204" pitchFamily="34" charset="0"/>
                <a:ea typeface="Calibri" panose="020F0502020204030204" pitchFamily="34" charset="0"/>
                <a:cs typeface="Times New Roman" panose="02020603050405020304" pitchFamily="18" charset="0"/>
              </a:rPr>
              <a:t> </a:t>
            </a:r>
            <a:r>
              <a:rPr lang="en-US" sz="1700" kern="100" dirty="0">
                <a:latin typeface="Calibri" panose="020F0502020204030204" pitchFamily="34" charset="0"/>
                <a:ea typeface="Calibri" panose="020F0502020204030204" pitchFamily="34" charset="0"/>
                <a:cs typeface="Times New Roman" panose="02020603050405020304" pitchFamily="18" charset="0"/>
              </a:rPr>
              <a:t>Castle is a castle that is one of the symbols of </a:t>
            </a:r>
            <a:r>
              <a:rPr lang="en-US" sz="1700" kern="100" dirty="0" err="1">
                <a:latin typeface="Calibri" panose="020F0502020204030204" pitchFamily="34" charset="0"/>
                <a:ea typeface="Calibri" panose="020F0502020204030204" pitchFamily="34" charset="0"/>
                <a:cs typeface="Times New Roman" panose="02020603050405020304" pitchFamily="18" charset="0"/>
              </a:rPr>
              <a:t>Alanya</a:t>
            </a:r>
            <a:r>
              <a:rPr lang="en-US" sz="1700" kern="100" dirty="0">
                <a:latin typeface="Calibri" panose="020F0502020204030204" pitchFamily="34" charset="0"/>
                <a:ea typeface="Calibri" panose="020F0502020204030204" pitchFamily="34" charset="0"/>
                <a:cs typeface="Times New Roman" panose="02020603050405020304" pitchFamily="18" charset="0"/>
              </a:rPr>
              <a:t> district of Antalya. It is located on a peninsula that rises approximately 250 meters from the sea. The total length of its walls is 6.5 kilometers. The castle was built during the Hellenistic period in the </a:t>
            </a:r>
            <a:r>
              <a:rPr lang="en-US" sz="1700" kern="100" dirty="0" err="1">
                <a:latin typeface="Calibri" panose="020F0502020204030204" pitchFamily="34" charset="0"/>
                <a:ea typeface="Calibri" panose="020F0502020204030204" pitchFamily="34" charset="0"/>
                <a:cs typeface="Times New Roman" panose="02020603050405020304" pitchFamily="18" charset="0"/>
              </a:rPr>
              <a:t>Alanya</a:t>
            </a:r>
            <a:r>
              <a:rPr lang="en-US" sz="1700" kern="100" dirty="0">
                <a:latin typeface="Calibri" panose="020F0502020204030204" pitchFamily="34" charset="0"/>
                <a:ea typeface="Calibri" panose="020F0502020204030204" pitchFamily="34" charset="0"/>
                <a:cs typeface="Times New Roman" panose="02020603050405020304" pitchFamily="18" charset="0"/>
              </a:rPr>
              <a:t> settlement, which was called </a:t>
            </a:r>
            <a:r>
              <a:rPr lang="en-US" sz="1700" kern="100" dirty="0" err="1">
                <a:latin typeface="Calibri" panose="020F0502020204030204" pitchFamily="34" charset="0"/>
                <a:ea typeface="Calibri" panose="020F0502020204030204" pitchFamily="34" charset="0"/>
                <a:cs typeface="Times New Roman" panose="02020603050405020304" pitchFamily="18" charset="0"/>
              </a:rPr>
              <a:t>Candeleri</a:t>
            </a:r>
            <a:r>
              <a:rPr lang="en-US" sz="1700" kern="100" dirty="0">
                <a:latin typeface="Calibri" panose="020F0502020204030204" pitchFamily="34" charset="0"/>
                <a:ea typeface="Calibri" panose="020F0502020204030204" pitchFamily="34" charset="0"/>
                <a:cs typeface="Times New Roman" panose="02020603050405020304" pitchFamily="18" charset="0"/>
              </a:rPr>
              <a:t> in ancient times. The historical texture of the castle today is a 13th-century Seljuk work, and its history dates back to the Hellenistic period. The castle was built by the Seljuk Sultan </a:t>
            </a:r>
            <a:r>
              <a:rPr lang="en-US" sz="1700" kern="100" dirty="0" err="1">
                <a:latin typeface="Calibri" panose="020F0502020204030204" pitchFamily="34" charset="0"/>
                <a:ea typeface="Calibri" panose="020F0502020204030204" pitchFamily="34" charset="0"/>
                <a:cs typeface="Times New Roman" panose="02020603050405020304" pitchFamily="18" charset="0"/>
              </a:rPr>
              <a:t>Alaeddin</a:t>
            </a:r>
            <a:r>
              <a:rPr lang="en-US" sz="1700" kern="100" dirty="0">
                <a:latin typeface="Calibri" panose="020F0502020204030204" pitchFamily="34" charset="0"/>
                <a:ea typeface="Calibri" panose="020F0502020204030204" pitchFamily="34" charset="0"/>
                <a:cs typeface="Times New Roman" panose="02020603050405020304" pitchFamily="18" charset="0"/>
              </a:rPr>
              <a:t> </a:t>
            </a:r>
            <a:r>
              <a:rPr lang="en-US" sz="1700" kern="100" dirty="0" err="1">
                <a:latin typeface="Calibri" panose="020F0502020204030204" pitchFamily="34" charset="0"/>
                <a:ea typeface="Calibri" panose="020F0502020204030204" pitchFamily="34" charset="0"/>
                <a:cs typeface="Times New Roman" panose="02020603050405020304" pitchFamily="18" charset="0"/>
              </a:rPr>
              <a:t>Keykubad</a:t>
            </a:r>
            <a:r>
              <a:rPr lang="en-US" sz="1700" kern="100" dirty="0">
                <a:latin typeface="Calibri" panose="020F0502020204030204" pitchFamily="34" charset="0"/>
                <a:ea typeface="Calibri" panose="020F0502020204030204" pitchFamily="34" charset="0"/>
                <a:cs typeface="Times New Roman" panose="02020603050405020304" pitchFamily="18" charset="0"/>
              </a:rPr>
              <a:t> I, who conquered the city and rebuilt it in 1221. There are a total of 83 towers and 140 bastions in the castle. Approximately 1200 cisterns were built within the walls during the Middle Ages to meet the water needs of the city. Some of the cisterns are still in use. The walls were built systematically to end at the </a:t>
            </a:r>
            <a:r>
              <a:rPr lang="en-US" sz="1700" kern="100" dirty="0" err="1">
                <a:latin typeface="Calibri" panose="020F0502020204030204" pitchFamily="34" charset="0"/>
                <a:ea typeface="Calibri" panose="020F0502020204030204" pitchFamily="34" charset="0"/>
                <a:cs typeface="Times New Roman" panose="02020603050405020304" pitchFamily="18" charset="0"/>
              </a:rPr>
              <a:t>Kızılkule</a:t>
            </a:r>
            <a:r>
              <a:rPr lang="en-US" sz="1700" kern="100" dirty="0">
                <a:latin typeface="Calibri" panose="020F0502020204030204" pitchFamily="34" charset="0"/>
                <a:ea typeface="Calibri" panose="020F0502020204030204" pitchFamily="34" charset="0"/>
                <a:cs typeface="Times New Roman" panose="02020603050405020304" pitchFamily="18" charset="0"/>
              </a:rPr>
              <a:t> (Red Tower) after passing </a:t>
            </a:r>
            <a:r>
              <a:rPr lang="en-US" sz="1700" kern="100" dirty="0" err="1">
                <a:latin typeface="Calibri" panose="020F0502020204030204" pitchFamily="34" charset="0"/>
                <a:ea typeface="Calibri" panose="020F0502020204030204" pitchFamily="34" charset="0"/>
                <a:cs typeface="Times New Roman" panose="02020603050405020304" pitchFamily="18" charset="0"/>
              </a:rPr>
              <a:t>Ehmedek</a:t>
            </a:r>
            <a:r>
              <a:rPr lang="en-US" sz="1700" kern="100" dirty="0">
                <a:latin typeface="Calibri" panose="020F0502020204030204" pitchFamily="34" charset="0"/>
                <a:ea typeface="Calibri" panose="020F0502020204030204" pitchFamily="34" charset="0"/>
                <a:cs typeface="Times New Roman" panose="02020603050405020304" pitchFamily="18" charset="0"/>
              </a:rPr>
              <a:t>, </a:t>
            </a:r>
            <a:r>
              <a:rPr lang="en-US" sz="1700" kern="100" dirty="0" err="1">
                <a:latin typeface="Calibri" panose="020F0502020204030204" pitchFamily="34" charset="0"/>
                <a:ea typeface="Calibri" panose="020F0502020204030204" pitchFamily="34" charset="0"/>
                <a:cs typeface="Times New Roman" panose="02020603050405020304" pitchFamily="18" charset="0"/>
              </a:rPr>
              <a:t>İçkale</a:t>
            </a:r>
            <a:r>
              <a:rPr lang="en-US" sz="1700" kern="100" dirty="0">
                <a:latin typeface="Calibri" panose="020F0502020204030204" pitchFamily="34" charset="0"/>
                <a:ea typeface="Calibri" panose="020F0502020204030204" pitchFamily="34" charset="0"/>
                <a:cs typeface="Times New Roman" panose="02020603050405020304" pitchFamily="18" charset="0"/>
              </a:rPr>
              <a:t> (Inner Castle), Adam </a:t>
            </a:r>
            <a:r>
              <a:rPr lang="en-US" sz="1700" kern="100" dirty="0" err="1">
                <a:latin typeface="Calibri" panose="020F0502020204030204" pitchFamily="34" charset="0"/>
                <a:ea typeface="Calibri" panose="020F0502020204030204" pitchFamily="34" charset="0"/>
                <a:cs typeface="Times New Roman" panose="02020603050405020304" pitchFamily="18" charset="0"/>
              </a:rPr>
              <a:t>Atacağı</a:t>
            </a:r>
            <a:r>
              <a:rPr lang="en-US" sz="1700" kern="100" dirty="0">
                <a:latin typeface="Calibri" panose="020F0502020204030204" pitchFamily="34" charset="0"/>
                <a:ea typeface="Calibri" panose="020F0502020204030204" pitchFamily="34" charset="0"/>
                <a:cs typeface="Times New Roman" panose="02020603050405020304" pitchFamily="18" charset="0"/>
              </a:rPr>
              <a:t>, </a:t>
            </a:r>
            <a:r>
              <a:rPr lang="en-US" sz="1700" kern="100" dirty="0" err="1">
                <a:latin typeface="Calibri" panose="020F0502020204030204" pitchFamily="34" charset="0"/>
                <a:ea typeface="Calibri" panose="020F0502020204030204" pitchFamily="34" charset="0"/>
                <a:cs typeface="Times New Roman" panose="02020603050405020304" pitchFamily="18" charset="0"/>
              </a:rPr>
              <a:t>Cilvarda</a:t>
            </a:r>
            <a:r>
              <a:rPr lang="en-US" sz="1700" kern="100" dirty="0">
                <a:latin typeface="Calibri" panose="020F0502020204030204" pitchFamily="34" charset="0"/>
                <a:ea typeface="Calibri" panose="020F0502020204030204" pitchFamily="34" charset="0"/>
                <a:cs typeface="Times New Roman" panose="02020603050405020304" pitchFamily="18" charset="0"/>
              </a:rPr>
              <a:t> headland, </a:t>
            </a:r>
            <a:r>
              <a:rPr lang="en-US" sz="1700" kern="100" dirty="0" err="1">
                <a:latin typeface="Calibri" panose="020F0502020204030204" pitchFamily="34" charset="0"/>
                <a:ea typeface="Calibri" panose="020F0502020204030204" pitchFamily="34" charset="0"/>
                <a:cs typeface="Times New Roman" panose="02020603050405020304" pitchFamily="18" charset="0"/>
              </a:rPr>
              <a:t>Arap</a:t>
            </a:r>
            <a:r>
              <a:rPr lang="en-US" sz="1700" kern="100" dirty="0">
                <a:latin typeface="Calibri" panose="020F0502020204030204" pitchFamily="34" charset="0"/>
                <a:ea typeface="Calibri" panose="020F0502020204030204" pitchFamily="34" charset="0"/>
                <a:cs typeface="Times New Roman" panose="02020603050405020304" pitchFamily="18" charset="0"/>
              </a:rPr>
              <a:t> </a:t>
            </a:r>
            <a:r>
              <a:rPr lang="en-US" sz="1700" kern="100" dirty="0" err="1">
                <a:latin typeface="Calibri" panose="020F0502020204030204" pitchFamily="34" charset="0"/>
                <a:ea typeface="Calibri" panose="020F0502020204030204" pitchFamily="34" charset="0"/>
                <a:cs typeface="Times New Roman" panose="02020603050405020304" pitchFamily="18" charset="0"/>
              </a:rPr>
              <a:t>Evliyası</a:t>
            </a:r>
            <a:r>
              <a:rPr lang="en-US" sz="1700" kern="100" dirty="0">
                <a:latin typeface="Calibri" panose="020F0502020204030204" pitchFamily="34" charset="0"/>
                <a:ea typeface="Calibri" panose="020F0502020204030204" pitchFamily="34" charset="0"/>
                <a:cs typeface="Times New Roman" panose="02020603050405020304" pitchFamily="18" charset="0"/>
              </a:rPr>
              <a:t>, and </a:t>
            </a:r>
            <a:r>
              <a:rPr lang="en-US" sz="1700" kern="100" dirty="0" err="1">
                <a:latin typeface="Calibri" panose="020F0502020204030204" pitchFamily="34" charset="0"/>
                <a:ea typeface="Calibri" panose="020F0502020204030204" pitchFamily="34" charset="0"/>
                <a:cs typeface="Times New Roman" panose="02020603050405020304" pitchFamily="18" charset="0"/>
              </a:rPr>
              <a:t>Esat</a:t>
            </a:r>
            <a:r>
              <a:rPr lang="en-US" sz="1700" kern="100" dirty="0">
                <a:latin typeface="Calibri" panose="020F0502020204030204" pitchFamily="34" charset="0"/>
                <a:ea typeface="Calibri" panose="020F0502020204030204" pitchFamily="34" charset="0"/>
                <a:cs typeface="Times New Roman" panose="02020603050405020304" pitchFamily="18" charset="0"/>
              </a:rPr>
              <a:t> Bastion, and going through </a:t>
            </a:r>
            <a:r>
              <a:rPr lang="en-US" sz="1700" kern="100" dirty="0" err="1">
                <a:latin typeface="Calibri" panose="020F0502020204030204" pitchFamily="34" charset="0"/>
                <a:ea typeface="Calibri" panose="020F0502020204030204" pitchFamily="34" charset="0"/>
                <a:cs typeface="Times New Roman" panose="02020603050405020304" pitchFamily="18" charset="0"/>
              </a:rPr>
              <a:t>Tophane</a:t>
            </a:r>
            <a:r>
              <a:rPr lang="en-US" sz="1700" kern="100" dirty="0">
                <a:latin typeface="Calibri" panose="020F0502020204030204" pitchFamily="34" charset="0"/>
                <a:ea typeface="Calibri" panose="020F0502020204030204" pitchFamily="34" charset="0"/>
                <a:cs typeface="Times New Roman" panose="02020603050405020304" pitchFamily="18" charset="0"/>
              </a:rPr>
              <a:t> (Armory) and </a:t>
            </a:r>
            <a:r>
              <a:rPr lang="en-US" sz="1700" kern="100" dirty="0" err="1">
                <a:latin typeface="Calibri" panose="020F0502020204030204" pitchFamily="34" charset="0"/>
                <a:ea typeface="Calibri" panose="020F0502020204030204" pitchFamily="34" charset="0"/>
                <a:cs typeface="Times New Roman" panose="02020603050405020304" pitchFamily="18" charset="0"/>
              </a:rPr>
              <a:t>Tersane</a:t>
            </a:r>
            <a:r>
              <a:rPr lang="en-US" sz="1700" kern="100" dirty="0">
                <a:latin typeface="Calibri" panose="020F0502020204030204" pitchFamily="34" charset="0"/>
                <a:ea typeface="Calibri" panose="020F0502020204030204" pitchFamily="34" charset="0"/>
                <a:cs typeface="Times New Roman" panose="02020603050405020304" pitchFamily="18" charset="0"/>
              </a:rPr>
              <a:t> (Shipyard). </a:t>
            </a:r>
            <a:endParaRPr lang="tr-TR" sz="1700" kern="100"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7000"/>
              </a:lnSpc>
              <a:spcAft>
                <a:spcPts val="800"/>
              </a:spcAft>
              <a:buNone/>
            </a:pPr>
            <a:endParaRPr lang="tr-TR" sz="1700" kern="100" dirty="0">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7000"/>
              </a:lnSpc>
              <a:spcAft>
                <a:spcPts val="800"/>
              </a:spcAft>
              <a:buNone/>
            </a:pPr>
            <a:endParaRPr lang="tr-TR" sz="1700" kern="100" dirty="0">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tr-TR" sz="1800" dirty="0"/>
          </a:p>
        </p:txBody>
      </p:sp>
      <p:pic>
        <p:nvPicPr>
          <p:cNvPr id="4" name="Resim 3">
            <a:extLst>
              <a:ext uri="{FF2B5EF4-FFF2-40B4-BE49-F238E27FC236}">
                <a16:creationId xmlns:a16="http://schemas.microsoft.com/office/drawing/2014/main" xmlns="" id="{86FC9CDD-E49D-6D92-3ADA-0A46C1A502C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2030" y="1049475"/>
            <a:ext cx="4853940" cy="2895600"/>
          </a:xfrm>
          <a:prstGeom prst="rect">
            <a:avLst/>
          </a:prstGeom>
          <a:noFill/>
          <a:ln>
            <a:noFill/>
          </a:ln>
        </p:spPr>
      </p:pic>
      <p:pic>
        <p:nvPicPr>
          <p:cNvPr id="5" name="Resim 4">
            <a:extLst>
              <a:ext uri="{FF2B5EF4-FFF2-40B4-BE49-F238E27FC236}">
                <a16:creationId xmlns:a16="http://schemas.microsoft.com/office/drawing/2014/main" xmlns="" id="{14C6C604-48C1-1335-8A9C-128FA7970F2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9250" y="8302805"/>
            <a:ext cx="1079500" cy="1107440"/>
          </a:xfrm>
          <a:prstGeom prst="rect">
            <a:avLst/>
          </a:prstGeom>
          <a:noFill/>
          <a:ln>
            <a:noFill/>
          </a:ln>
        </p:spPr>
      </p:pic>
    </p:spTree>
    <p:extLst>
      <p:ext uri="{BB962C8B-B14F-4D97-AF65-F5344CB8AC3E}">
        <p14:creationId xmlns:p14="http://schemas.microsoft.com/office/powerpoint/2010/main" val="1730893475"/>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10029</TotalTime>
  <Words>2826</Words>
  <Application>Microsoft Office PowerPoint</Application>
  <PresentationFormat>A4 Kağıt (210x297 mm)</PresentationFormat>
  <Paragraphs>308</Paragraphs>
  <Slides>52</Slides>
  <Notes>3</Notes>
  <HiddenSlides>0</HiddenSlides>
  <MMClips>0</MMClips>
  <ScaleCrop>false</ScaleCrop>
  <HeadingPairs>
    <vt:vector size="8" baseType="variant">
      <vt:variant>
        <vt:lpstr>Kullanılan Yazı Tipleri</vt:lpstr>
      </vt:variant>
      <vt:variant>
        <vt:i4>10</vt:i4>
      </vt:variant>
      <vt:variant>
        <vt:lpstr>Tema</vt:lpstr>
      </vt:variant>
      <vt:variant>
        <vt:i4>1</vt:i4>
      </vt:variant>
      <vt:variant>
        <vt:lpstr>Eklenmiş OLE Hizmet Programları</vt:lpstr>
      </vt:variant>
      <vt:variant>
        <vt:i4>1</vt:i4>
      </vt:variant>
      <vt:variant>
        <vt:lpstr>Slayt Başlıkları</vt:lpstr>
      </vt:variant>
      <vt:variant>
        <vt:i4>52</vt:i4>
      </vt:variant>
    </vt:vector>
  </HeadingPairs>
  <TitlesOfParts>
    <vt:vector size="64" baseType="lpstr">
      <vt:lpstr>AR PL UKai HK</vt:lpstr>
      <vt:lpstr>Aptos</vt:lpstr>
      <vt:lpstr>Arial</vt:lpstr>
      <vt:lpstr>Calibri</vt:lpstr>
      <vt:lpstr>Calibri Light</vt:lpstr>
      <vt:lpstr>Cambria</vt:lpstr>
      <vt:lpstr>Comic Sans MS</vt:lpstr>
      <vt:lpstr>Didot</vt:lpstr>
      <vt:lpstr>MS Mincho</vt:lpstr>
      <vt:lpstr>Times New Roman</vt:lpstr>
      <vt:lpstr>Office Teması</vt:lpstr>
      <vt:lpstr>Belge</vt:lpstr>
      <vt:lpstr>PowerPoint Sunusu</vt:lpstr>
      <vt:lpstr>REPUBLIC OF TÜRKİYE</vt:lpstr>
      <vt:lpstr>MUSTAFA KEMAL ATATÜRK (1881-193∞)</vt:lpstr>
      <vt:lpstr>ELYSEE BEACH HOTEL  OUR QUALITY AND SUSTAINABILITY POLICY</vt:lpstr>
      <vt:lpstr>OUR QUALITY AND SUSTAINABILITY POLICY</vt:lpstr>
      <vt:lpstr>OUR QUALITY AND SUSTAINABILITY POLICY</vt:lpstr>
      <vt:lpstr>GES PROJECT</vt:lpstr>
      <vt:lpstr>HARİTA ve GÜZARGAHLAR</vt:lpstr>
      <vt:lpstr>ALANYA CASTLE </vt:lpstr>
      <vt:lpstr>ALANYA KIZILKULE (RED TOWER) </vt:lpstr>
      <vt:lpstr>ALANYA CABLE CAR</vt:lpstr>
      <vt:lpstr>DAMLATAŞ CAVE </vt:lpstr>
      <vt:lpstr>SIDE ANCIENT CITY </vt:lpstr>
      <vt:lpstr>ASPENDOS ANCIENT THEATRE</vt:lpstr>
      <vt:lpstr>MANAVGAT WATERFALL</vt:lpstr>
      <vt:lpstr>HOW TO GET THERE?</vt:lpstr>
      <vt:lpstr>NEIGHBORHOOD MARKETS</vt:lpstr>
      <vt:lpstr>CULTURAL INFORMATION </vt:lpstr>
      <vt:lpstr>TURKISH COFFEE </vt:lpstr>
      <vt:lpstr>TURKISH DELIGHT</vt:lpstr>
      <vt:lpstr>AYRAN </vt:lpstr>
      <vt:lpstr>GÖZLEME </vt:lpstr>
      <vt:lpstr>TURKISH BATH (HAMAM)</vt:lpstr>
      <vt:lpstr>KARAGÖZ AND HACIVAT </vt:lpstr>
      <vt:lpstr>CULTURAL AND NATURAL HERITAGE - SEA TURTLE</vt:lpstr>
      <vt:lpstr>ENDEMIC ANIMAL SPECIES</vt:lpstr>
      <vt:lpstr>CULTURAL AND NATURAL HERITAGE    SEA DAFFODIL  (Pancratium maritimum) </vt:lpstr>
      <vt:lpstr>ENDEMİK BİTKİ TÜRLERİ</vt:lpstr>
      <vt:lpstr>POINTS TO CONSIDER WHEN VISITING LOCAL, HISTORICAL, ARCHAEOLOGICAL, CULTURAL, AND SPIRITUAL SITES </vt:lpstr>
      <vt:lpstr>FOR OUR ENVIRONMENT; </vt:lpstr>
      <vt:lpstr>WHAT CAN WE DO TO PROTECT OUR ENVIRONMENT? </vt:lpstr>
      <vt:lpstr>WHAT CAN WE DO TO PROTECT OUR ENVIRONMENT?</vt:lpstr>
      <vt:lpstr>HUMAN RESOURCES </vt:lpstr>
      <vt:lpstr>HUMAN RESOURCES </vt:lpstr>
      <vt:lpstr>OPPORTUNITIES OFFERED TO PERSONNEL</vt:lpstr>
      <vt:lpstr>ENERGY SAVING </vt:lpstr>
      <vt:lpstr>ENERGY SAVING </vt:lpstr>
      <vt:lpstr>ENERGY SAVING </vt:lpstr>
      <vt:lpstr>ENERGY SAVING </vt:lpstr>
      <vt:lpstr>LNG USE  LNG consumption was 541,765.24 kWh in 2024 and 449,948.80 kWh in 2025, showing a 17% decrease. This is a positive development for energy efficiency, but per capita consumption has increased due to the significant decrease in the number of overnight stays, resulting in a decrease in energy efficiency.  Our goal is to reduce per capita LNG consumption to below 60 kWh per overnight stay in the 2026 season.     </vt:lpstr>
      <vt:lpstr>WATER SAVING </vt:lpstr>
      <vt:lpstr>WATER SAVING </vt:lpstr>
      <vt:lpstr>WATER SAVING </vt:lpstr>
      <vt:lpstr>PowerPoint Sunusu</vt:lpstr>
      <vt:lpstr>WASTE MANAGEMENT</vt:lpstr>
      <vt:lpstr>WASTE MANAGEMENT - NON-HAZARDOUS WASTE</vt:lpstr>
      <vt:lpstr>HAZARDOUS WASTE</vt:lpstr>
      <vt:lpstr>OUR TRAININGS </vt:lpstr>
      <vt:lpstr>OUR ACTIVITIES </vt:lpstr>
      <vt:lpstr>SECTOR-STUDENT MEETING </vt:lpstr>
      <vt:lpstr>OUR SURPRISE BIRTHDAY CELEBRATIONS </vt:lpstr>
      <vt:lpstr>PowerPoint Sunusu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kalite castival</dc:creator>
  <cp:lastModifiedBy>hp</cp:lastModifiedBy>
  <cp:revision>321</cp:revision>
  <dcterms:created xsi:type="dcterms:W3CDTF">2022-12-14T06:47:44Z</dcterms:created>
  <dcterms:modified xsi:type="dcterms:W3CDTF">2025-10-15T16:08:06Z</dcterms:modified>
</cp:coreProperties>
</file>