
<file path=[Content_Types].xml><?xml version="1.0" encoding="utf-8"?>
<Types xmlns="http://schemas.openxmlformats.org/package/2006/content-types">
  <Default Extension="png" ContentType="image/png"/>
  <Default Extension="bin" ContentType="application/vnd.openxmlformats-officedocument.oleObject"/>
  <Default Extension="jfif" ContentType="image/jpeg"/>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54"/>
  </p:notesMasterIdLst>
  <p:sldIdLst>
    <p:sldId id="256" r:id="rId2"/>
    <p:sldId id="276" r:id="rId3"/>
    <p:sldId id="275" r:id="rId4"/>
    <p:sldId id="284" r:id="rId5"/>
    <p:sldId id="285" r:id="rId6"/>
    <p:sldId id="342" r:id="rId7"/>
    <p:sldId id="376" r:id="rId8"/>
    <p:sldId id="343" r:id="rId9"/>
    <p:sldId id="288" r:id="rId10"/>
    <p:sldId id="291" r:id="rId11"/>
    <p:sldId id="289" r:id="rId12"/>
    <p:sldId id="290" r:id="rId13"/>
    <p:sldId id="259" r:id="rId14"/>
    <p:sldId id="260" r:id="rId15"/>
    <p:sldId id="264" r:id="rId16"/>
    <p:sldId id="344" r:id="rId17"/>
    <p:sldId id="345" r:id="rId18"/>
    <p:sldId id="273" r:id="rId19"/>
    <p:sldId id="274" r:id="rId20"/>
    <p:sldId id="355" r:id="rId21"/>
    <p:sldId id="278" r:id="rId22"/>
    <p:sldId id="279" r:id="rId23"/>
    <p:sldId id="277" r:id="rId24"/>
    <p:sldId id="296" r:id="rId25"/>
    <p:sldId id="280" r:id="rId26"/>
    <p:sldId id="301" r:id="rId27"/>
    <p:sldId id="283" r:id="rId28"/>
    <p:sldId id="302" r:id="rId29"/>
    <p:sldId id="281" r:id="rId30"/>
    <p:sldId id="346" r:id="rId31"/>
    <p:sldId id="314" r:id="rId32"/>
    <p:sldId id="315" r:id="rId33"/>
    <p:sldId id="336" r:id="rId34"/>
    <p:sldId id="377" r:id="rId35"/>
    <p:sldId id="337" r:id="rId36"/>
    <p:sldId id="307" r:id="rId37"/>
    <p:sldId id="308" r:id="rId38"/>
    <p:sldId id="309" r:id="rId39"/>
    <p:sldId id="306" r:id="rId40"/>
    <p:sldId id="383" r:id="rId41"/>
    <p:sldId id="311" r:id="rId42"/>
    <p:sldId id="312" r:id="rId43"/>
    <p:sldId id="313" r:id="rId44"/>
    <p:sldId id="382" r:id="rId45"/>
    <p:sldId id="339" r:id="rId46"/>
    <p:sldId id="385" r:id="rId47"/>
    <p:sldId id="384" r:id="rId48"/>
    <p:sldId id="371" r:id="rId49"/>
    <p:sldId id="373" r:id="rId50"/>
    <p:sldId id="374" r:id="rId51"/>
    <p:sldId id="380" r:id="rId52"/>
    <p:sldId id="381" r:id="rId53"/>
  </p:sldIdLst>
  <p:sldSz cx="6858000" cy="9906000" type="A4"/>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arsayılan Bölüm" id="{C76812D2-3A8A-4541-A0E5-C5DC0B92CEF3}">
          <p14:sldIdLst>
            <p14:sldId id="256"/>
            <p14:sldId id="276"/>
            <p14:sldId id="275"/>
            <p14:sldId id="284"/>
            <p14:sldId id="285"/>
            <p14:sldId id="342"/>
            <p14:sldId id="376"/>
            <p14:sldId id="343"/>
            <p14:sldId id="288"/>
            <p14:sldId id="291"/>
            <p14:sldId id="289"/>
            <p14:sldId id="290"/>
            <p14:sldId id="259"/>
            <p14:sldId id="260"/>
            <p14:sldId id="264"/>
            <p14:sldId id="344"/>
            <p14:sldId id="345"/>
          </p14:sldIdLst>
        </p14:section>
        <p14:section name="Başlıksız Bölüm" id="{83182839-6840-4E5C-8CEA-0E6220882396}">
          <p14:sldIdLst>
            <p14:sldId id="273"/>
            <p14:sldId id="274"/>
            <p14:sldId id="355"/>
            <p14:sldId id="278"/>
            <p14:sldId id="279"/>
            <p14:sldId id="277"/>
            <p14:sldId id="296"/>
            <p14:sldId id="280"/>
            <p14:sldId id="301"/>
            <p14:sldId id="283"/>
            <p14:sldId id="302"/>
            <p14:sldId id="281"/>
            <p14:sldId id="346"/>
            <p14:sldId id="314"/>
            <p14:sldId id="315"/>
            <p14:sldId id="336"/>
            <p14:sldId id="377"/>
            <p14:sldId id="337"/>
            <p14:sldId id="307"/>
            <p14:sldId id="308"/>
            <p14:sldId id="309"/>
            <p14:sldId id="306"/>
            <p14:sldId id="383"/>
            <p14:sldId id="311"/>
            <p14:sldId id="312"/>
            <p14:sldId id="313"/>
            <p14:sldId id="382"/>
            <p14:sldId id="339"/>
            <p14:sldId id="385"/>
            <p14:sldId id="384"/>
            <p14:sldId id="371"/>
            <p14:sldId id="373"/>
            <p14:sldId id="374"/>
            <p14:sldId id="380"/>
            <p14:sldId id="381"/>
          </p14:sldIdLst>
        </p14:section>
      </p14:sectionLst>
    </p:ext>
    <p:ext uri="{EFAFB233-063F-42B5-8137-9DF3F51BA10A}">
      <p15:sldGuideLst xmlns:p15="http://schemas.microsoft.com/office/powerpoint/2012/main">
        <p15:guide id="1" orient="horz" pos="3075" userDrawn="1">
          <p15:clr>
            <a:srgbClr val="A4A3A4"/>
          </p15:clr>
        </p15:guide>
        <p15:guide id="2" pos="220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DC96"/>
    <a:srgbClr val="F0F43A"/>
    <a:srgbClr val="F9F9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2" autoAdjust="0"/>
    <p:restoredTop sz="92279" autoAdjust="0"/>
  </p:normalViewPr>
  <p:slideViewPr>
    <p:cSldViewPr>
      <p:cViewPr varScale="1">
        <p:scale>
          <a:sx n="56" d="100"/>
          <a:sy n="56" d="100"/>
        </p:scale>
        <p:origin x="2650" y="67"/>
      </p:cViewPr>
      <p:guideLst>
        <p:guide orient="horz" pos="3075"/>
        <p:guide pos="2205"/>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46DB8F-A813-4321-8C91-142634D10D89}" type="datetimeFigureOut">
              <a:rPr lang="tr-TR" smtClean="0"/>
              <a:t>10.10.2025</a:t>
            </a:fld>
            <a:endParaRPr lang="tr-TR"/>
          </a:p>
        </p:txBody>
      </p:sp>
      <p:sp>
        <p:nvSpPr>
          <p:cNvPr id="4" name="Slayt Görüntüsü Yer Tutucusu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397CAE-650B-4AA8-9F7D-CB4BF2F3D400}" type="slidenum">
              <a:rPr lang="tr-TR" smtClean="0"/>
              <a:t>‹#›</a:t>
            </a:fld>
            <a:endParaRPr lang="tr-TR"/>
          </a:p>
        </p:txBody>
      </p:sp>
    </p:spTree>
    <p:extLst>
      <p:ext uri="{BB962C8B-B14F-4D97-AF65-F5344CB8AC3E}">
        <p14:creationId xmlns:p14="http://schemas.microsoft.com/office/powerpoint/2010/main" val="3305296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1E397CAE-650B-4AA8-9F7D-CB4BF2F3D400}" type="slidenum">
              <a:rPr lang="tr-TR" smtClean="0"/>
              <a:t>9</a:t>
            </a:fld>
            <a:endParaRPr lang="tr-TR"/>
          </a:p>
        </p:txBody>
      </p:sp>
    </p:spTree>
    <p:extLst>
      <p:ext uri="{BB962C8B-B14F-4D97-AF65-F5344CB8AC3E}">
        <p14:creationId xmlns:p14="http://schemas.microsoft.com/office/powerpoint/2010/main" val="60439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1E397CAE-650B-4AA8-9F7D-CB4BF2F3D400}" type="slidenum">
              <a:rPr lang="tr-TR" smtClean="0"/>
              <a:t>39</a:t>
            </a:fld>
            <a:endParaRPr lang="tr-TR"/>
          </a:p>
        </p:txBody>
      </p:sp>
    </p:spTree>
    <p:extLst>
      <p:ext uri="{BB962C8B-B14F-4D97-AF65-F5344CB8AC3E}">
        <p14:creationId xmlns:p14="http://schemas.microsoft.com/office/powerpoint/2010/main" val="1710965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1E397CAE-650B-4AA8-9F7D-CB4BF2F3D400}" type="slidenum">
              <a:rPr lang="tr-TR" smtClean="0"/>
              <a:t>43</a:t>
            </a:fld>
            <a:endParaRPr lang="tr-TR"/>
          </a:p>
        </p:txBody>
      </p:sp>
    </p:spTree>
    <p:extLst>
      <p:ext uri="{BB962C8B-B14F-4D97-AF65-F5344CB8AC3E}">
        <p14:creationId xmlns:p14="http://schemas.microsoft.com/office/powerpoint/2010/main" val="3232722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857250" y="1621191"/>
            <a:ext cx="5143500" cy="3448756"/>
          </a:xfrm>
        </p:spPr>
        <p:txBody>
          <a:bodyPr anchor="b"/>
          <a:lstStyle>
            <a:lvl1pPr algn="ctr">
              <a:defRPr sz="3375"/>
            </a:lvl1pPr>
          </a:lstStyle>
          <a:p>
            <a:r>
              <a:rPr lang="tr-TR"/>
              <a:t>Asıl başlık stili için tıklatın</a:t>
            </a:r>
          </a:p>
        </p:txBody>
      </p:sp>
      <p:sp>
        <p:nvSpPr>
          <p:cNvPr id="3" name="Alt Başlık 2"/>
          <p:cNvSpPr>
            <a:spLocks noGrp="1"/>
          </p:cNvSpPr>
          <p:nvPr>
            <p:ph type="subTitle" idx="1"/>
          </p:nvPr>
        </p:nvSpPr>
        <p:spPr>
          <a:xfrm>
            <a:off x="857250" y="5202944"/>
            <a:ext cx="5143500" cy="2391656"/>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A23720DD-5B6D-40BF-8493-A6B52D484E6B}" type="datetimeFigureOut">
              <a:rPr lang="tr-TR" smtClean="0"/>
              <a:t>10.10.2025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3976797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A23720DD-5B6D-40BF-8493-A6B52D484E6B}" type="datetimeFigureOut">
              <a:rPr lang="tr-TR" smtClean="0"/>
              <a:t>10.10.2025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126685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4907756" y="527403"/>
            <a:ext cx="1478756" cy="8394877"/>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471487" y="527403"/>
            <a:ext cx="4350544" cy="8394877"/>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A23720DD-5B6D-40BF-8493-A6B52D484E6B}" type="datetimeFigureOut">
              <a:rPr lang="tr-TR" smtClean="0"/>
              <a:t>10.10.2025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3348131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A23720DD-5B6D-40BF-8493-A6B52D484E6B}" type="datetimeFigureOut">
              <a:rPr lang="tr-TR" smtClean="0"/>
              <a:t>10.10.2025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1641530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467916" y="2469622"/>
            <a:ext cx="5915025" cy="4120620"/>
          </a:xfrm>
        </p:spPr>
        <p:txBody>
          <a:bodyPr anchor="b"/>
          <a:lstStyle>
            <a:lvl1pPr>
              <a:defRPr sz="3375"/>
            </a:lvl1pPr>
          </a:lstStyle>
          <a:p>
            <a:r>
              <a:rPr lang="tr-TR"/>
              <a:t>Asıl başlık stili için tıklatın</a:t>
            </a:r>
          </a:p>
        </p:txBody>
      </p:sp>
      <p:sp>
        <p:nvSpPr>
          <p:cNvPr id="3" name="Metin Yer Tutucusu 2"/>
          <p:cNvSpPr>
            <a:spLocks noGrp="1"/>
          </p:cNvSpPr>
          <p:nvPr>
            <p:ph type="body" idx="1"/>
          </p:nvPr>
        </p:nvSpPr>
        <p:spPr>
          <a:xfrm>
            <a:off x="467916" y="6629225"/>
            <a:ext cx="5915025" cy="216693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A23720DD-5B6D-40BF-8493-A6B52D484E6B}" type="datetimeFigureOut">
              <a:rPr lang="tr-TR" smtClean="0"/>
              <a:t>10.10.2025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830359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471488" y="2637014"/>
            <a:ext cx="2914650" cy="6285266"/>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3471863" y="2637014"/>
            <a:ext cx="2914650" cy="6285266"/>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A23720DD-5B6D-40BF-8493-A6B52D484E6B}" type="datetimeFigureOut">
              <a:rPr lang="tr-TR" smtClean="0"/>
              <a:t>10.10.2025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1392999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472381" y="527404"/>
            <a:ext cx="5915025" cy="1914702"/>
          </a:xfrm>
        </p:spPr>
        <p:txBody>
          <a:bodyPr/>
          <a:lstStyle/>
          <a:p>
            <a:r>
              <a:rPr lang="tr-TR"/>
              <a:t>Asıl başlık stili için tıklatın</a:t>
            </a:r>
          </a:p>
        </p:txBody>
      </p:sp>
      <p:sp>
        <p:nvSpPr>
          <p:cNvPr id="3" name="Metin Yer Tutucusu 2"/>
          <p:cNvSpPr>
            <a:spLocks noGrp="1"/>
          </p:cNvSpPr>
          <p:nvPr>
            <p:ph type="body" idx="1"/>
          </p:nvPr>
        </p:nvSpPr>
        <p:spPr>
          <a:xfrm>
            <a:off x="472381" y="2428347"/>
            <a:ext cx="2901255" cy="1190095"/>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tr-TR"/>
              <a:t>Asıl metin stillerini düzenlemek için tıklatın</a:t>
            </a:r>
          </a:p>
        </p:txBody>
      </p:sp>
      <p:sp>
        <p:nvSpPr>
          <p:cNvPr id="4" name="İçerik Yer Tutucusu 3"/>
          <p:cNvSpPr>
            <a:spLocks noGrp="1"/>
          </p:cNvSpPr>
          <p:nvPr>
            <p:ph sz="half" idx="2"/>
          </p:nvPr>
        </p:nvSpPr>
        <p:spPr>
          <a:xfrm>
            <a:off x="472381" y="3618442"/>
            <a:ext cx="2901255" cy="5322183"/>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3471863" y="2428347"/>
            <a:ext cx="2915543" cy="1190095"/>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tr-TR"/>
              <a:t>Asıl metin stillerini düzenlemek için tıklatın</a:t>
            </a:r>
          </a:p>
        </p:txBody>
      </p:sp>
      <p:sp>
        <p:nvSpPr>
          <p:cNvPr id="6" name="İçerik Yer Tutucusu 5"/>
          <p:cNvSpPr>
            <a:spLocks noGrp="1"/>
          </p:cNvSpPr>
          <p:nvPr>
            <p:ph sz="quarter" idx="4"/>
          </p:nvPr>
        </p:nvSpPr>
        <p:spPr>
          <a:xfrm>
            <a:off x="3471863" y="3618442"/>
            <a:ext cx="2915543" cy="5322183"/>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A23720DD-5B6D-40BF-8493-A6B52D484E6B}" type="datetimeFigureOut">
              <a:rPr lang="tr-TR" smtClean="0"/>
              <a:t>10.10.2025</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431698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A23720DD-5B6D-40BF-8493-A6B52D484E6B}" type="datetimeFigureOut">
              <a:rPr lang="tr-TR" smtClean="0"/>
              <a:t>10.10.2025</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3935613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A23720DD-5B6D-40BF-8493-A6B52D484E6B}" type="datetimeFigureOut">
              <a:rPr lang="tr-TR" smtClean="0"/>
              <a:t>10.10.2025</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2168439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472381" y="660400"/>
            <a:ext cx="2211883" cy="2311400"/>
          </a:xfrm>
        </p:spPr>
        <p:txBody>
          <a:bodyPr anchor="b"/>
          <a:lstStyle>
            <a:lvl1pPr>
              <a:defRPr sz="1800"/>
            </a:lvl1pPr>
          </a:lstStyle>
          <a:p>
            <a:r>
              <a:rPr lang="tr-TR"/>
              <a:t>Asıl başlık stili için tıklatın</a:t>
            </a:r>
          </a:p>
        </p:txBody>
      </p:sp>
      <p:sp>
        <p:nvSpPr>
          <p:cNvPr id="3" name="İçerik Yer Tutucusu 2"/>
          <p:cNvSpPr>
            <a:spLocks noGrp="1"/>
          </p:cNvSpPr>
          <p:nvPr>
            <p:ph idx="1"/>
          </p:nvPr>
        </p:nvSpPr>
        <p:spPr>
          <a:xfrm>
            <a:off x="2915543" y="1426281"/>
            <a:ext cx="3471863" cy="7039681"/>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472381" y="2971800"/>
            <a:ext cx="2211883" cy="550562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A23720DD-5B6D-40BF-8493-A6B52D484E6B}" type="datetimeFigureOut">
              <a:rPr lang="tr-TR" smtClean="0"/>
              <a:t>10.10.2025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2704894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472381" y="660400"/>
            <a:ext cx="2211883" cy="2311400"/>
          </a:xfrm>
        </p:spPr>
        <p:txBody>
          <a:bodyPr anchor="b"/>
          <a:lstStyle>
            <a:lvl1pPr>
              <a:defRPr sz="1800"/>
            </a:lvl1pPr>
          </a:lstStyle>
          <a:p>
            <a:r>
              <a:rPr lang="tr-TR"/>
              <a:t>Asıl başlık stili için tıklatın</a:t>
            </a:r>
          </a:p>
        </p:txBody>
      </p:sp>
      <p:sp>
        <p:nvSpPr>
          <p:cNvPr id="3" name="Resim Yer Tutucusu 2"/>
          <p:cNvSpPr>
            <a:spLocks noGrp="1"/>
          </p:cNvSpPr>
          <p:nvPr>
            <p:ph type="pic" idx="1"/>
          </p:nvPr>
        </p:nvSpPr>
        <p:spPr>
          <a:xfrm>
            <a:off x="2915543" y="1426281"/>
            <a:ext cx="3471863" cy="7039681"/>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tr-TR"/>
          </a:p>
        </p:txBody>
      </p:sp>
      <p:sp>
        <p:nvSpPr>
          <p:cNvPr id="4" name="Metin Yer Tutucusu 3"/>
          <p:cNvSpPr>
            <a:spLocks noGrp="1"/>
          </p:cNvSpPr>
          <p:nvPr>
            <p:ph type="body" sz="half" idx="2"/>
          </p:nvPr>
        </p:nvSpPr>
        <p:spPr>
          <a:xfrm>
            <a:off x="472381" y="2971800"/>
            <a:ext cx="2211883" cy="550562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A23720DD-5B6D-40BF-8493-A6B52D484E6B}" type="datetimeFigureOut">
              <a:rPr lang="tr-TR" smtClean="0"/>
              <a:t>10.10.2025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3050771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71488" y="527404"/>
            <a:ext cx="5915025" cy="1914702"/>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471488" y="9181395"/>
            <a:ext cx="1543050" cy="527403"/>
          </a:xfrm>
          <a:prstGeom prst="rect">
            <a:avLst/>
          </a:prstGeom>
        </p:spPr>
        <p:txBody>
          <a:bodyPr vert="horz" lIns="91440" tIns="45720" rIns="91440" bIns="45720" rtlCol="0" anchor="ctr"/>
          <a:lstStyle>
            <a:lvl1pPr algn="l">
              <a:defRPr sz="675">
                <a:solidFill>
                  <a:schemeClr val="tx1">
                    <a:tint val="75000"/>
                  </a:schemeClr>
                </a:solidFill>
              </a:defRPr>
            </a:lvl1pPr>
          </a:lstStyle>
          <a:p>
            <a:fld id="{A23720DD-5B6D-40BF-8493-A6B52D484E6B}" type="datetimeFigureOut">
              <a:rPr lang="tr-TR" smtClean="0"/>
              <a:t>10.10.2025</a:t>
            </a:fld>
            <a:endParaRPr lang="tr-TR"/>
          </a:p>
        </p:txBody>
      </p:sp>
      <p:sp>
        <p:nvSpPr>
          <p:cNvPr id="5" name="Altbilgi Yer Tutucusu 4"/>
          <p:cNvSpPr>
            <a:spLocks noGrp="1"/>
          </p:cNvSpPr>
          <p:nvPr>
            <p:ph type="ftr" sz="quarter" idx="3"/>
          </p:nvPr>
        </p:nvSpPr>
        <p:spPr>
          <a:xfrm>
            <a:off x="2271713" y="9181395"/>
            <a:ext cx="2314575" cy="527403"/>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4843463" y="9181395"/>
            <a:ext cx="1543050" cy="527403"/>
          </a:xfrm>
          <a:prstGeom prst="rect">
            <a:avLst/>
          </a:prstGeom>
        </p:spPr>
        <p:txBody>
          <a:bodyPr vert="horz" lIns="91440" tIns="45720" rIns="91440" bIns="45720" rtlCol="0" anchor="ctr"/>
          <a:lstStyle>
            <a:lvl1pPr algn="r">
              <a:defRPr sz="675">
                <a:solidFill>
                  <a:schemeClr val="tx1">
                    <a:tint val="75000"/>
                  </a:schemeClr>
                </a:solidFill>
              </a:defRPr>
            </a:lvl1pPr>
          </a:lstStyle>
          <a:p>
            <a:fld id="{F302176B-0E47-46AC-8F43-DAB4B8A37D06}" type="slidenum">
              <a:rPr lang="tr-TR" smtClean="0"/>
              <a:t>‹#›</a:t>
            </a:fld>
            <a:endParaRPr lang="tr-TR"/>
          </a:p>
        </p:txBody>
      </p:sp>
    </p:spTree>
    <p:extLst>
      <p:ext uri="{BB962C8B-B14F-4D97-AF65-F5344CB8AC3E}">
        <p14:creationId xmlns:p14="http://schemas.microsoft.com/office/powerpoint/2010/main" val="5826661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tr-TR"/>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en.wikipedia.org/wiki/Shipyard" TargetMode="External"/><Relationship Id="rId2" Type="http://schemas.openxmlformats.org/officeDocument/2006/relationships/hyperlink" Target="https://en.wikipedia.org/wiki/Syria" TargetMode="Externa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tr.wikipedia.org/wiki/Antalya_(il)" TargetMode="Externa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fif"/><Relationship Id="rId7" Type="http://schemas.openxmlformats.org/officeDocument/2006/relationships/image" Target="../media/image37.jfif"/><Relationship Id="rId2" Type="http://schemas.openxmlformats.org/officeDocument/2006/relationships/image" Target="../media/image32.jpg"/><Relationship Id="rId1" Type="http://schemas.openxmlformats.org/officeDocument/2006/relationships/slideLayout" Target="../slideLayouts/slideLayout2.xml"/><Relationship Id="rId6" Type="http://schemas.openxmlformats.org/officeDocument/2006/relationships/image" Target="../media/image36.jfif"/><Relationship Id="rId5" Type="http://schemas.openxmlformats.org/officeDocument/2006/relationships/image" Target="../media/image35.jfif"/><Relationship Id="rId4" Type="http://schemas.openxmlformats.org/officeDocument/2006/relationships/image" Target="../media/image34.jfif"/></Relationships>
</file>

<file path=ppt/slides/_rels/slide2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jfif"/><Relationship Id="rId7" Type="http://schemas.openxmlformats.org/officeDocument/2006/relationships/image" Target="../media/image43.jfif"/><Relationship Id="rId2" Type="http://schemas.openxmlformats.org/officeDocument/2006/relationships/image" Target="../media/image38.jpg"/><Relationship Id="rId1" Type="http://schemas.openxmlformats.org/officeDocument/2006/relationships/slideLayout" Target="../slideLayouts/slideLayout2.xml"/><Relationship Id="rId6" Type="http://schemas.openxmlformats.org/officeDocument/2006/relationships/image" Target="../media/image42.jfif"/><Relationship Id="rId5" Type="http://schemas.openxmlformats.org/officeDocument/2006/relationships/image" Target="../media/image41.jfif"/><Relationship Id="rId4" Type="http://schemas.openxmlformats.org/officeDocument/2006/relationships/image" Target="../media/image40.jf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jpg"/></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jpe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4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emf"/><Relationship Id="rId4" Type="http://schemas.openxmlformats.org/officeDocument/2006/relationships/package" Target="../embeddings/Microsoft_Word_Belgesi1.docx"/></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Metin kutusu 8">
            <a:extLst>
              <a:ext uri="{FF2B5EF4-FFF2-40B4-BE49-F238E27FC236}">
                <a16:creationId xmlns:a16="http://schemas.microsoft.com/office/drawing/2014/main" xmlns="" id="{00B37407-EF98-A143-C9C5-FC45F3ADF398}"/>
              </a:ext>
            </a:extLst>
          </p:cNvPr>
          <p:cNvSpPr txBox="1"/>
          <p:nvPr/>
        </p:nvSpPr>
        <p:spPr>
          <a:xfrm>
            <a:off x="2276872" y="1352600"/>
            <a:ext cx="2448272" cy="225316"/>
          </a:xfrm>
          <a:prstGeom prst="rect">
            <a:avLst/>
          </a:prstGeom>
          <a:noFill/>
        </p:spPr>
        <p:txBody>
          <a:bodyPr wrap="square" rtlCol="0">
            <a:spAutoFit/>
          </a:bodyPr>
          <a:lstStyle/>
          <a:p>
            <a:endParaRPr lang="tr-TR" dirty="0"/>
          </a:p>
        </p:txBody>
      </p:sp>
      <p:sp>
        <p:nvSpPr>
          <p:cNvPr id="14" name="Alt Başlık 2">
            <a:extLst>
              <a:ext uri="{FF2B5EF4-FFF2-40B4-BE49-F238E27FC236}">
                <a16:creationId xmlns:a16="http://schemas.microsoft.com/office/drawing/2014/main" xmlns="" id="{5CC5CB5D-4917-DC18-FB7A-2082712856A3}"/>
              </a:ext>
            </a:extLst>
          </p:cNvPr>
          <p:cNvSpPr>
            <a:spLocks noGrp="1"/>
          </p:cNvSpPr>
          <p:nvPr>
            <p:ph type="subTitle" idx="1"/>
          </p:nvPr>
        </p:nvSpPr>
        <p:spPr>
          <a:xfrm>
            <a:off x="0" y="7689304"/>
            <a:ext cx="6858000" cy="1944216"/>
          </a:xfrm>
        </p:spPr>
        <p:txBody>
          <a:bodyPr>
            <a:normAutofit fontScale="92500" lnSpcReduction="20000"/>
          </a:bodyPr>
          <a:lstStyle/>
          <a:p>
            <a:r>
              <a:rPr lang="tr-TR" sz="4000" b="1" dirty="0">
                <a:solidFill>
                  <a:schemeClr val="accent5">
                    <a:lumMod val="75000"/>
                  </a:schemeClr>
                </a:solidFill>
                <a:latin typeface="Didot" pitchFamily="50" charset="-94"/>
              </a:rPr>
              <a:t>SÜRDÜRÜLEBİLİRLİK </a:t>
            </a:r>
          </a:p>
          <a:p>
            <a:r>
              <a:rPr lang="tr-TR" sz="4000" b="1" dirty="0">
                <a:solidFill>
                  <a:schemeClr val="accent5">
                    <a:lumMod val="75000"/>
                  </a:schemeClr>
                </a:solidFill>
                <a:latin typeface="Didot" pitchFamily="50" charset="-94"/>
              </a:rPr>
              <a:t>EL KİTABI</a:t>
            </a:r>
          </a:p>
          <a:p>
            <a:r>
              <a:rPr lang="tr-TR" sz="4000" b="1" dirty="0">
                <a:solidFill>
                  <a:schemeClr val="accent5">
                    <a:lumMod val="75000"/>
                  </a:schemeClr>
                </a:solidFill>
                <a:latin typeface="Didot" pitchFamily="50" charset="-94"/>
              </a:rPr>
              <a:t>ELYSEE </a:t>
            </a:r>
            <a:r>
              <a:rPr lang="tr-TR" sz="4000" b="1" dirty="0" smtClean="0">
                <a:solidFill>
                  <a:schemeClr val="accent5">
                    <a:lumMod val="75000"/>
                  </a:schemeClr>
                </a:solidFill>
                <a:latin typeface="Didot" pitchFamily="50" charset="-94"/>
              </a:rPr>
              <a:t>BEACH </a:t>
            </a:r>
            <a:r>
              <a:rPr lang="tr-TR" sz="4000" b="1" dirty="0">
                <a:solidFill>
                  <a:schemeClr val="accent5">
                    <a:lumMod val="75000"/>
                  </a:schemeClr>
                </a:solidFill>
                <a:latin typeface="Didot" pitchFamily="50" charset="-94"/>
              </a:rPr>
              <a:t>OTEL</a:t>
            </a:r>
          </a:p>
          <a:p>
            <a:r>
              <a:rPr lang="tr-TR" sz="4000" b="1" dirty="0">
                <a:solidFill>
                  <a:schemeClr val="accent5">
                    <a:lumMod val="75000"/>
                  </a:schemeClr>
                </a:solidFill>
                <a:latin typeface="Didot" pitchFamily="50" charset="-94"/>
              </a:rPr>
              <a:t>SUSTAINABILITY MANUAL</a:t>
            </a:r>
          </a:p>
        </p:txBody>
      </p:sp>
      <p:pic>
        <p:nvPicPr>
          <p:cNvPr id="2" name="Resim 1"/>
          <p:cNvPicPr>
            <a:picLocks noChangeAspect="1"/>
          </p:cNvPicPr>
          <p:nvPr/>
        </p:nvPicPr>
        <p:blipFill>
          <a:blip r:embed="rId2"/>
          <a:stretch>
            <a:fillRect/>
          </a:stretch>
        </p:blipFill>
        <p:spPr>
          <a:xfrm>
            <a:off x="116632" y="30714"/>
            <a:ext cx="6624736" cy="7514574"/>
          </a:xfrm>
          <a:prstGeom prst="rect">
            <a:avLst/>
          </a:prstGeom>
        </p:spPr>
      </p:pic>
    </p:spTree>
    <p:extLst>
      <p:ext uri="{BB962C8B-B14F-4D97-AF65-F5344CB8AC3E}">
        <p14:creationId xmlns:p14="http://schemas.microsoft.com/office/powerpoint/2010/main" val="1623957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378903" y="0"/>
            <a:ext cx="6172200" cy="1019908"/>
          </a:xfrm>
        </p:spPr>
        <p:txBody>
          <a:bodyPr>
            <a:normAutofit/>
          </a:bodyPr>
          <a:lstStyle/>
          <a:p>
            <a:r>
              <a:rPr lang="tr-TR" sz="4000" dirty="0">
                <a:solidFill>
                  <a:schemeClr val="accent3">
                    <a:lumMod val="50000"/>
                  </a:schemeClr>
                </a:solidFill>
              </a:rPr>
              <a:t>ALANYA KIZILKULE</a:t>
            </a:r>
          </a:p>
        </p:txBody>
      </p:sp>
      <p:sp>
        <p:nvSpPr>
          <p:cNvPr id="3" name="İçerik Yer Tutucusu 2"/>
          <p:cNvSpPr>
            <a:spLocks noGrp="1"/>
          </p:cNvSpPr>
          <p:nvPr>
            <p:ph idx="1"/>
          </p:nvPr>
        </p:nvSpPr>
        <p:spPr>
          <a:xfrm>
            <a:off x="152636" y="4448944"/>
            <a:ext cx="6552727" cy="4032449"/>
          </a:xfrm>
        </p:spPr>
        <p:txBody>
          <a:bodyPr>
            <a:noAutofit/>
          </a:bodyPr>
          <a:lstStyle/>
          <a:p>
            <a:pPr indent="449580" algn="just">
              <a:lnSpc>
                <a:spcPct val="107000"/>
              </a:lnSpc>
              <a:spcAft>
                <a:spcPts val="800"/>
              </a:spcAft>
              <a:buNone/>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Kızıl Kule, Türkiye’nin Alanya şehrinde bulunan tarihi bir kuledir. </a:t>
            </a:r>
            <a:r>
              <a:rPr lang="tr-TR" sz="1800" kern="100" dirty="0">
                <a:latin typeface="Calibri" panose="020F0502020204030204" pitchFamily="34" charset="0"/>
                <a:ea typeface="Calibri" panose="020F0502020204030204" pitchFamily="34" charset="0"/>
                <a:cs typeface="Times New Roman" panose="02020603050405020304" pitchFamily="18" charset="0"/>
              </a:rPr>
              <a:t>Yapı</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şehrin simgesi olarak kabul edilir ve şehrin bayrağında kullanılır.</a:t>
            </a:r>
          </a:p>
          <a:p>
            <a:pPr marL="0" indent="0" algn="just">
              <a:lnSpc>
                <a:spcPct val="107000"/>
              </a:lnSpc>
              <a:spcAft>
                <a:spcPts val="800"/>
              </a:spcAft>
              <a:buNone/>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Yapının inşası Anadolu Selçuklu Sultanı  I. Alaeddin Keykubad’ın erken saltanatında başlamış ve 1226'da tamamlanmıştır. Sultan, binayı tamamlamak için usta mimar Ebu Ali Reha</a:t>
            </a:r>
            <a:r>
              <a:rPr lang="tr-TR" sz="1800" kern="100" dirty="0">
                <a:effectLst/>
                <a:latin typeface="Calibri" panose="020F0502020204030204" pitchFamily="34" charset="0"/>
                <a:ea typeface="Calibri" panose="020F0502020204030204" pitchFamily="34" charset="0"/>
                <a:cs typeface="Times New Roman" panose="02020603050405020304" pitchFamily="18" charset="0"/>
                <a:hlinkClick r:id="rId2" tooltip="Suriye">
                  <a:extLst>
                    <a:ext uri="{A12FA001-AC4F-418D-AE19-62706E023703}">
                      <ahyp:hlinkClr xmlns:ahyp="http://schemas.microsoft.com/office/drawing/2018/hyperlinkcolor" xmlns="" val="tx"/>
                    </a:ext>
                  </a:extLst>
                </a:hlinkClick>
              </a:rPr>
              <a:t>’</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yı Suriye</a:t>
            </a:r>
            <a:r>
              <a:rPr lang="tr-TR" sz="1800" kern="100" dirty="0">
                <a:latin typeface="Calibri" panose="020F0502020204030204" pitchFamily="34" charset="0"/>
                <a:ea typeface="Calibri" panose="020F0502020204030204" pitchFamily="34" charset="0"/>
                <a:cs typeface="Times New Roman" panose="02020603050405020304" pitchFamily="18" charset="0"/>
              </a:rPr>
              <a:t>’nin Halep</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kentinden Alanya'ya getirmiştir.  Sekizgen kırmızı tuğla kule , 1221'den kalma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Tersane</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hlinkClick r:id="rId3" tooltip="Tersane">
                  <a:extLst>
                    <a:ext uri="{A12FA001-AC4F-418D-AE19-62706E023703}">
                      <ahyp:hlinkClr xmlns:ahyp="http://schemas.microsoft.com/office/drawing/2018/hyperlinkcolor" xmlns="" val="tx"/>
                    </a:ext>
                  </a:extLst>
                </a:hlinkClick>
              </a:rPr>
              <a:t>’</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yi</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korumaktadır. İsmi, yapımında kullandığı daha kırmızı renkli tuğladan gelmektedir. Ortaçağ askeri mimarisinin en güzel örneklerinden biri olmaya devam etmektedir ve şehrin en iyi korunmuş Selçuklu binasıdır.  </a:t>
            </a:r>
            <a:endParaRPr lang="tr-TR" sz="1800" kern="100"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endParaRPr lang="tr-TR" sz="1800" kern="100"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endParaRPr lang="tr-TR" sz="1800"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 name="Resim 6">
            <a:extLst>
              <a:ext uri="{FF2B5EF4-FFF2-40B4-BE49-F238E27FC236}">
                <a16:creationId xmlns:a16="http://schemas.microsoft.com/office/drawing/2014/main" xmlns="" id="{31B77689-66F7-65AE-107F-8AA0C61311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003" y="1019908"/>
            <a:ext cx="5760000" cy="3141004"/>
          </a:xfrm>
          <a:prstGeom prst="rect">
            <a:avLst/>
          </a:prstGeom>
        </p:spPr>
      </p:pic>
      <p:pic>
        <p:nvPicPr>
          <p:cNvPr id="8" name="Resim 7">
            <a:extLst>
              <a:ext uri="{FF2B5EF4-FFF2-40B4-BE49-F238E27FC236}">
                <a16:creationId xmlns:a16="http://schemas.microsoft.com/office/drawing/2014/main" xmlns="" id="{F826F0FB-D969-564D-4EBB-5805CF8B83F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80928" y="8350787"/>
            <a:ext cx="1079500" cy="1070610"/>
          </a:xfrm>
          <a:prstGeom prst="rect">
            <a:avLst/>
          </a:prstGeom>
          <a:noFill/>
          <a:ln>
            <a:noFill/>
          </a:ln>
        </p:spPr>
      </p:pic>
    </p:spTree>
    <p:extLst>
      <p:ext uri="{BB962C8B-B14F-4D97-AF65-F5344CB8AC3E}">
        <p14:creationId xmlns:p14="http://schemas.microsoft.com/office/powerpoint/2010/main" val="16591533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342899" y="36659"/>
            <a:ext cx="6172200" cy="667869"/>
          </a:xfrm>
        </p:spPr>
        <p:txBody>
          <a:bodyPr>
            <a:noAutofit/>
          </a:bodyPr>
          <a:lstStyle/>
          <a:p>
            <a:r>
              <a:rPr lang="tr-TR" sz="4000" dirty="0">
                <a:solidFill>
                  <a:schemeClr val="accent3">
                    <a:lumMod val="50000"/>
                  </a:schemeClr>
                </a:solidFill>
              </a:rPr>
              <a:t>ALANYA TELEFERİK</a:t>
            </a:r>
          </a:p>
        </p:txBody>
      </p:sp>
      <p:sp>
        <p:nvSpPr>
          <p:cNvPr id="3" name="İçerik Yer Tutucusu 2"/>
          <p:cNvSpPr>
            <a:spLocks noGrp="1"/>
          </p:cNvSpPr>
          <p:nvPr>
            <p:ph idx="1"/>
          </p:nvPr>
        </p:nvSpPr>
        <p:spPr>
          <a:xfrm>
            <a:off x="279514" y="5673080"/>
            <a:ext cx="6298969" cy="4680521"/>
          </a:xfrm>
        </p:spPr>
        <p:txBody>
          <a:bodyPr>
            <a:noAutofit/>
          </a:bodyPr>
          <a:lstStyle/>
          <a:p>
            <a:pPr marL="0" indent="0" algn="just">
              <a:buNone/>
            </a:pPr>
            <a:r>
              <a:rPr lang="tr-TR" sz="1800" dirty="0"/>
              <a:t>	Alanya Teleferik, doğanın içine zarafetle yerleştirilmiş teknolojisi ile “ekolojiye duyarlı bir ulaşım” sunuyor. Yapım ve işletiminin her aşamasında çevreyi koruma ve doğal kaynakları hesaplı tüketme konusunda büyük özen gösteriliyor. Ekolojik ulaşım araçlarının tüm avantajlarını bünyesinde barındırıyor. Her türlü hava koşulunda çalışabilecek şekilde tasarlanan Alanya Teleferik sistemi, yağmur, rüzgâr, yüksek sıcaklık gibi koşullarda kesintisiz çalışmaya devam edebiliyor.</a:t>
            </a:r>
          </a:p>
          <a:p>
            <a:pPr marL="0" indent="0" algn="just">
              <a:buNone/>
            </a:pPr>
            <a:endParaRPr lang="tr-TR" sz="1800" dirty="0"/>
          </a:p>
          <a:p>
            <a:pPr marL="0" indent="0" algn="just">
              <a:buNone/>
            </a:pPr>
            <a:endParaRPr lang="tr-TR" sz="1800" dirty="0"/>
          </a:p>
          <a:p>
            <a:pPr marL="0" indent="0" algn="just">
              <a:buNone/>
            </a:pPr>
            <a:endParaRPr lang="tr-TR" sz="1800" dirty="0"/>
          </a:p>
          <a:p>
            <a:pPr marL="0" indent="0" algn="just">
              <a:buNone/>
            </a:pPr>
            <a:endParaRPr lang="tr-TR" sz="1800" dirty="0"/>
          </a:p>
        </p:txBody>
      </p:sp>
      <p:pic>
        <p:nvPicPr>
          <p:cNvPr id="5" name="Resim 4">
            <a:extLst>
              <a:ext uri="{FF2B5EF4-FFF2-40B4-BE49-F238E27FC236}">
                <a16:creationId xmlns:a16="http://schemas.microsoft.com/office/drawing/2014/main" xmlns="" id="{73E4AAD1-A625-FCCA-1A67-435670874E4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04528"/>
            <a:ext cx="6858000" cy="4507233"/>
          </a:xfrm>
          <a:prstGeom prst="rect">
            <a:avLst/>
          </a:prstGeom>
          <a:noFill/>
          <a:ln>
            <a:noFill/>
          </a:ln>
        </p:spPr>
      </p:pic>
      <p:pic>
        <p:nvPicPr>
          <p:cNvPr id="6" name="Resim 5">
            <a:extLst>
              <a:ext uri="{FF2B5EF4-FFF2-40B4-BE49-F238E27FC236}">
                <a16:creationId xmlns:a16="http://schemas.microsoft.com/office/drawing/2014/main" xmlns="" id="{0A635355-0456-7BCC-8D10-2DF92417410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8999" y="8143758"/>
            <a:ext cx="1080000" cy="1057714"/>
          </a:xfrm>
          <a:prstGeom prst="rect">
            <a:avLst/>
          </a:prstGeom>
          <a:noFill/>
          <a:ln>
            <a:noFill/>
          </a:ln>
        </p:spPr>
      </p:pic>
    </p:spTree>
    <p:extLst>
      <p:ext uri="{BB962C8B-B14F-4D97-AF65-F5344CB8AC3E}">
        <p14:creationId xmlns:p14="http://schemas.microsoft.com/office/powerpoint/2010/main" val="3867586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499980" y="94389"/>
            <a:ext cx="6172200" cy="1019908"/>
          </a:xfrm>
        </p:spPr>
        <p:txBody>
          <a:bodyPr>
            <a:normAutofit/>
          </a:bodyPr>
          <a:lstStyle/>
          <a:p>
            <a:r>
              <a:rPr lang="tr-TR" sz="4000" dirty="0">
                <a:solidFill>
                  <a:schemeClr val="accent3">
                    <a:lumMod val="50000"/>
                  </a:schemeClr>
                </a:solidFill>
              </a:rPr>
              <a:t>DAMLATAŞ MAĞARASI</a:t>
            </a:r>
          </a:p>
        </p:txBody>
      </p:sp>
      <p:sp>
        <p:nvSpPr>
          <p:cNvPr id="3" name="İçerik Yer Tutucusu 2"/>
          <p:cNvSpPr>
            <a:spLocks noGrp="1"/>
          </p:cNvSpPr>
          <p:nvPr>
            <p:ph idx="1"/>
          </p:nvPr>
        </p:nvSpPr>
        <p:spPr>
          <a:xfrm>
            <a:off x="30311" y="4831740"/>
            <a:ext cx="6641869" cy="3888432"/>
          </a:xfrm>
        </p:spPr>
        <p:txBody>
          <a:bodyPr>
            <a:noAutofit/>
          </a:bodyPr>
          <a:lstStyle/>
          <a:p>
            <a:pPr indent="0" algn="just">
              <a:lnSpc>
                <a:spcPct val="107000"/>
              </a:lnSpc>
              <a:spcAft>
                <a:spcPts val="800"/>
              </a:spcAft>
              <a:buNone/>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Damlataş Mağarası, Antalya</a:t>
            </a:r>
            <a:r>
              <a:rPr lang="tr-TR" sz="1800" kern="100" dirty="0">
                <a:effectLst/>
                <a:latin typeface="Calibri" panose="020F0502020204030204" pitchFamily="34" charset="0"/>
                <a:ea typeface="Calibri" panose="020F0502020204030204" pitchFamily="34" charset="0"/>
                <a:cs typeface="Times New Roman" panose="02020603050405020304" pitchFamily="18" charset="0"/>
                <a:hlinkClick r:id="rId2" tooltip="Antalya (il)">
                  <a:extLst>
                    <a:ext uri="{A12FA001-AC4F-418D-AE19-62706E023703}">
                      <ahyp:hlinkClr xmlns:ahyp="http://schemas.microsoft.com/office/drawing/2018/hyperlinkcolor" xmlns="" val="tx"/>
                    </a:ext>
                  </a:extLst>
                </a:hlinkClick>
              </a:rPr>
              <a:t>’</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nın Alanya ilçesinde deniz kıyısında bir mağaradır. Alanya şehir merkezine 3 km uzaklıkta ve tarihi Alanya Kalesi’nin batı kıyısında bulunmaktadır. Mağara, sarkıtlardan damlamaya devam eden su damlaları nedeniyle Damlataş adını almıştır.</a:t>
            </a:r>
            <a:r>
              <a:rPr lang="tr-TR" sz="1800" kern="100" baseline="300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1948 yılında liman inşaatında kullanılmak üzere taş ocağı olarak tespit olunan bugünkü yerinde, bir dinamit ateşlenmesi sonucu bulunmuştur. Birbirinden güzel binlerce sarkıt ve dikitlerle süslü bu mağara hemen koruma altına alınıp mağara hakkında araştırmalara başlanmıştır ve turizme açılmıştır. Damlataş Mağarası, Türkiye'nin turizme açılan ilk mağarasıdır. </a:t>
            </a:r>
          </a:p>
          <a:p>
            <a:pPr indent="0" algn="just">
              <a:lnSpc>
                <a:spcPct val="107000"/>
              </a:lnSpc>
              <a:spcAft>
                <a:spcPts val="800"/>
              </a:spcAft>
              <a:buNone/>
            </a:pPr>
            <a:endParaRPr lang="tr-TR" sz="1800" kern="100" dirty="0">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07000"/>
              </a:lnSpc>
              <a:spcAft>
                <a:spcPts val="800"/>
              </a:spcAft>
              <a:buNone/>
            </a:pP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Resim 3">
            <a:extLst>
              <a:ext uri="{FF2B5EF4-FFF2-40B4-BE49-F238E27FC236}">
                <a16:creationId xmlns:a16="http://schemas.microsoft.com/office/drawing/2014/main" xmlns="" id="{27B7A814-A5DA-DDF5-F81E-5F4DA4BDFF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9000" y="1185828"/>
            <a:ext cx="5040000" cy="3385593"/>
          </a:xfrm>
          <a:prstGeom prst="rect">
            <a:avLst/>
          </a:prstGeom>
          <a:noFill/>
          <a:ln>
            <a:noFill/>
          </a:ln>
        </p:spPr>
      </p:pic>
      <p:pic>
        <p:nvPicPr>
          <p:cNvPr id="5" name="Resim 4">
            <a:extLst>
              <a:ext uri="{FF2B5EF4-FFF2-40B4-BE49-F238E27FC236}">
                <a16:creationId xmlns:a16="http://schemas.microsoft.com/office/drawing/2014/main" xmlns="" id="{FF7E1F68-C01E-B34D-98D9-97DAA05A23E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1495" y="8417246"/>
            <a:ext cx="1079500" cy="1126490"/>
          </a:xfrm>
          <a:prstGeom prst="rect">
            <a:avLst/>
          </a:prstGeom>
          <a:noFill/>
          <a:ln>
            <a:noFill/>
          </a:ln>
        </p:spPr>
      </p:pic>
    </p:spTree>
    <p:extLst>
      <p:ext uri="{BB962C8B-B14F-4D97-AF65-F5344CB8AC3E}">
        <p14:creationId xmlns:p14="http://schemas.microsoft.com/office/powerpoint/2010/main" val="39302849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404663" y="0"/>
            <a:ext cx="6172200" cy="1019908"/>
          </a:xfrm>
        </p:spPr>
        <p:txBody>
          <a:bodyPr>
            <a:normAutofit/>
          </a:bodyPr>
          <a:lstStyle/>
          <a:p>
            <a:r>
              <a:rPr lang="tr-TR" sz="4000" dirty="0">
                <a:solidFill>
                  <a:schemeClr val="accent3">
                    <a:lumMod val="50000"/>
                  </a:schemeClr>
                </a:solidFill>
              </a:rPr>
              <a:t>SİDE ANTİK KENT</a:t>
            </a:r>
          </a:p>
        </p:txBody>
      </p:sp>
      <p:sp>
        <p:nvSpPr>
          <p:cNvPr id="3" name="İçerik Yer Tutucusu 2"/>
          <p:cNvSpPr>
            <a:spLocks noGrp="1"/>
          </p:cNvSpPr>
          <p:nvPr>
            <p:ph idx="1"/>
          </p:nvPr>
        </p:nvSpPr>
        <p:spPr>
          <a:xfrm>
            <a:off x="404663" y="6393161"/>
            <a:ext cx="5981687" cy="2880319"/>
          </a:xfrm>
        </p:spPr>
        <p:txBody>
          <a:bodyPr>
            <a:noAutofit/>
          </a:bodyPr>
          <a:lstStyle/>
          <a:p>
            <a:pPr marL="0" indent="0" algn="just">
              <a:buNone/>
            </a:pPr>
            <a:r>
              <a:rPr lang="tr-TR" sz="1800" dirty="0"/>
              <a:t>	Side antik kenti M.Ö. 7. </a:t>
            </a:r>
            <a:r>
              <a:rPr lang="tr-TR" sz="1800" dirty="0" err="1"/>
              <a:t>yy’da</a:t>
            </a:r>
            <a:r>
              <a:rPr lang="tr-TR" sz="1800" dirty="0"/>
              <a:t> kurulmuş olan tarihin en önemli yerleşim yerleri içerisinde bulunmaktadır. </a:t>
            </a:r>
            <a:r>
              <a:rPr lang="tr-TR" sz="1800" dirty="0" err="1"/>
              <a:t>Pamfilya</a:t>
            </a:r>
            <a:r>
              <a:rPr lang="tr-TR" sz="1800" dirty="0"/>
              <a:t> bölgesine ait olan bu tarihi kent, ilk imparatorluk Lidya Krallığı girmiş ve uzun yıllar bu hükümdarlık içerisinde kalmıştır. Daha sonra Pers Krallığı'na geçiş yapan Side antik kenti, Büyük İskender'in bölgeyi istemesi ile Makedonya Kralına geçmiştir. </a:t>
            </a:r>
          </a:p>
          <a:p>
            <a:pPr marL="0" indent="0" algn="just">
              <a:buNone/>
            </a:pPr>
            <a:endParaRPr lang="tr-TR" sz="1800" dirty="0"/>
          </a:p>
        </p:txBody>
      </p:sp>
      <p:pic>
        <p:nvPicPr>
          <p:cNvPr id="4" name="Resim 3">
            <a:extLst>
              <a:ext uri="{FF2B5EF4-FFF2-40B4-BE49-F238E27FC236}">
                <a16:creationId xmlns:a16="http://schemas.microsoft.com/office/drawing/2014/main" xmlns="" id="{625B4556-2974-26CD-B5ED-6645C22ABF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9651" y="872927"/>
            <a:ext cx="4451709" cy="5472609"/>
          </a:xfrm>
          <a:prstGeom prst="rect">
            <a:avLst/>
          </a:prstGeom>
        </p:spPr>
      </p:pic>
      <p:pic>
        <p:nvPicPr>
          <p:cNvPr id="5" name="Resim 4">
            <a:extLst>
              <a:ext uri="{FF2B5EF4-FFF2-40B4-BE49-F238E27FC236}">
                <a16:creationId xmlns:a16="http://schemas.microsoft.com/office/drawing/2014/main" xmlns="" id="{D021269B-133F-0F8F-A513-768E422189A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9250" y="8409384"/>
            <a:ext cx="1079500" cy="1067435"/>
          </a:xfrm>
          <a:prstGeom prst="rect">
            <a:avLst/>
          </a:prstGeom>
          <a:noFill/>
          <a:ln>
            <a:noFill/>
          </a:ln>
        </p:spPr>
      </p:pic>
    </p:spTree>
    <p:extLst>
      <p:ext uri="{BB962C8B-B14F-4D97-AF65-F5344CB8AC3E}">
        <p14:creationId xmlns:p14="http://schemas.microsoft.com/office/powerpoint/2010/main" val="42779185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341867" y="0"/>
            <a:ext cx="6172200" cy="1019908"/>
          </a:xfrm>
        </p:spPr>
        <p:txBody>
          <a:bodyPr>
            <a:normAutofit/>
          </a:bodyPr>
          <a:lstStyle/>
          <a:p>
            <a:r>
              <a:rPr lang="tr-TR" sz="4000" dirty="0">
                <a:solidFill>
                  <a:schemeClr val="accent3">
                    <a:lumMod val="50000"/>
                  </a:schemeClr>
                </a:solidFill>
              </a:rPr>
              <a:t>ASPENDOS ANTİK TİYATRO</a:t>
            </a:r>
          </a:p>
        </p:txBody>
      </p:sp>
      <p:sp>
        <p:nvSpPr>
          <p:cNvPr id="3" name="İçerik Yer Tutucusu 2"/>
          <p:cNvSpPr>
            <a:spLocks noGrp="1"/>
          </p:cNvSpPr>
          <p:nvPr>
            <p:ph idx="1"/>
          </p:nvPr>
        </p:nvSpPr>
        <p:spPr>
          <a:xfrm>
            <a:off x="404663" y="5256580"/>
            <a:ext cx="6046607" cy="4032448"/>
          </a:xfrm>
        </p:spPr>
        <p:txBody>
          <a:bodyPr>
            <a:noAutofit/>
          </a:bodyPr>
          <a:lstStyle/>
          <a:p>
            <a:pPr marL="0" indent="0" algn="just">
              <a:buNone/>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Aspendos, Antalya ili Serik ilçesinde bulunan Belkıs köyünde yer alan antik tiyatrosuyla meşhur bir antik kenttir. Aspendos, antik çağın en iyi korunmuş tiyatrosu olan Aspendos Roma Tiyatrosu’na ev sahipliği yapmasıyla bilinir.  Aspendos'un en önemli yapısı tiyatrosudur. Antik tiyatrolar arasında en iyi şekilde korunarak gelmiş bir açık hava tiyatrosudur. Bu tiyatro Anadolu’daki Roma günümüze sahnesi ile ulaşabilen en eski ve sağlam bir örneğidir. Mimarı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Aspendos’lu</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Theodorus’un</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oğlu Zenon'dur. </a:t>
            </a:r>
          </a:p>
          <a:p>
            <a:pPr marL="0" indent="0" algn="just">
              <a:buNone/>
            </a:pPr>
            <a:endParaRPr lang="tr-TR" sz="1800" dirty="0"/>
          </a:p>
        </p:txBody>
      </p:sp>
      <p:pic>
        <p:nvPicPr>
          <p:cNvPr id="2052" name="Picture 4" descr="C:\Users\kalite\Desktop\CASTİVAL SİSTEM\Travelife\Etiketler\images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663" y="1351311"/>
            <a:ext cx="6046607" cy="3629513"/>
          </a:xfrm>
          <a:prstGeom prst="rect">
            <a:avLst/>
          </a:prstGeom>
          <a:noFill/>
          <a:extLst>
            <a:ext uri="{909E8E84-426E-40DD-AFC4-6F175D3DCCD1}">
              <a14:hiddenFill xmlns:a14="http://schemas.microsoft.com/office/drawing/2010/main">
                <a:solidFill>
                  <a:srgbClr val="FFFFFF"/>
                </a:solidFill>
              </a14:hiddenFill>
            </a:ext>
          </a:extLst>
        </p:spPr>
      </p:pic>
      <p:pic>
        <p:nvPicPr>
          <p:cNvPr id="4" name="Resim 3">
            <a:extLst>
              <a:ext uri="{FF2B5EF4-FFF2-40B4-BE49-F238E27FC236}">
                <a16:creationId xmlns:a16="http://schemas.microsoft.com/office/drawing/2014/main" xmlns="" id="{361C23DD-A0FB-D8B6-663E-9371C227765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63660" y="8174603"/>
            <a:ext cx="1079500" cy="1114425"/>
          </a:xfrm>
          <a:prstGeom prst="rect">
            <a:avLst/>
          </a:prstGeom>
          <a:noFill/>
          <a:ln>
            <a:noFill/>
          </a:ln>
        </p:spPr>
      </p:pic>
    </p:spTree>
    <p:extLst>
      <p:ext uri="{BB962C8B-B14F-4D97-AF65-F5344CB8AC3E}">
        <p14:creationId xmlns:p14="http://schemas.microsoft.com/office/powerpoint/2010/main" val="8985141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342900" y="272480"/>
            <a:ext cx="6172200" cy="1019908"/>
          </a:xfrm>
        </p:spPr>
        <p:txBody>
          <a:bodyPr>
            <a:normAutofit/>
          </a:bodyPr>
          <a:lstStyle/>
          <a:p>
            <a:r>
              <a:rPr lang="tr-TR" sz="4000" dirty="0">
                <a:solidFill>
                  <a:schemeClr val="accent3">
                    <a:lumMod val="50000"/>
                  </a:schemeClr>
                </a:solidFill>
              </a:rPr>
              <a:t>MANAVGAT ŞELALESİ</a:t>
            </a:r>
          </a:p>
        </p:txBody>
      </p:sp>
      <p:sp>
        <p:nvSpPr>
          <p:cNvPr id="3" name="İçerik Yer Tutucusu 2"/>
          <p:cNvSpPr>
            <a:spLocks noGrp="1"/>
          </p:cNvSpPr>
          <p:nvPr>
            <p:ph idx="1"/>
          </p:nvPr>
        </p:nvSpPr>
        <p:spPr>
          <a:xfrm>
            <a:off x="342900" y="5455782"/>
            <a:ext cx="6353845" cy="3528393"/>
          </a:xfrm>
        </p:spPr>
        <p:txBody>
          <a:bodyPr>
            <a:noAutofit/>
          </a:bodyPr>
          <a:lstStyle/>
          <a:p>
            <a:pPr marL="0" indent="0" algn="just">
              <a:buNone/>
            </a:pPr>
            <a:r>
              <a:rPr lang="tr-TR" sz="1800" dirty="0">
                <a:latin typeface="+mj-lt"/>
              </a:rPr>
              <a:t>Manavgat Şelalesi Antalya'nın Manavgat ilçesinde, Manavgat Nehri üzerinde bulunan bir şelaledir. Az bir yükseklikten dökülmesine rağmen geniş bir alan üzerinde yüksek bir debiyle akar. </a:t>
            </a:r>
            <a:r>
              <a:rPr lang="tr-TR" sz="1800" dirty="0">
                <a:effectLst/>
                <a:latin typeface="+mj-lt"/>
                <a:ea typeface="Calibri" panose="020F0502020204030204" pitchFamily="34" charset="0"/>
                <a:cs typeface="Times New Roman" panose="02020603050405020304" pitchFamily="18" charset="0"/>
              </a:rPr>
              <a:t>Manavgat </a:t>
            </a:r>
            <a:r>
              <a:rPr lang="tr-TR" sz="1800" dirty="0" err="1">
                <a:effectLst/>
                <a:latin typeface="+mj-lt"/>
                <a:ea typeface="Calibri" panose="020F0502020204030204" pitchFamily="34" charset="0"/>
                <a:cs typeface="Times New Roman" panose="02020603050405020304" pitchFamily="18" charset="0"/>
              </a:rPr>
              <a:t>şelalesi'nin</a:t>
            </a:r>
            <a:r>
              <a:rPr lang="tr-TR" sz="1800" dirty="0">
                <a:effectLst/>
                <a:latin typeface="+mj-lt"/>
                <a:ea typeface="Calibri" panose="020F0502020204030204" pitchFamily="34" charset="0"/>
                <a:cs typeface="Times New Roman" panose="02020603050405020304" pitchFamily="18" charset="0"/>
              </a:rPr>
              <a:t> çevresinde halk için kullanılabilir piknik alanı ve turistik imkanlar dahilinde canlı balık restoranları gibi faaliyet gösteren mülkiyetler vardır. </a:t>
            </a:r>
            <a:r>
              <a:rPr lang="tr-TR" sz="1800" kern="100" dirty="0">
                <a:effectLst/>
                <a:latin typeface="+mj-lt"/>
                <a:ea typeface="Calibri" panose="020F0502020204030204" pitchFamily="34" charset="0"/>
                <a:cs typeface="Times New Roman" panose="02020603050405020304" pitchFamily="18" charset="0"/>
              </a:rPr>
              <a:t>Manavgat şelalesi, 15 Mart 2023 tarihli Cumhurbaşkanı kararnamesiyle, Potansiyel Doğal Sit Alanının Koruma Statüsünün Değerlendirilmesi Sonucunda, Gösterilen Alanın Kesin Korunacak Hassas Alan Olarak Tescil ve İlanı gerçekleşmiştir.</a:t>
            </a:r>
          </a:p>
          <a:p>
            <a:pPr marL="0" indent="0" algn="just">
              <a:buNone/>
            </a:pPr>
            <a:endParaRPr lang="tr-TR" sz="1800" dirty="0"/>
          </a:p>
          <a:p>
            <a:pPr marL="0" indent="0" algn="just">
              <a:buNone/>
            </a:pPr>
            <a:endParaRPr lang="tr-TR" sz="1800" dirty="0"/>
          </a:p>
        </p:txBody>
      </p:sp>
      <p:pic>
        <p:nvPicPr>
          <p:cNvPr id="4" name="Resim 3">
            <a:extLst>
              <a:ext uri="{FF2B5EF4-FFF2-40B4-BE49-F238E27FC236}">
                <a16:creationId xmlns:a16="http://schemas.microsoft.com/office/drawing/2014/main" xmlns="" id="{1265FB3C-5D67-2832-661A-F3C5A2C02FA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9000" y="1496616"/>
            <a:ext cx="5040000" cy="3782000"/>
          </a:xfrm>
          <a:prstGeom prst="rect">
            <a:avLst/>
          </a:prstGeom>
          <a:noFill/>
          <a:ln>
            <a:noFill/>
          </a:ln>
        </p:spPr>
      </p:pic>
      <p:pic>
        <p:nvPicPr>
          <p:cNvPr id="5" name="Resim 4">
            <a:extLst>
              <a:ext uri="{FF2B5EF4-FFF2-40B4-BE49-F238E27FC236}">
                <a16:creationId xmlns:a16="http://schemas.microsoft.com/office/drawing/2014/main" xmlns="" id="{4C3E31A2-A27C-84A7-DA12-1A7AECAC776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0072" y="8315331"/>
            <a:ext cx="1079500" cy="1092200"/>
          </a:xfrm>
          <a:prstGeom prst="rect">
            <a:avLst/>
          </a:prstGeom>
          <a:noFill/>
          <a:ln>
            <a:noFill/>
          </a:ln>
        </p:spPr>
      </p:pic>
    </p:spTree>
    <p:extLst>
      <p:ext uri="{BB962C8B-B14F-4D97-AF65-F5344CB8AC3E}">
        <p14:creationId xmlns:p14="http://schemas.microsoft.com/office/powerpoint/2010/main" val="546779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548680" y="169246"/>
            <a:ext cx="6172200" cy="811885"/>
          </a:xfrm>
          <a:blipFill>
            <a:blip r:embed="rId2">
              <a:alphaModFix amt="15000"/>
            </a:blip>
            <a:tile tx="0" ty="0" sx="100000" sy="100000" flip="none" algn="tl"/>
          </a:blipFill>
        </p:spPr>
        <p:txBody>
          <a:bodyPr>
            <a:normAutofit/>
          </a:bodyPr>
          <a:lstStyle/>
          <a:p>
            <a:r>
              <a:rPr lang="tr-TR" sz="4000" dirty="0">
                <a:solidFill>
                  <a:schemeClr val="accent3">
                    <a:lumMod val="50000"/>
                  </a:schemeClr>
                </a:solidFill>
              </a:rPr>
              <a:t>NASIL GİDİLİR?</a:t>
            </a:r>
          </a:p>
        </p:txBody>
      </p:sp>
      <p:sp>
        <p:nvSpPr>
          <p:cNvPr id="3" name="İçerik Yer Tutucusu 2"/>
          <p:cNvSpPr>
            <a:spLocks noGrp="1"/>
          </p:cNvSpPr>
          <p:nvPr>
            <p:ph idx="1"/>
          </p:nvPr>
        </p:nvSpPr>
        <p:spPr>
          <a:xfrm>
            <a:off x="450391" y="920552"/>
            <a:ext cx="6074432" cy="8784976"/>
          </a:xfrm>
        </p:spPr>
        <p:txBody>
          <a:bodyPr>
            <a:noAutofit/>
          </a:bodyPr>
          <a:lstStyle/>
          <a:p>
            <a:pPr marL="0" indent="0" algn="ctr">
              <a:buNone/>
            </a:pPr>
            <a:r>
              <a:rPr lang="tr-TR" sz="1800" b="1" dirty="0">
                <a:solidFill>
                  <a:schemeClr val="accent3">
                    <a:lumMod val="50000"/>
                  </a:schemeClr>
                </a:solidFill>
              </a:rPr>
              <a:t>ALANYA KALESİ </a:t>
            </a:r>
          </a:p>
          <a:p>
            <a:pPr marL="0" indent="0" algn="just">
              <a:buNone/>
            </a:pPr>
            <a:r>
              <a:rPr lang="tr-TR" sz="1800" dirty="0"/>
              <a:t>Otelimizin önünden geçen </a:t>
            </a:r>
            <a:r>
              <a:rPr lang="tr-TR" sz="1800" dirty="0" smtClean="0"/>
              <a:t>halk </a:t>
            </a:r>
            <a:r>
              <a:rPr lang="tr-TR" sz="1800" dirty="0"/>
              <a:t>otobüslerine binilerek Alanya şehir merkezinde inilir. Kale’ye giden otobüslerle ya da Damlataş’tan Teleferik ile ulaşım sağlanabilir.</a:t>
            </a:r>
            <a:endParaRPr lang="tr-TR" sz="1800" b="1" dirty="0"/>
          </a:p>
          <a:p>
            <a:pPr marL="0" indent="0" algn="ctr">
              <a:buNone/>
            </a:pPr>
            <a:r>
              <a:rPr lang="tr-TR" sz="1800" b="1" dirty="0">
                <a:solidFill>
                  <a:schemeClr val="accent3">
                    <a:lumMod val="50000"/>
                  </a:schemeClr>
                </a:solidFill>
              </a:rPr>
              <a:t>ALANYA İSKELE – KIZILKULE </a:t>
            </a:r>
          </a:p>
          <a:p>
            <a:pPr marL="0" indent="0" algn="just">
              <a:buNone/>
            </a:pPr>
            <a:r>
              <a:rPr lang="tr-TR" sz="1800" dirty="0"/>
              <a:t>Otelimizin </a:t>
            </a:r>
            <a:r>
              <a:rPr lang="tr-TR" sz="1800" dirty="0" smtClean="0"/>
              <a:t>önünden yürüme mesafesinde </a:t>
            </a:r>
            <a:r>
              <a:rPr lang="tr-TR" sz="1800" dirty="0"/>
              <a:t>ulaşım sağlanabilir.</a:t>
            </a:r>
            <a:endParaRPr lang="tr-TR" sz="1800" b="1" dirty="0"/>
          </a:p>
          <a:p>
            <a:pPr marL="0" indent="0" algn="ctr">
              <a:buNone/>
            </a:pPr>
            <a:r>
              <a:rPr lang="tr-TR" sz="1800" b="1" dirty="0">
                <a:solidFill>
                  <a:schemeClr val="accent3">
                    <a:lumMod val="50000"/>
                  </a:schemeClr>
                </a:solidFill>
              </a:rPr>
              <a:t>MANAVGAT - SİDE</a:t>
            </a:r>
          </a:p>
          <a:p>
            <a:pPr marL="0" indent="0" algn="just">
              <a:buNone/>
            </a:pPr>
            <a:r>
              <a:rPr lang="tr-TR" sz="1800" dirty="0"/>
              <a:t>Otelimizin önündeki ana caddeden geçen Antalya otobüsleri ile 1,5 saatte Manavgat ve Side merkezine ulaşım sağlanabilir.</a:t>
            </a:r>
            <a:endParaRPr lang="tr-TR" sz="1800" b="1" dirty="0"/>
          </a:p>
          <a:p>
            <a:pPr marL="0" indent="0" algn="ctr">
              <a:buNone/>
            </a:pPr>
            <a:r>
              <a:rPr lang="tr-TR" sz="1800" b="1" dirty="0">
                <a:solidFill>
                  <a:schemeClr val="accent3">
                    <a:lumMod val="50000"/>
                  </a:schemeClr>
                </a:solidFill>
              </a:rPr>
              <a:t>ANTALYA</a:t>
            </a:r>
          </a:p>
          <a:p>
            <a:pPr marL="0" indent="0" algn="just">
              <a:buNone/>
            </a:pPr>
            <a:r>
              <a:rPr lang="tr-TR" sz="1800" dirty="0"/>
              <a:t>Otelimizin önündeki ana caddeden geçen otobüsler ile otogara gidilir Antalya otobüsleri 2,5 saatte Antalya merkezine ulaşım sağlanabilir.</a:t>
            </a:r>
          </a:p>
          <a:p>
            <a:pPr marL="0" indent="0" algn="ctr">
              <a:buNone/>
            </a:pPr>
            <a:r>
              <a:rPr lang="tr-TR" sz="1800" b="1" dirty="0">
                <a:solidFill>
                  <a:schemeClr val="accent3">
                    <a:lumMod val="50000"/>
                  </a:schemeClr>
                </a:solidFill>
              </a:rPr>
              <a:t>ANTALYA – GAZİPAŞA HAVAALANI</a:t>
            </a:r>
          </a:p>
          <a:p>
            <a:pPr marL="0" indent="0" algn="just">
              <a:buNone/>
            </a:pPr>
            <a:r>
              <a:rPr lang="tr-TR" sz="1800" dirty="0"/>
              <a:t>Otel misafirlerimiz kendi acentelerinin transfer araçları ile 2 saatte Antalya havalimanına ulaşım sağlanabilir.</a:t>
            </a:r>
            <a:endParaRPr lang="tr-TR" sz="1800" b="1" dirty="0"/>
          </a:p>
          <a:p>
            <a:pPr marL="0" indent="0" algn="just">
              <a:buNone/>
            </a:pPr>
            <a:r>
              <a:rPr lang="tr-TR" sz="1800" dirty="0"/>
              <a:t>Otel misafirlerimiz kendi acentelerinin transfer araçları ile 1 saatte Gazipaşa havalimanına ulaşım sağlanabilir.</a:t>
            </a:r>
          </a:p>
          <a:p>
            <a:pPr marL="0" indent="0" algn="ctr">
              <a:buNone/>
            </a:pPr>
            <a:r>
              <a:rPr lang="tr-TR" sz="1800" b="1" dirty="0">
                <a:solidFill>
                  <a:schemeClr val="accent3">
                    <a:lumMod val="50000"/>
                  </a:schemeClr>
                </a:solidFill>
              </a:rPr>
              <a:t>ALANYUM ALIŞVERİŞ MERKEZİ</a:t>
            </a:r>
          </a:p>
          <a:p>
            <a:pPr marL="0" indent="0" algn="just">
              <a:buNone/>
            </a:pPr>
            <a:r>
              <a:rPr lang="tr-TR" sz="1800" dirty="0"/>
              <a:t>Otelimizin önünden geçen </a:t>
            </a:r>
            <a:r>
              <a:rPr lang="tr-TR" sz="1800" dirty="0" smtClean="0"/>
              <a:t>halk otobüslerinden </a:t>
            </a:r>
            <a:r>
              <a:rPr lang="tr-TR" sz="1800" dirty="0" err="1" smtClean="0"/>
              <a:t>Alanyum</a:t>
            </a:r>
            <a:r>
              <a:rPr lang="tr-TR" sz="1800" dirty="0" smtClean="0"/>
              <a:t> </a:t>
            </a:r>
            <a:r>
              <a:rPr lang="tr-TR" sz="1800" dirty="0"/>
              <a:t>alışveriş merkezine giden </a:t>
            </a:r>
            <a:r>
              <a:rPr lang="tr-TR" sz="1800" dirty="0" smtClean="0"/>
              <a:t>otobüsle  </a:t>
            </a:r>
            <a:r>
              <a:rPr lang="tr-TR" sz="1800" dirty="0"/>
              <a:t>ulaşım sağlanabilir. </a:t>
            </a:r>
          </a:p>
          <a:p>
            <a:pPr marL="0" indent="0" algn="just">
              <a:buNone/>
            </a:pPr>
            <a:endParaRPr lang="tr-TR" sz="1800" dirty="0"/>
          </a:p>
          <a:p>
            <a:pPr marL="0" indent="0" algn="just">
              <a:buNone/>
            </a:pPr>
            <a:r>
              <a:rPr lang="tr-TR" sz="1400" b="1" dirty="0">
                <a:solidFill>
                  <a:schemeClr val="accent3">
                    <a:lumMod val="50000"/>
                  </a:schemeClr>
                </a:solidFill>
              </a:rPr>
              <a:t>***</a:t>
            </a:r>
            <a:r>
              <a:rPr lang="tr-TR" sz="1400" dirty="0">
                <a:solidFill>
                  <a:schemeClr val="accent3">
                    <a:lumMod val="50000"/>
                  </a:schemeClr>
                </a:solidFill>
              </a:rPr>
              <a:t> </a:t>
            </a:r>
            <a:r>
              <a:rPr lang="tr-TR" sz="1400" dirty="0"/>
              <a:t>Yerleşim yerlerinde toplu taşıma, Denetimli Şehir İçi Minibüsler ile ücret karşılığında veya Belediye Otobüslerine kent kartlar ile sağlanır.</a:t>
            </a:r>
          </a:p>
          <a:p>
            <a:pPr marL="0" indent="0" algn="just">
              <a:buNone/>
            </a:pPr>
            <a:endParaRPr lang="tr-TR" sz="1400" dirty="0"/>
          </a:p>
          <a:p>
            <a:pPr marL="0" indent="0" algn="just">
              <a:buNone/>
            </a:pPr>
            <a:r>
              <a:rPr lang="tr-TR" sz="1400" b="1" dirty="0">
                <a:solidFill>
                  <a:schemeClr val="accent3">
                    <a:lumMod val="50000"/>
                  </a:schemeClr>
                </a:solidFill>
              </a:rPr>
              <a:t>***</a:t>
            </a:r>
            <a:r>
              <a:rPr lang="tr-TR" sz="1400" dirty="0"/>
              <a:t> Misafirlerimiz dilerlerse otelimizin yakınında bulunan taksi durakları ile taksi hizmetinden faydalanabilirler. </a:t>
            </a:r>
          </a:p>
        </p:txBody>
      </p:sp>
    </p:spTree>
    <p:extLst>
      <p:ext uri="{BB962C8B-B14F-4D97-AF65-F5344CB8AC3E}">
        <p14:creationId xmlns:p14="http://schemas.microsoft.com/office/powerpoint/2010/main" val="39049577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342900" y="396699"/>
            <a:ext cx="6172200" cy="811885"/>
          </a:xfrm>
        </p:spPr>
        <p:txBody>
          <a:bodyPr>
            <a:normAutofit/>
          </a:bodyPr>
          <a:lstStyle/>
          <a:p>
            <a:r>
              <a:rPr lang="tr-TR" dirty="0">
                <a:solidFill>
                  <a:schemeClr val="accent3">
                    <a:lumMod val="50000"/>
                  </a:schemeClr>
                </a:solidFill>
              </a:rPr>
              <a:t>SEMT PAZARLARI</a:t>
            </a:r>
          </a:p>
        </p:txBody>
      </p:sp>
      <p:sp>
        <p:nvSpPr>
          <p:cNvPr id="6" name="İçerik Yer Tutucusu 2"/>
          <p:cNvSpPr txBox="1">
            <a:spLocks noGrp="1"/>
          </p:cNvSpPr>
          <p:nvPr>
            <p:ph idx="1"/>
          </p:nvPr>
        </p:nvSpPr>
        <p:spPr>
          <a:xfrm>
            <a:off x="188913" y="1352550"/>
            <a:ext cx="6326187" cy="10795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2000" b="1" dirty="0">
                <a:solidFill>
                  <a:schemeClr val="accent3">
                    <a:lumMod val="50000"/>
                  </a:schemeClr>
                </a:solidFill>
              </a:rPr>
              <a:t>ALANYA SEMT PAZARLARI</a:t>
            </a:r>
          </a:p>
          <a:p>
            <a:pPr marL="0" indent="0" algn="ctr">
              <a:buFont typeface="Arial" pitchFamily="34" charset="0"/>
              <a:buNone/>
            </a:pPr>
            <a:r>
              <a:rPr lang="tr-TR" sz="2000" b="1" dirty="0">
                <a:solidFill>
                  <a:schemeClr val="accent3">
                    <a:lumMod val="50000"/>
                  </a:schemeClr>
                </a:solidFill>
              </a:rPr>
              <a:t>Otelimize en yakın kurulan  semt pazarı </a:t>
            </a:r>
            <a:r>
              <a:rPr lang="tr-TR" sz="2000" b="1" dirty="0" smtClean="0">
                <a:solidFill>
                  <a:schemeClr val="accent3">
                    <a:lumMod val="50000"/>
                  </a:schemeClr>
                </a:solidFill>
              </a:rPr>
              <a:t>Salı pazarıdır</a:t>
            </a:r>
            <a:r>
              <a:rPr lang="tr-TR" sz="2000" b="1" dirty="0">
                <a:solidFill>
                  <a:schemeClr val="accent3">
                    <a:lumMod val="50000"/>
                  </a:schemeClr>
                </a:solidFill>
              </a:rPr>
              <a:t>.</a:t>
            </a:r>
          </a:p>
          <a:p>
            <a:pPr marL="0" indent="0" algn="ctr">
              <a:buFont typeface="Arial" pitchFamily="34" charset="0"/>
              <a:buNone/>
            </a:pPr>
            <a:r>
              <a:rPr lang="tr-TR" sz="2000" b="1" dirty="0">
                <a:solidFill>
                  <a:schemeClr val="accent3">
                    <a:lumMod val="50000"/>
                  </a:schemeClr>
                </a:solidFill>
              </a:rPr>
              <a:t>Alanya’da kurulan diğer semt pazarları için QR kodu okutarak detaylı bilgiye sahip olabilirsiniz. </a:t>
            </a:r>
          </a:p>
        </p:txBody>
      </p:sp>
      <p:pic>
        <p:nvPicPr>
          <p:cNvPr id="4" name="Resim 3"/>
          <p:cNvPicPr>
            <a:picLocks noChangeAspect="1"/>
          </p:cNvPicPr>
          <p:nvPr/>
        </p:nvPicPr>
        <p:blipFill>
          <a:blip r:embed="rId2"/>
          <a:stretch>
            <a:fillRect/>
          </a:stretch>
        </p:blipFill>
        <p:spPr>
          <a:xfrm>
            <a:off x="1829912" y="5385048"/>
            <a:ext cx="3044188" cy="3034431"/>
          </a:xfrm>
          <a:prstGeom prst="rect">
            <a:avLst/>
          </a:prstGeom>
        </p:spPr>
      </p:pic>
      <p:pic>
        <p:nvPicPr>
          <p:cNvPr id="3" name="Resim 2"/>
          <p:cNvPicPr>
            <a:picLocks noChangeAspect="1"/>
          </p:cNvPicPr>
          <p:nvPr/>
        </p:nvPicPr>
        <p:blipFill>
          <a:blip r:embed="rId3"/>
          <a:stretch>
            <a:fillRect/>
          </a:stretch>
        </p:blipFill>
        <p:spPr>
          <a:xfrm>
            <a:off x="1628800" y="2748708"/>
            <a:ext cx="3852427" cy="2420315"/>
          </a:xfrm>
          <a:prstGeom prst="rect">
            <a:avLst/>
          </a:prstGeom>
        </p:spPr>
      </p:pic>
    </p:spTree>
    <p:extLst>
      <p:ext uri="{BB962C8B-B14F-4D97-AF65-F5344CB8AC3E}">
        <p14:creationId xmlns:p14="http://schemas.microsoft.com/office/powerpoint/2010/main" val="41681277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342900" y="60534"/>
            <a:ext cx="6172200" cy="1019908"/>
          </a:xfrm>
          <a:blipFill>
            <a:blip r:embed="rId2">
              <a:alphaModFix amt="15000"/>
            </a:blip>
            <a:tile tx="0" ty="0" sx="100000" sy="100000" flip="none" algn="tl"/>
          </a:blipFill>
        </p:spPr>
        <p:txBody>
          <a:bodyPr>
            <a:normAutofit/>
          </a:bodyPr>
          <a:lstStyle/>
          <a:p>
            <a:r>
              <a:rPr lang="tr-TR" dirty="0">
                <a:solidFill>
                  <a:schemeClr val="accent3">
                    <a:lumMod val="50000"/>
                  </a:schemeClr>
                </a:solidFill>
              </a:rPr>
              <a:t>KÜLTÜREL BİLGİLER</a:t>
            </a:r>
          </a:p>
        </p:txBody>
      </p:sp>
      <p:sp>
        <p:nvSpPr>
          <p:cNvPr id="3" name="İçerik Yer Tutucusu 2"/>
          <p:cNvSpPr>
            <a:spLocks noGrp="1"/>
          </p:cNvSpPr>
          <p:nvPr>
            <p:ph idx="1"/>
          </p:nvPr>
        </p:nvSpPr>
        <p:spPr>
          <a:xfrm>
            <a:off x="3429000" y="5981804"/>
            <a:ext cx="3168352" cy="3024337"/>
          </a:xfrm>
        </p:spPr>
        <p:txBody>
          <a:bodyPr>
            <a:noAutofit/>
          </a:bodyPr>
          <a:lstStyle/>
          <a:p>
            <a:pPr marL="0" indent="0" algn="just">
              <a:buNone/>
            </a:pPr>
            <a:r>
              <a:rPr lang="tr-TR" sz="1800" dirty="0"/>
              <a:t>Türkiye'de bir çeşit siyah çay üretilmekte olup, Doğu Karadeniz kıyılarında yetişir. Bu çay türüne de halk arasında </a:t>
            </a:r>
            <a:r>
              <a:rPr lang="tr-TR" sz="1800" i="1" dirty="0"/>
              <a:t>Türk çayı</a:t>
            </a:r>
            <a:r>
              <a:rPr lang="tr-TR" sz="1800" dirty="0"/>
              <a:t> adı verilir. Toz kavrulmuş siyah çay ile demlenir ve "ince belli" olarak bilinen kendine has küçük bardaklarla servis edilir.</a:t>
            </a:r>
          </a:p>
        </p:txBody>
      </p:sp>
      <p:pic>
        <p:nvPicPr>
          <p:cNvPr id="5" name="Resim 4">
            <a:extLst>
              <a:ext uri="{FF2B5EF4-FFF2-40B4-BE49-F238E27FC236}">
                <a16:creationId xmlns:a16="http://schemas.microsoft.com/office/drawing/2014/main" xmlns="" id="{88F45C1B-5790-221C-AB51-3D51EE6216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672" y="1712640"/>
            <a:ext cx="6038428" cy="3744416"/>
          </a:xfrm>
          <a:prstGeom prst="rect">
            <a:avLst/>
          </a:prstGeom>
        </p:spPr>
      </p:pic>
      <p:pic>
        <p:nvPicPr>
          <p:cNvPr id="7" name="Resim 6">
            <a:extLst>
              <a:ext uri="{FF2B5EF4-FFF2-40B4-BE49-F238E27FC236}">
                <a16:creationId xmlns:a16="http://schemas.microsoft.com/office/drawing/2014/main" xmlns="" id="{A6A5B3DC-C7A9-F06E-12DA-686DAD000C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672" y="5817096"/>
            <a:ext cx="2705100" cy="2728639"/>
          </a:xfrm>
          <a:prstGeom prst="rect">
            <a:avLst/>
          </a:prstGeom>
        </p:spPr>
      </p:pic>
      <p:sp>
        <p:nvSpPr>
          <p:cNvPr id="9" name="Metin kutusu 8">
            <a:extLst>
              <a:ext uri="{FF2B5EF4-FFF2-40B4-BE49-F238E27FC236}">
                <a16:creationId xmlns:a16="http://schemas.microsoft.com/office/drawing/2014/main" xmlns="" id="{B6613765-35E9-7B5B-7597-151B4849B5A3}"/>
              </a:ext>
            </a:extLst>
          </p:cNvPr>
          <p:cNvSpPr txBox="1"/>
          <p:nvPr/>
        </p:nvSpPr>
        <p:spPr>
          <a:xfrm>
            <a:off x="1556792" y="920552"/>
            <a:ext cx="4032448" cy="553998"/>
          </a:xfrm>
          <a:prstGeom prst="rect">
            <a:avLst/>
          </a:prstGeom>
          <a:noFill/>
        </p:spPr>
        <p:txBody>
          <a:bodyPr wrap="square">
            <a:spAutoFit/>
          </a:bodyPr>
          <a:lstStyle/>
          <a:p>
            <a:pPr marL="0" indent="0" algn="ctr">
              <a:buNone/>
            </a:pPr>
            <a:r>
              <a:rPr lang="tr-TR" sz="3000" b="1" dirty="0">
                <a:solidFill>
                  <a:schemeClr val="accent3">
                    <a:lumMod val="50000"/>
                  </a:schemeClr>
                </a:solidFill>
              </a:rPr>
              <a:t>TÜRK ÇAYI</a:t>
            </a:r>
          </a:p>
        </p:txBody>
      </p:sp>
    </p:spTree>
    <p:extLst>
      <p:ext uri="{BB962C8B-B14F-4D97-AF65-F5344CB8AC3E}">
        <p14:creationId xmlns:p14="http://schemas.microsoft.com/office/powerpoint/2010/main" val="25137370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Başlık 6">
            <a:extLst>
              <a:ext uri="{FF2B5EF4-FFF2-40B4-BE49-F238E27FC236}">
                <a16:creationId xmlns:a16="http://schemas.microsoft.com/office/drawing/2014/main" xmlns="" id="{1FBB4E65-4F98-D8EA-94EB-30C75D015FDD}"/>
              </a:ext>
            </a:extLst>
          </p:cNvPr>
          <p:cNvSpPr>
            <a:spLocks noGrp="1"/>
          </p:cNvSpPr>
          <p:nvPr>
            <p:ph type="title"/>
          </p:nvPr>
        </p:nvSpPr>
        <p:spPr>
          <a:xfrm>
            <a:off x="342900" y="80942"/>
            <a:ext cx="6172200" cy="1651000"/>
          </a:xfrm>
        </p:spPr>
        <p:txBody>
          <a:bodyPr>
            <a:normAutofit/>
          </a:bodyPr>
          <a:lstStyle/>
          <a:p>
            <a:r>
              <a:rPr lang="tr-TR" sz="3000" b="1" dirty="0">
                <a:solidFill>
                  <a:schemeClr val="accent3">
                    <a:lumMod val="50000"/>
                  </a:schemeClr>
                </a:solidFill>
              </a:rPr>
              <a:t>TÜRK KAHVESİ</a:t>
            </a:r>
            <a:br>
              <a:rPr lang="tr-TR" sz="3000" b="1" dirty="0">
                <a:solidFill>
                  <a:schemeClr val="accent3">
                    <a:lumMod val="50000"/>
                  </a:schemeClr>
                </a:solidFill>
              </a:rPr>
            </a:br>
            <a:endParaRPr lang="tr-TR" sz="3000" dirty="0">
              <a:solidFill>
                <a:schemeClr val="accent3">
                  <a:lumMod val="50000"/>
                </a:schemeClr>
              </a:solidFill>
            </a:endParaRPr>
          </a:p>
        </p:txBody>
      </p:sp>
      <p:sp>
        <p:nvSpPr>
          <p:cNvPr id="3" name="İçerik Yer Tutucusu 2"/>
          <p:cNvSpPr>
            <a:spLocks noGrp="1"/>
          </p:cNvSpPr>
          <p:nvPr>
            <p:ph idx="1"/>
          </p:nvPr>
        </p:nvSpPr>
        <p:spPr>
          <a:xfrm>
            <a:off x="3158492" y="4994688"/>
            <a:ext cx="3456384" cy="3528392"/>
          </a:xfrm>
        </p:spPr>
        <p:txBody>
          <a:bodyPr>
            <a:noAutofit/>
          </a:bodyPr>
          <a:lstStyle/>
          <a:p>
            <a:pPr marL="0" indent="0" algn="just">
              <a:buNone/>
            </a:pPr>
            <a:r>
              <a:rPr lang="tr-TR" sz="1800" dirty="0"/>
              <a:t>Türk kahvesi, daha çok Türk kültüründe önemli yere sahip Osmanlı İmparatorluğu‘ndan günümüze kadar gelmiş en eski kahve hazırlama ve pişirme metotlarındandır. Kendine has tadı, köpüğü, kokusu, sunuluş biçimiyle özgün bir kimliği ve geleneği vardır. Telvesi ile ikram edilen tek kahve türüdür.</a:t>
            </a:r>
          </a:p>
          <a:p>
            <a:pPr marL="0" indent="0" algn="just">
              <a:buNone/>
            </a:pPr>
            <a:r>
              <a:rPr lang="tr-TR" sz="1800" dirty="0"/>
              <a:t>Türk kahvesi kültürü ve geleneği 2013 yılı itibariyle ülkemiz adına UNESCO İnsanlığın Somut Olmayan Kültürel Mirası Temsili Listesine kaydedilmiştir.</a:t>
            </a:r>
          </a:p>
        </p:txBody>
      </p:sp>
      <p:pic>
        <p:nvPicPr>
          <p:cNvPr id="12290" name="Picture 2" descr="C:\Users\kalite\Desktop\CASTİVAL SİSTEM\Travelife\Etiketler\Kahv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842" y="1146182"/>
            <a:ext cx="6155729" cy="3528392"/>
          </a:xfrm>
          <a:prstGeom prst="rect">
            <a:avLst/>
          </a:prstGeom>
          <a:noFill/>
          <a:extLst>
            <a:ext uri="{909E8E84-426E-40DD-AFC4-6F175D3DCCD1}">
              <a14:hiddenFill xmlns:a14="http://schemas.microsoft.com/office/drawing/2010/main">
                <a:solidFill>
                  <a:srgbClr val="FFFFFF"/>
                </a:solidFill>
              </a14:hiddenFill>
            </a:ext>
          </a:extLst>
        </p:spPr>
      </p:pic>
      <p:pic>
        <p:nvPicPr>
          <p:cNvPr id="5" name="Resim 4">
            <a:extLst>
              <a:ext uri="{FF2B5EF4-FFF2-40B4-BE49-F238E27FC236}">
                <a16:creationId xmlns:a16="http://schemas.microsoft.com/office/drawing/2014/main" xmlns="" id="{1A17BA9A-BD75-9166-874A-199C622068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138" y="5900563"/>
            <a:ext cx="2798403" cy="2621002"/>
          </a:xfrm>
          <a:prstGeom prst="rect">
            <a:avLst/>
          </a:prstGeom>
        </p:spPr>
      </p:pic>
    </p:spTree>
    <p:extLst>
      <p:ext uri="{BB962C8B-B14F-4D97-AF65-F5344CB8AC3E}">
        <p14:creationId xmlns:p14="http://schemas.microsoft.com/office/powerpoint/2010/main" val="32675127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342900" y="396699"/>
            <a:ext cx="6172200" cy="1019908"/>
          </a:xfrm>
        </p:spPr>
        <p:txBody>
          <a:bodyPr>
            <a:normAutofit/>
          </a:bodyPr>
          <a:lstStyle/>
          <a:p>
            <a:r>
              <a:rPr lang="tr-TR" b="1" dirty="0"/>
              <a:t>TÜRKİYE CUMHURİYETİ</a:t>
            </a:r>
            <a:endParaRPr lang="tr-TR" sz="2200" b="1" dirty="0"/>
          </a:p>
        </p:txBody>
      </p:sp>
      <p:sp>
        <p:nvSpPr>
          <p:cNvPr id="3" name="İçerik Yer Tutucusu 2"/>
          <p:cNvSpPr>
            <a:spLocks noGrp="1"/>
          </p:cNvSpPr>
          <p:nvPr>
            <p:ph idx="1"/>
          </p:nvPr>
        </p:nvSpPr>
        <p:spPr>
          <a:xfrm>
            <a:off x="394419" y="5095107"/>
            <a:ext cx="6120681" cy="4248472"/>
          </a:xfrm>
        </p:spPr>
        <p:txBody>
          <a:bodyPr>
            <a:noAutofit/>
          </a:bodyPr>
          <a:lstStyle/>
          <a:p>
            <a:pPr marL="0" indent="0" algn="ctr">
              <a:lnSpc>
                <a:spcPct val="150000"/>
              </a:lnSpc>
              <a:buNone/>
            </a:pPr>
            <a:r>
              <a:rPr lang="tr-TR" sz="1800" b="1" dirty="0"/>
              <a:t>TÜRKİYE CUMHURİYETİNİN KURULUŞU</a:t>
            </a:r>
          </a:p>
          <a:p>
            <a:pPr marL="0" indent="0" algn="just">
              <a:lnSpc>
                <a:spcPct val="150000"/>
              </a:lnSpc>
              <a:buNone/>
            </a:pPr>
            <a:r>
              <a:rPr lang="tr-TR" sz="1800" dirty="0"/>
              <a:t>19 Mayıs 1919’da başlayan Ulusal Kurtuluş Savaşı’ndan sonra Mustafa Kemal Atatürk’ün önderliğinde Birinci TBMM 23 Nisan 1920’de toplanmıştır.  </a:t>
            </a:r>
          </a:p>
          <a:p>
            <a:pPr marL="0" indent="0" algn="just">
              <a:lnSpc>
                <a:spcPct val="150000"/>
              </a:lnSpc>
              <a:buNone/>
            </a:pPr>
            <a:r>
              <a:rPr lang="tr-TR" sz="1800" dirty="0"/>
              <a:t>20 Ocak 1921 günü ilk anayasanın kabulü ile </a:t>
            </a:r>
            <a:r>
              <a:rPr lang="tr-TR" sz="1800" b="1" dirty="0"/>
              <a:t>“Egemenlik kayıtsız, koşulsuz ulusundur. Yürütme ve yasama yetkisi Türk ulusu adına TBMM’de toplanmıştır.”</a:t>
            </a:r>
          </a:p>
          <a:p>
            <a:pPr marL="0" indent="0" algn="just">
              <a:lnSpc>
                <a:spcPct val="150000"/>
              </a:lnSpc>
              <a:buNone/>
            </a:pPr>
            <a:r>
              <a:rPr lang="tr-TR" sz="1800" dirty="0"/>
              <a:t>23 Nisan 1921’de TBMM açılışının ilk yıldönümünde 112 sayılı yasa ile 23 Nisan günü ulusal bayram ilan edilmiştir.</a:t>
            </a:r>
          </a:p>
          <a:p>
            <a:pPr marL="0" indent="0" algn="just">
              <a:lnSpc>
                <a:spcPct val="150000"/>
              </a:lnSpc>
              <a:buNone/>
            </a:pPr>
            <a:r>
              <a:rPr lang="tr-TR" sz="1800" dirty="0"/>
              <a:t>Cumhuriyet ise </a:t>
            </a:r>
            <a:r>
              <a:rPr lang="tr-TR" sz="1800" b="1" dirty="0"/>
              <a:t>29 Ekim 1923</a:t>
            </a:r>
            <a:r>
              <a:rPr lang="tr-TR" sz="1800" dirty="0"/>
              <a:t>’te ilan edilmiştir. </a:t>
            </a:r>
            <a:endParaRPr lang="tr-TR" sz="1800" b="1" dirty="0"/>
          </a:p>
        </p:txBody>
      </p:sp>
      <p:pic>
        <p:nvPicPr>
          <p:cNvPr id="14338" name="Picture 2" descr="C:\Users\kalite\Desktop\CASTİVAL SİSTEM\Travelife\Etiketler\Türkiy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910" y="1856656"/>
            <a:ext cx="6037426" cy="2952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05388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xmlns="" id="{1761B9BC-3688-9846-693C-207541925DC0}"/>
            </a:ext>
          </a:extLst>
        </p:cNvPr>
        <p:cNvGrpSpPr/>
        <p:nvPr/>
      </p:nvGrpSpPr>
      <p:grpSpPr>
        <a:xfrm>
          <a:off x="0" y="0"/>
          <a:ext cx="0" cy="0"/>
          <a:chOff x="0" y="0"/>
          <a:chExt cx="0" cy="0"/>
        </a:xfrm>
      </p:grpSpPr>
      <p:sp>
        <p:nvSpPr>
          <p:cNvPr id="7" name="Başlık 6">
            <a:extLst>
              <a:ext uri="{FF2B5EF4-FFF2-40B4-BE49-F238E27FC236}">
                <a16:creationId xmlns:a16="http://schemas.microsoft.com/office/drawing/2014/main" xmlns="" id="{18E44DC2-98AE-47A8-BA6E-7B8B03992AD8}"/>
              </a:ext>
            </a:extLst>
          </p:cNvPr>
          <p:cNvSpPr>
            <a:spLocks noGrp="1"/>
          </p:cNvSpPr>
          <p:nvPr>
            <p:ph type="title"/>
          </p:nvPr>
        </p:nvSpPr>
        <p:spPr>
          <a:xfrm>
            <a:off x="342900" y="80942"/>
            <a:ext cx="6172200" cy="1651000"/>
          </a:xfrm>
        </p:spPr>
        <p:txBody>
          <a:bodyPr>
            <a:normAutofit/>
          </a:bodyPr>
          <a:lstStyle/>
          <a:p>
            <a:r>
              <a:rPr lang="tr-TR" sz="3000" b="1" dirty="0">
                <a:solidFill>
                  <a:schemeClr val="accent3">
                    <a:lumMod val="50000"/>
                  </a:schemeClr>
                </a:solidFill>
              </a:rPr>
              <a:t>TÜRK LOKUMU</a:t>
            </a:r>
            <a:br>
              <a:rPr lang="tr-TR" sz="3000" b="1" dirty="0">
                <a:solidFill>
                  <a:schemeClr val="accent3">
                    <a:lumMod val="50000"/>
                  </a:schemeClr>
                </a:solidFill>
              </a:rPr>
            </a:br>
            <a:endParaRPr lang="tr-TR" sz="3000" dirty="0">
              <a:solidFill>
                <a:schemeClr val="accent3">
                  <a:lumMod val="50000"/>
                </a:schemeClr>
              </a:solidFill>
            </a:endParaRPr>
          </a:p>
        </p:txBody>
      </p:sp>
      <p:sp>
        <p:nvSpPr>
          <p:cNvPr id="3" name="İçerik Yer Tutucusu 2">
            <a:extLst>
              <a:ext uri="{FF2B5EF4-FFF2-40B4-BE49-F238E27FC236}">
                <a16:creationId xmlns:a16="http://schemas.microsoft.com/office/drawing/2014/main" xmlns="" id="{0B8D043C-6B88-19B7-9040-2D083CC412ED}"/>
              </a:ext>
            </a:extLst>
          </p:cNvPr>
          <p:cNvSpPr>
            <a:spLocks noGrp="1"/>
          </p:cNvSpPr>
          <p:nvPr>
            <p:ph idx="1"/>
          </p:nvPr>
        </p:nvSpPr>
        <p:spPr>
          <a:xfrm>
            <a:off x="729000" y="5529064"/>
            <a:ext cx="5580320" cy="3528392"/>
          </a:xfrm>
          <a:blipFill>
            <a:blip r:embed="rId2">
              <a:alphaModFix amt="12000"/>
            </a:blip>
            <a:tile tx="0" ty="0" sx="100000" sy="100000" flip="none" algn="tl"/>
          </a:blipFill>
        </p:spPr>
        <p:txBody>
          <a:bodyPr>
            <a:noAutofit/>
          </a:bodyPr>
          <a:lstStyle/>
          <a:p>
            <a:pPr marL="0" indent="0" algn="just">
              <a:buNone/>
            </a:pPr>
            <a:r>
              <a:rPr lang="tr-TR" sz="1800" dirty="0">
                <a:solidFill>
                  <a:srgbClr val="202122"/>
                </a:solidFill>
                <a:effectLst/>
                <a:latin typeface="+mj-lt"/>
              </a:rPr>
              <a:t>Lokum, geleneksel bir </a:t>
            </a:r>
            <a:r>
              <a:rPr lang="tr-TR" sz="1800" dirty="0" err="1">
                <a:solidFill>
                  <a:srgbClr val="202122"/>
                </a:solidFill>
                <a:effectLst/>
                <a:latin typeface="+mj-lt"/>
              </a:rPr>
              <a:t>türk</a:t>
            </a:r>
            <a:r>
              <a:rPr lang="tr-TR" sz="1800" dirty="0">
                <a:solidFill>
                  <a:srgbClr val="202122"/>
                </a:solidFill>
                <a:effectLst/>
                <a:latin typeface="+mj-lt"/>
              </a:rPr>
              <a:t> tatlısıdır. yaklaşık 15. yüzyıldan beri Anadolu'da bilinmekle birlikte, özellikle 17. yüzyılda</a:t>
            </a:r>
            <a:r>
              <a:rPr lang="tr-TR" sz="1800" dirty="0">
                <a:solidFill>
                  <a:srgbClr val="202122"/>
                </a:solidFill>
                <a:latin typeface="+mj-lt"/>
              </a:rPr>
              <a:t> Osmanlı İmparatorluğu </a:t>
            </a:r>
            <a:r>
              <a:rPr lang="tr-TR" sz="1800" dirty="0">
                <a:solidFill>
                  <a:srgbClr val="202122"/>
                </a:solidFill>
                <a:effectLst/>
                <a:latin typeface="+mj-lt"/>
              </a:rPr>
              <a:t>sınırları içinde yaygınlaştı. Avrupa'da ise bir İngiliz gezgin aracılığıyla "</a:t>
            </a:r>
            <a:r>
              <a:rPr lang="tr-TR" sz="1800" dirty="0" err="1">
                <a:solidFill>
                  <a:srgbClr val="202122"/>
                </a:solidFill>
                <a:effectLst/>
                <a:latin typeface="+mj-lt"/>
              </a:rPr>
              <a:t>Turkish</a:t>
            </a:r>
            <a:r>
              <a:rPr lang="tr-TR" sz="1800" dirty="0">
                <a:solidFill>
                  <a:srgbClr val="202122"/>
                </a:solidFill>
                <a:effectLst/>
                <a:latin typeface="+mj-lt"/>
              </a:rPr>
              <a:t> </a:t>
            </a:r>
            <a:r>
              <a:rPr lang="tr-TR" sz="1800" dirty="0" err="1">
                <a:solidFill>
                  <a:srgbClr val="202122"/>
                </a:solidFill>
                <a:effectLst/>
                <a:latin typeface="+mj-lt"/>
              </a:rPr>
              <a:t>Delight</a:t>
            </a:r>
            <a:r>
              <a:rPr lang="tr-TR" sz="1800" dirty="0">
                <a:solidFill>
                  <a:srgbClr val="202122"/>
                </a:solidFill>
                <a:effectLst/>
                <a:latin typeface="+mj-lt"/>
              </a:rPr>
              <a:t>" adıyla 18. yüzyılda tanınmaya başlandı. Daha önceleri bal ya da pekmez ve un bileşimi ile yapılan lokumun 17. yüzyılda "Kelle şekeri" olarak bilinen rafine şeker ile özellikle nişastanın bulunup ülkeye getirilmesi sayesinde hem yapımı, hem de lezzeti değişti.</a:t>
            </a:r>
            <a:endParaRPr lang="tr-TR" sz="1800" dirty="0">
              <a:latin typeface="+mj-lt"/>
            </a:endParaRPr>
          </a:p>
        </p:txBody>
      </p:sp>
      <p:pic>
        <p:nvPicPr>
          <p:cNvPr id="4" name="Resim 3">
            <a:extLst>
              <a:ext uri="{FF2B5EF4-FFF2-40B4-BE49-F238E27FC236}">
                <a16:creationId xmlns:a16="http://schemas.microsoft.com/office/drawing/2014/main" xmlns="" id="{07D1C78A-53CA-9273-6C1A-7160F94AED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000" y="1387376"/>
            <a:ext cx="5400000" cy="3593455"/>
          </a:xfrm>
          <a:prstGeom prst="rect">
            <a:avLst/>
          </a:prstGeom>
        </p:spPr>
      </p:pic>
    </p:spTree>
    <p:extLst>
      <p:ext uri="{BB962C8B-B14F-4D97-AF65-F5344CB8AC3E}">
        <p14:creationId xmlns:p14="http://schemas.microsoft.com/office/powerpoint/2010/main" val="4308425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Başlık 4">
            <a:extLst>
              <a:ext uri="{FF2B5EF4-FFF2-40B4-BE49-F238E27FC236}">
                <a16:creationId xmlns:a16="http://schemas.microsoft.com/office/drawing/2014/main" xmlns="" id="{5FD7564B-40E2-7270-67A2-E750D1A33AB1}"/>
              </a:ext>
            </a:extLst>
          </p:cNvPr>
          <p:cNvSpPr>
            <a:spLocks noGrp="1"/>
          </p:cNvSpPr>
          <p:nvPr>
            <p:ph type="title"/>
          </p:nvPr>
        </p:nvSpPr>
        <p:spPr>
          <a:xfrm>
            <a:off x="342900" y="0"/>
            <a:ext cx="6172200" cy="1651000"/>
          </a:xfrm>
        </p:spPr>
        <p:txBody>
          <a:bodyPr>
            <a:normAutofit/>
          </a:bodyPr>
          <a:lstStyle/>
          <a:p>
            <a:r>
              <a:rPr lang="tr-TR" sz="3000" b="1" dirty="0">
                <a:solidFill>
                  <a:schemeClr val="accent3">
                    <a:lumMod val="50000"/>
                  </a:schemeClr>
                </a:solidFill>
              </a:rPr>
              <a:t>AYRAN</a:t>
            </a:r>
          </a:p>
        </p:txBody>
      </p:sp>
      <p:sp>
        <p:nvSpPr>
          <p:cNvPr id="3" name="İçerik Yer Tutucusu 2"/>
          <p:cNvSpPr>
            <a:spLocks noGrp="1"/>
          </p:cNvSpPr>
          <p:nvPr>
            <p:ph idx="1"/>
          </p:nvPr>
        </p:nvSpPr>
        <p:spPr>
          <a:xfrm>
            <a:off x="2996952" y="5169023"/>
            <a:ext cx="3600000" cy="3384377"/>
          </a:xfrm>
        </p:spPr>
        <p:txBody>
          <a:bodyPr>
            <a:noAutofit/>
          </a:bodyPr>
          <a:lstStyle/>
          <a:p>
            <a:pPr marL="0" indent="0" algn="just">
              <a:buNone/>
            </a:pPr>
            <a:r>
              <a:rPr lang="tr-TR" sz="1800" dirty="0"/>
              <a:t>Ayran yoğurdun içine su katılarak elde edilen bir tür içecektir. Türk mutfağına ait olan en yaygın içeceklerdendir.</a:t>
            </a:r>
          </a:p>
          <a:p>
            <a:pPr marL="0" indent="0" algn="just">
              <a:buNone/>
            </a:pPr>
            <a:r>
              <a:rPr lang="tr-TR" sz="1800" dirty="0"/>
              <a:t>MS 552-745 yılları arasında hüküm süren Göktürkler, ekşiyen yoğurdun ekşiliğini azaltmak için üzerine su eklediler. Böylece tesadüfen ayran ortaya çıkmış oldu.</a:t>
            </a:r>
          </a:p>
          <a:p>
            <a:pPr marL="0" indent="0" algn="just">
              <a:buNone/>
            </a:pPr>
            <a:r>
              <a:rPr lang="tr-TR" sz="1800" dirty="0"/>
              <a:t>Ayran kelimesi, tarihte ilk defa  Divan-ı Lügat-it Türk eserinde "</a:t>
            </a:r>
            <a:r>
              <a:rPr lang="tr-TR" sz="1800" i="1" dirty="0"/>
              <a:t>sütten elde edilen bir içecek</a:t>
            </a:r>
            <a:r>
              <a:rPr lang="tr-TR" sz="1800" dirty="0"/>
              <a:t>" olarak tanımlanmıştır.</a:t>
            </a:r>
          </a:p>
        </p:txBody>
      </p:sp>
      <p:pic>
        <p:nvPicPr>
          <p:cNvPr id="7" name="Resim 6">
            <a:extLst>
              <a:ext uri="{FF2B5EF4-FFF2-40B4-BE49-F238E27FC236}">
                <a16:creationId xmlns:a16="http://schemas.microsoft.com/office/drawing/2014/main" xmlns="" id="{9D8CCC54-FFD2-0D50-A05F-479421AB4F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80" y="5673079"/>
            <a:ext cx="2232248" cy="2880321"/>
          </a:xfrm>
          <a:prstGeom prst="rect">
            <a:avLst/>
          </a:prstGeom>
        </p:spPr>
      </p:pic>
      <p:pic>
        <p:nvPicPr>
          <p:cNvPr id="9" name="Resim 8">
            <a:extLst>
              <a:ext uri="{FF2B5EF4-FFF2-40B4-BE49-F238E27FC236}">
                <a16:creationId xmlns:a16="http://schemas.microsoft.com/office/drawing/2014/main" xmlns="" id="{15F3A031-DC65-06BC-8DF2-B5AF42E095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000" y="1136977"/>
            <a:ext cx="3600000" cy="3600000"/>
          </a:xfrm>
          <a:prstGeom prst="rect">
            <a:avLst/>
          </a:prstGeom>
        </p:spPr>
      </p:pic>
    </p:spTree>
    <p:extLst>
      <p:ext uri="{BB962C8B-B14F-4D97-AF65-F5344CB8AC3E}">
        <p14:creationId xmlns:p14="http://schemas.microsoft.com/office/powerpoint/2010/main" val="12678845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342900" y="396699"/>
            <a:ext cx="6172200" cy="1019908"/>
          </a:xfrm>
        </p:spPr>
        <p:txBody>
          <a:bodyPr>
            <a:normAutofit/>
          </a:bodyPr>
          <a:lstStyle/>
          <a:p>
            <a:r>
              <a:rPr lang="tr-TR" sz="3000" b="1" dirty="0">
                <a:solidFill>
                  <a:schemeClr val="accent3">
                    <a:lumMod val="50000"/>
                  </a:schemeClr>
                </a:solidFill>
              </a:rPr>
              <a:t>GÖZLEME</a:t>
            </a:r>
          </a:p>
        </p:txBody>
      </p:sp>
      <p:sp>
        <p:nvSpPr>
          <p:cNvPr id="3" name="İçerik Yer Tutucusu 2"/>
          <p:cNvSpPr>
            <a:spLocks noGrp="1"/>
          </p:cNvSpPr>
          <p:nvPr>
            <p:ph idx="1"/>
          </p:nvPr>
        </p:nvSpPr>
        <p:spPr>
          <a:xfrm>
            <a:off x="692696" y="5529064"/>
            <a:ext cx="5531634" cy="3744417"/>
          </a:xfrm>
        </p:spPr>
        <p:txBody>
          <a:bodyPr>
            <a:noAutofit/>
          </a:bodyPr>
          <a:lstStyle/>
          <a:p>
            <a:pPr marL="0" indent="0" algn="just">
              <a:buNone/>
            </a:pPr>
            <a:r>
              <a:rPr lang="tr-TR" sz="1800" dirty="0"/>
              <a:t>Gözleme ince olarak açılmış yufkanın çeşitli iç malzemelerle doldurulduktan sonra, sac üzerinde odun ateşinde pişirilmesiyle hazırlanan bir çeşit aperatif Türk böreğidir.</a:t>
            </a:r>
          </a:p>
          <a:p>
            <a:pPr marL="0" indent="0" algn="just">
              <a:buNone/>
            </a:pPr>
            <a:r>
              <a:rPr lang="tr-TR" sz="1800" dirty="0"/>
              <a:t>Selçuklular döneminde közde pişirilen ekmek anlamına gelen “</a:t>
            </a:r>
            <a:r>
              <a:rPr lang="tr-TR" sz="1800" dirty="0" err="1"/>
              <a:t>Közmen</a:t>
            </a:r>
            <a:r>
              <a:rPr lang="tr-TR" sz="1800" dirty="0"/>
              <a:t>”, gözleme manasında kullanılan ilk deyimlerdendir. Zaman içinde konuşma dilinin </a:t>
            </a:r>
            <a:r>
              <a:rPr lang="tr-TR" sz="1800" dirty="0" err="1"/>
              <a:t>evrilmesiyle</a:t>
            </a:r>
            <a:r>
              <a:rPr lang="tr-TR" sz="1800" dirty="0"/>
              <a:t> ve değişiklik gösteren yöre lehçeleri sebebiyle, değişiklik göstererek gözleme adını almıştır.</a:t>
            </a:r>
          </a:p>
          <a:p>
            <a:pPr marL="0" indent="0" algn="just">
              <a:buNone/>
            </a:pPr>
            <a:endParaRPr lang="tr-TR" sz="1600" b="1" dirty="0"/>
          </a:p>
        </p:txBody>
      </p:sp>
      <p:pic>
        <p:nvPicPr>
          <p:cNvPr id="5" name="Resim 4">
            <a:extLst>
              <a:ext uri="{FF2B5EF4-FFF2-40B4-BE49-F238E27FC236}">
                <a16:creationId xmlns:a16="http://schemas.microsoft.com/office/drawing/2014/main" xmlns="" id="{18742C7D-6F70-CE97-F7CB-DE58B60206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696" y="1448431"/>
            <a:ext cx="5531634" cy="3427200"/>
          </a:xfrm>
          <a:prstGeom prst="rect">
            <a:avLst/>
          </a:prstGeom>
        </p:spPr>
      </p:pic>
    </p:spTree>
    <p:extLst>
      <p:ext uri="{BB962C8B-B14F-4D97-AF65-F5344CB8AC3E}">
        <p14:creationId xmlns:p14="http://schemas.microsoft.com/office/powerpoint/2010/main" val="28130374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342900" y="396699"/>
            <a:ext cx="6172200" cy="1019908"/>
          </a:xfrm>
        </p:spPr>
        <p:txBody>
          <a:bodyPr>
            <a:normAutofit/>
          </a:bodyPr>
          <a:lstStyle/>
          <a:p>
            <a:pPr marL="0" indent="0">
              <a:buNone/>
            </a:pPr>
            <a:r>
              <a:rPr lang="tr-TR" sz="3000" b="1" dirty="0">
                <a:solidFill>
                  <a:schemeClr val="accent3">
                    <a:lumMod val="50000"/>
                  </a:schemeClr>
                </a:solidFill>
              </a:rPr>
              <a:t>TÜRK HAMAMI</a:t>
            </a:r>
          </a:p>
        </p:txBody>
      </p:sp>
      <p:sp>
        <p:nvSpPr>
          <p:cNvPr id="3" name="İçerik Yer Tutucusu 2"/>
          <p:cNvSpPr>
            <a:spLocks noGrp="1"/>
          </p:cNvSpPr>
          <p:nvPr>
            <p:ph idx="1"/>
          </p:nvPr>
        </p:nvSpPr>
        <p:spPr>
          <a:xfrm>
            <a:off x="476672" y="6009805"/>
            <a:ext cx="6008116" cy="4680520"/>
          </a:xfrm>
        </p:spPr>
        <p:txBody>
          <a:bodyPr>
            <a:noAutofit/>
          </a:bodyPr>
          <a:lstStyle/>
          <a:p>
            <a:pPr marL="0" indent="0" algn="just">
              <a:buNone/>
            </a:pPr>
            <a:r>
              <a:rPr lang="tr-TR" sz="1800" dirty="0"/>
              <a:t>Anadolu’da çok eski zamanlardan beri bir hamam kültürü vardır. Türkler Orta Asya’da yaşarken var olan hamam geleneklerini göç ettikleri Anadolu’ya da taşıdılar. Kendilerinden önce yaşayanların bıraktığı mermer hamam kültürünün üzerine kendi geleneklerini yerleştirdiler. Zaman içinde çok özel günlerin kutlandığı yerler hamamlar oldu. Bugün bile devam eden kadınlar için “gelin hamamı”, “loğusa hamamı”, “bebeğin kırk hamamı”, “adak hamamı”, “yas alma hamamı” erkeklerde ise “damat hamamı”, “sünnet hamamı”, “asker hamamı” ve “bayram hamamı” güncelliğini korumaktadır. </a:t>
            </a:r>
          </a:p>
        </p:txBody>
      </p:sp>
      <p:pic>
        <p:nvPicPr>
          <p:cNvPr id="6" name="Resim 5">
            <a:extLst>
              <a:ext uri="{FF2B5EF4-FFF2-40B4-BE49-F238E27FC236}">
                <a16:creationId xmlns:a16="http://schemas.microsoft.com/office/drawing/2014/main" xmlns="" id="{AD3D69C1-3EDE-0784-B70D-AFC5DF2757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788" y="1555935"/>
            <a:ext cx="6120000" cy="4057826"/>
          </a:xfrm>
          <a:prstGeom prst="rect">
            <a:avLst/>
          </a:prstGeom>
        </p:spPr>
      </p:pic>
    </p:spTree>
    <p:extLst>
      <p:ext uri="{BB962C8B-B14F-4D97-AF65-F5344CB8AC3E}">
        <p14:creationId xmlns:p14="http://schemas.microsoft.com/office/powerpoint/2010/main" val="9915141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342900" y="396699"/>
            <a:ext cx="6172200" cy="1019908"/>
          </a:xfrm>
        </p:spPr>
        <p:txBody>
          <a:bodyPr>
            <a:normAutofit/>
          </a:bodyPr>
          <a:lstStyle/>
          <a:p>
            <a:pPr marL="0" indent="0">
              <a:buNone/>
            </a:pPr>
            <a:r>
              <a:rPr lang="tr-TR" sz="3000" b="1" dirty="0">
                <a:solidFill>
                  <a:schemeClr val="accent3">
                    <a:lumMod val="50000"/>
                  </a:schemeClr>
                </a:solidFill>
              </a:rPr>
              <a:t>KARAGÖZ İLE HACİVAT</a:t>
            </a:r>
          </a:p>
        </p:txBody>
      </p:sp>
      <p:sp>
        <p:nvSpPr>
          <p:cNvPr id="3" name="İçerik Yer Tutucusu 2"/>
          <p:cNvSpPr>
            <a:spLocks noGrp="1"/>
          </p:cNvSpPr>
          <p:nvPr>
            <p:ph idx="1"/>
          </p:nvPr>
        </p:nvSpPr>
        <p:spPr>
          <a:xfrm>
            <a:off x="819661" y="6105128"/>
            <a:ext cx="5400600" cy="2592288"/>
          </a:xfrm>
        </p:spPr>
        <p:txBody>
          <a:bodyPr>
            <a:noAutofit/>
          </a:bodyPr>
          <a:lstStyle/>
          <a:p>
            <a:pPr marL="0" indent="0" algn="just">
              <a:buNone/>
            </a:pPr>
            <a:r>
              <a:rPr lang="tr-TR" sz="1800" dirty="0"/>
              <a:t>Karagöz ile Hacivat, taklide ve karşılıklı konuşmaya dayanan, iki boyutlu tasvirlerle bir perdede oynatılan gölge oyunudur. Karagöz oynatıcısına kurgusal, hayali denir.  Oyunda konuşmaların değişmesi baş hareketleriyle yapılır.</a:t>
            </a:r>
          </a:p>
          <a:p>
            <a:pPr marL="0" indent="0" algn="just">
              <a:buNone/>
            </a:pPr>
            <a:r>
              <a:rPr lang="tr-TR" sz="1800" dirty="0"/>
              <a:t>Bu iki karakterin gerçekten yaşayıp yaşamadığı, yaşadıysa nerede nasıl yaşadığı kesin olarak bilinmemektedir. Anlatılanlar rivayete dayanır, zira gerçekten yaşamış olsalar bile büyük ihtimalle bahsedilen dönemde tarih kitaplarına girecek kadar önemli bulmamışlardır. </a:t>
            </a: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0768" y="1416607"/>
            <a:ext cx="4358386" cy="4331971"/>
          </a:xfrm>
          <a:prstGeom prst="rect">
            <a:avLst/>
          </a:prstGeom>
        </p:spPr>
      </p:pic>
    </p:spTree>
    <p:extLst>
      <p:ext uri="{BB962C8B-B14F-4D97-AF65-F5344CB8AC3E}">
        <p14:creationId xmlns:p14="http://schemas.microsoft.com/office/powerpoint/2010/main" val="27296786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342900" y="396699"/>
            <a:ext cx="6172200" cy="1019908"/>
          </a:xfrm>
        </p:spPr>
        <p:txBody>
          <a:bodyPr>
            <a:normAutofit fontScale="90000"/>
          </a:bodyPr>
          <a:lstStyle/>
          <a:p>
            <a:r>
              <a:rPr lang="tr-TR" dirty="0">
                <a:solidFill>
                  <a:schemeClr val="accent3">
                    <a:lumMod val="50000"/>
                  </a:schemeClr>
                </a:solidFill>
              </a:rPr>
              <a:t>KÜLTÜREL VE DOĞAL MİRAS</a:t>
            </a:r>
            <a:br>
              <a:rPr lang="tr-TR" dirty="0">
                <a:solidFill>
                  <a:schemeClr val="accent3">
                    <a:lumMod val="50000"/>
                  </a:schemeClr>
                </a:solidFill>
              </a:rPr>
            </a:br>
            <a:r>
              <a:rPr lang="tr-TR" sz="3300" b="1" dirty="0">
                <a:solidFill>
                  <a:schemeClr val="accent3">
                    <a:lumMod val="50000"/>
                  </a:schemeClr>
                </a:solidFill>
              </a:rPr>
              <a:t>DENİZ KAPLUMBAĞASI</a:t>
            </a:r>
            <a:br>
              <a:rPr lang="tr-TR" sz="3300" b="1" dirty="0">
                <a:solidFill>
                  <a:schemeClr val="accent3">
                    <a:lumMod val="50000"/>
                  </a:schemeClr>
                </a:solidFill>
              </a:rPr>
            </a:br>
            <a:endParaRPr lang="tr-TR" sz="3300" dirty="0">
              <a:solidFill>
                <a:schemeClr val="accent3">
                  <a:lumMod val="50000"/>
                </a:schemeClr>
              </a:solidFill>
            </a:endParaRPr>
          </a:p>
        </p:txBody>
      </p:sp>
      <p:sp>
        <p:nvSpPr>
          <p:cNvPr id="3" name="İçerik Yer Tutucusu 2"/>
          <p:cNvSpPr>
            <a:spLocks noGrp="1"/>
          </p:cNvSpPr>
          <p:nvPr>
            <p:ph idx="1"/>
          </p:nvPr>
        </p:nvSpPr>
        <p:spPr>
          <a:xfrm>
            <a:off x="512676" y="6124924"/>
            <a:ext cx="5832648" cy="3384377"/>
          </a:xfrm>
        </p:spPr>
        <p:txBody>
          <a:bodyPr>
            <a:noAutofit/>
          </a:bodyPr>
          <a:lstStyle/>
          <a:p>
            <a:pPr marL="0" indent="0" algn="just">
              <a:buNone/>
            </a:pPr>
            <a:r>
              <a:rPr lang="tr-TR" sz="1800" dirty="0"/>
              <a:t>Yumurtlamak haricinde karaya hiç çıkmayan </a:t>
            </a:r>
            <a:r>
              <a:rPr lang="tr-TR" sz="1800" dirty="0" err="1"/>
              <a:t>caretta</a:t>
            </a:r>
            <a:r>
              <a:rPr lang="tr-TR" sz="1800" dirty="0"/>
              <a:t> </a:t>
            </a:r>
            <a:r>
              <a:rPr lang="tr-TR" sz="1800" dirty="0" err="1"/>
              <a:t>caretta'lar</a:t>
            </a:r>
            <a:r>
              <a:rPr lang="tr-TR" sz="1800" dirty="0"/>
              <a:t>, nesli tükenmekte olan canlılar kategorisinde yer almaktadır. Türkiye’nin Akdeniz kıyılarında iri başlı deniz kaplumbağası (</a:t>
            </a:r>
            <a:r>
              <a:rPr lang="tr-TR" sz="1800" i="1" dirty="0" err="1"/>
              <a:t>Caretta</a:t>
            </a:r>
            <a:r>
              <a:rPr lang="tr-TR" sz="1800" i="1" dirty="0"/>
              <a:t> </a:t>
            </a:r>
            <a:r>
              <a:rPr lang="tr-TR" sz="1800" i="1" dirty="0" err="1"/>
              <a:t>caretta</a:t>
            </a:r>
            <a:r>
              <a:rPr lang="tr-TR" sz="1800" dirty="0"/>
              <a:t>) ve yeşil deniz kaplumbağası (</a:t>
            </a:r>
            <a:r>
              <a:rPr lang="tr-TR" sz="1800" i="1" dirty="0" err="1"/>
              <a:t>Chelonia</a:t>
            </a:r>
            <a:r>
              <a:rPr lang="tr-TR" sz="1800" i="1" dirty="0"/>
              <a:t> </a:t>
            </a:r>
            <a:r>
              <a:rPr lang="tr-TR" sz="1800" i="1" dirty="0" err="1"/>
              <a:t>mydas</a:t>
            </a:r>
            <a:r>
              <a:rPr lang="tr-TR" sz="1800" dirty="0"/>
              <a:t>) türleri yumurta bırakmaktadır.</a:t>
            </a:r>
            <a:r>
              <a:rPr lang="tr-TR" sz="1800" b="1" dirty="0"/>
              <a:t> </a:t>
            </a:r>
            <a:r>
              <a:rPr lang="tr-TR" sz="1800" dirty="0"/>
              <a:t>Akdeniz’de geçmişten günümüze kadar yapılan çalışmaların sonuçlarına göre, </a:t>
            </a:r>
            <a:r>
              <a:rPr lang="tr-TR" sz="1800" i="1" dirty="0" err="1"/>
              <a:t>Caretta</a:t>
            </a:r>
            <a:r>
              <a:rPr lang="tr-TR" sz="1800" i="1" dirty="0"/>
              <a:t> </a:t>
            </a:r>
            <a:r>
              <a:rPr lang="tr-TR" sz="1800" i="1" dirty="0" err="1"/>
              <a:t>caretta</a:t>
            </a:r>
            <a:r>
              <a:rPr lang="tr-TR" sz="1800" dirty="0"/>
              <a:t> türünün en önemli yuvalama alanları Türkiye ve Yunanistan’dır. </a:t>
            </a:r>
          </a:p>
        </p:txBody>
      </p:sp>
      <p:pic>
        <p:nvPicPr>
          <p:cNvPr id="18434" name="Picture 2" descr="C:\Users\kalite\Desktop\CASTİVAL SİSTEM\Travelife\Etiketler\Caret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672" y="1462973"/>
            <a:ext cx="5976664" cy="4066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0412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342900" y="396699"/>
            <a:ext cx="6172200" cy="1019908"/>
          </a:xfrm>
        </p:spPr>
        <p:txBody>
          <a:bodyPr>
            <a:normAutofit/>
          </a:bodyPr>
          <a:lstStyle/>
          <a:p>
            <a:r>
              <a:rPr lang="tr-TR" sz="3000" dirty="0">
                <a:solidFill>
                  <a:schemeClr val="accent3">
                    <a:lumMod val="50000"/>
                  </a:schemeClr>
                </a:solidFill>
              </a:rPr>
              <a:t>ENDEMİK HAYVAN TÜRLERİ</a:t>
            </a:r>
          </a:p>
        </p:txBody>
      </p:sp>
      <p:sp>
        <p:nvSpPr>
          <p:cNvPr id="3" name="İçerik Yer Tutucusu 2"/>
          <p:cNvSpPr>
            <a:spLocks noGrp="1"/>
          </p:cNvSpPr>
          <p:nvPr>
            <p:ph idx="1"/>
          </p:nvPr>
        </p:nvSpPr>
        <p:spPr>
          <a:xfrm>
            <a:off x="580254" y="3397130"/>
            <a:ext cx="2240566" cy="792088"/>
          </a:xfrm>
        </p:spPr>
        <p:txBody>
          <a:bodyPr>
            <a:noAutofit/>
          </a:bodyPr>
          <a:lstStyle/>
          <a:p>
            <a:pPr marL="0" indent="0" algn="just">
              <a:buNone/>
            </a:pPr>
            <a:r>
              <a:rPr lang="tr-TR" sz="1600" b="1" dirty="0">
                <a:solidFill>
                  <a:schemeClr val="accent3">
                    <a:lumMod val="50000"/>
                  </a:schemeClr>
                </a:solidFill>
              </a:rPr>
              <a:t>DENİZ KAPLUMBAĞASI</a:t>
            </a:r>
          </a:p>
          <a:p>
            <a:pPr marL="0" indent="0" algn="ctr">
              <a:buNone/>
            </a:pPr>
            <a:r>
              <a:rPr lang="tr-TR" sz="1600" b="1" i="1" dirty="0" err="1">
                <a:solidFill>
                  <a:schemeClr val="accent3">
                    <a:lumMod val="50000"/>
                  </a:schemeClr>
                </a:solidFill>
              </a:rPr>
              <a:t>Caretta</a:t>
            </a:r>
            <a:r>
              <a:rPr lang="tr-TR" sz="1600" b="1" i="1" dirty="0">
                <a:solidFill>
                  <a:schemeClr val="accent3">
                    <a:lumMod val="50000"/>
                  </a:schemeClr>
                </a:solidFill>
              </a:rPr>
              <a:t> </a:t>
            </a:r>
            <a:r>
              <a:rPr lang="tr-TR" sz="1600" b="1" i="1" dirty="0" err="1">
                <a:solidFill>
                  <a:schemeClr val="accent3">
                    <a:lumMod val="50000"/>
                  </a:schemeClr>
                </a:solidFill>
              </a:rPr>
              <a:t>Caretta</a:t>
            </a:r>
            <a:endParaRPr lang="tr-TR" sz="1600" dirty="0">
              <a:solidFill>
                <a:schemeClr val="accent3">
                  <a:lumMod val="50000"/>
                </a:schemeClr>
              </a:solidFill>
            </a:endParaRPr>
          </a:p>
        </p:txBody>
      </p:sp>
      <p:sp>
        <p:nvSpPr>
          <p:cNvPr id="8" name="İçerik Yer Tutucusu 2"/>
          <p:cNvSpPr txBox="1">
            <a:spLocks/>
          </p:cNvSpPr>
          <p:nvPr/>
        </p:nvSpPr>
        <p:spPr>
          <a:xfrm>
            <a:off x="3933056" y="3397130"/>
            <a:ext cx="2726060" cy="7920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1600" b="1" dirty="0">
                <a:solidFill>
                  <a:schemeClr val="accent3">
                    <a:lumMod val="50000"/>
                  </a:schemeClr>
                </a:solidFill>
              </a:rPr>
              <a:t>ANADOLU PARSI</a:t>
            </a:r>
          </a:p>
          <a:p>
            <a:pPr marL="0" indent="0" algn="ctr">
              <a:buFont typeface="Arial" pitchFamily="34" charset="0"/>
              <a:buNone/>
            </a:pPr>
            <a:r>
              <a:rPr lang="tr-TR" sz="1600" b="1" i="1" dirty="0" err="1">
                <a:solidFill>
                  <a:schemeClr val="accent3">
                    <a:lumMod val="50000"/>
                  </a:schemeClr>
                </a:solidFill>
              </a:rPr>
              <a:t>Pantera</a:t>
            </a:r>
            <a:r>
              <a:rPr lang="tr-TR" sz="1600" b="1" i="1" dirty="0">
                <a:solidFill>
                  <a:schemeClr val="accent3">
                    <a:lumMod val="50000"/>
                  </a:schemeClr>
                </a:solidFill>
              </a:rPr>
              <a:t> </a:t>
            </a:r>
            <a:r>
              <a:rPr lang="tr-TR" sz="1600" b="1" i="1" dirty="0" err="1">
                <a:solidFill>
                  <a:schemeClr val="accent3">
                    <a:lumMod val="50000"/>
                  </a:schemeClr>
                </a:solidFill>
              </a:rPr>
              <a:t>pardus</a:t>
            </a:r>
            <a:r>
              <a:rPr lang="tr-TR" sz="1600" b="1" i="1" dirty="0">
                <a:solidFill>
                  <a:schemeClr val="accent3">
                    <a:lumMod val="50000"/>
                  </a:schemeClr>
                </a:solidFill>
              </a:rPr>
              <a:t> </a:t>
            </a:r>
            <a:r>
              <a:rPr lang="tr-TR" sz="1600" b="1" i="1" dirty="0" err="1">
                <a:solidFill>
                  <a:schemeClr val="accent3">
                    <a:lumMod val="50000"/>
                  </a:schemeClr>
                </a:solidFill>
              </a:rPr>
              <a:t>tuttiana</a:t>
            </a:r>
            <a:endParaRPr lang="tr-TR" sz="1600" dirty="0">
              <a:solidFill>
                <a:schemeClr val="accent3">
                  <a:lumMod val="50000"/>
                </a:schemeClr>
              </a:solidFill>
            </a:endParaRPr>
          </a:p>
        </p:txBody>
      </p:sp>
      <p:sp>
        <p:nvSpPr>
          <p:cNvPr id="10" name="İçerik Yer Tutucusu 2"/>
          <p:cNvSpPr txBox="1">
            <a:spLocks/>
          </p:cNvSpPr>
          <p:nvPr/>
        </p:nvSpPr>
        <p:spPr>
          <a:xfrm>
            <a:off x="664981" y="9091999"/>
            <a:ext cx="2240566" cy="7920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1600" b="1" dirty="0">
                <a:solidFill>
                  <a:schemeClr val="accent3">
                    <a:lumMod val="50000"/>
                  </a:schemeClr>
                </a:solidFill>
              </a:rPr>
              <a:t>HOPA ENGEREĞİ</a:t>
            </a:r>
          </a:p>
          <a:p>
            <a:pPr marL="0" indent="0" algn="ctr">
              <a:buFont typeface="Arial" pitchFamily="34" charset="0"/>
              <a:buNone/>
            </a:pPr>
            <a:r>
              <a:rPr lang="tr-TR" sz="1600" b="1" i="1" dirty="0" err="1">
                <a:solidFill>
                  <a:schemeClr val="accent3">
                    <a:lumMod val="50000"/>
                  </a:schemeClr>
                </a:solidFill>
              </a:rPr>
              <a:t>Vipena</a:t>
            </a:r>
            <a:r>
              <a:rPr lang="tr-TR" sz="1600" b="1" i="1" dirty="0">
                <a:solidFill>
                  <a:schemeClr val="accent3">
                    <a:lumMod val="50000"/>
                  </a:schemeClr>
                </a:solidFill>
              </a:rPr>
              <a:t> </a:t>
            </a:r>
            <a:r>
              <a:rPr lang="tr-TR" sz="1600" b="1" i="1" dirty="0" err="1">
                <a:solidFill>
                  <a:schemeClr val="accent3">
                    <a:lumMod val="50000"/>
                  </a:schemeClr>
                </a:solidFill>
              </a:rPr>
              <a:t>kaznakovi</a:t>
            </a:r>
            <a:endParaRPr lang="tr-TR" sz="1600" dirty="0">
              <a:solidFill>
                <a:schemeClr val="accent3">
                  <a:lumMod val="50000"/>
                </a:schemeClr>
              </a:solidFill>
            </a:endParaRPr>
          </a:p>
        </p:txBody>
      </p:sp>
      <p:sp>
        <p:nvSpPr>
          <p:cNvPr id="12" name="İçerik Yer Tutucusu 2"/>
          <p:cNvSpPr txBox="1">
            <a:spLocks/>
          </p:cNvSpPr>
          <p:nvPr/>
        </p:nvSpPr>
        <p:spPr>
          <a:xfrm>
            <a:off x="664981" y="6248778"/>
            <a:ext cx="2240566" cy="7920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1600" b="1" dirty="0">
                <a:solidFill>
                  <a:schemeClr val="accent3">
                    <a:lumMod val="50000"/>
                  </a:schemeClr>
                </a:solidFill>
              </a:rPr>
              <a:t>ANADOLU MİFLONU</a:t>
            </a:r>
          </a:p>
          <a:p>
            <a:pPr marL="0" indent="0" algn="ctr">
              <a:buFont typeface="Arial" pitchFamily="34" charset="0"/>
              <a:buNone/>
            </a:pPr>
            <a:r>
              <a:rPr lang="tr-TR" sz="1600" b="1" i="1" dirty="0" err="1">
                <a:solidFill>
                  <a:schemeClr val="accent3">
                    <a:lumMod val="50000"/>
                  </a:schemeClr>
                </a:solidFill>
              </a:rPr>
              <a:t>Ovis</a:t>
            </a:r>
            <a:r>
              <a:rPr lang="tr-TR" sz="1600" b="1" i="1" dirty="0">
                <a:solidFill>
                  <a:schemeClr val="accent3">
                    <a:lumMod val="50000"/>
                  </a:schemeClr>
                </a:solidFill>
              </a:rPr>
              <a:t> </a:t>
            </a:r>
            <a:r>
              <a:rPr lang="tr-TR" sz="1600" b="1" i="1" dirty="0" err="1">
                <a:solidFill>
                  <a:schemeClr val="accent3">
                    <a:lumMod val="50000"/>
                  </a:schemeClr>
                </a:solidFill>
              </a:rPr>
              <a:t>orientalis</a:t>
            </a:r>
            <a:r>
              <a:rPr lang="tr-TR" sz="1600" b="1" i="1" dirty="0">
                <a:solidFill>
                  <a:schemeClr val="accent3">
                    <a:lumMod val="50000"/>
                  </a:schemeClr>
                </a:solidFill>
              </a:rPr>
              <a:t> </a:t>
            </a:r>
            <a:r>
              <a:rPr lang="tr-TR" sz="1600" b="1" i="1" dirty="0" err="1">
                <a:solidFill>
                  <a:schemeClr val="accent3">
                    <a:lumMod val="50000"/>
                  </a:schemeClr>
                </a:solidFill>
              </a:rPr>
              <a:t>anatolica</a:t>
            </a:r>
            <a:endParaRPr lang="tr-TR" sz="1600" dirty="0">
              <a:solidFill>
                <a:schemeClr val="accent3">
                  <a:lumMod val="50000"/>
                </a:schemeClr>
              </a:solidFill>
            </a:endParaRPr>
          </a:p>
        </p:txBody>
      </p:sp>
      <p:sp>
        <p:nvSpPr>
          <p:cNvPr id="14" name="İçerik Yer Tutucusu 2"/>
          <p:cNvSpPr txBox="1">
            <a:spLocks/>
          </p:cNvSpPr>
          <p:nvPr/>
        </p:nvSpPr>
        <p:spPr>
          <a:xfrm>
            <a:off x="4175803" y="9067322"/>
            <a:ext cx="2240566" cy="7920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1600" b="1" dirty="0">
                <a:solidFill>
                  <a:schemeClr val="accent3">
                    <a:lumMod val="50000"/>
                  </a:schemeClr>
                </a:solidFill>
              </a:rPr>
              <a:t>STEP VAŞAĞI</a:t>
            </a:r>
          </a:p>
          <a:p>
            <a:pPr marL="0" indent="0" algn="ctr">
              <a:buFont typeface="Arial" pitchFamily="34" charset="0"/>
              <a:buNone/>
            </a:pPr>
            <a:r>
              <a:rPr lang="tr-TR" sz="1600" b="1" i="1" dirty="0" err="1">
                <a:solidFill>
                  <a:schemeClr val="accent3">
                    <a:lumMod val="50000"/>
                  </a:schemeClr>
                </a:solidFill>
              </a:rPr>
              <a:t>Felis</a:t>
            </a:r>
            <a:r>
              <a:rPr lang="tr-TR" sz="1600" b="1" i="1" dirty="0">
                <a:solidFill>
                  <a:schemeClr val="accent3">
                    <a:lumMod val="50000"/>
                  </a:schemeClr>
                </a:solidFill>
              </a:rPr>
              <a:t> </a:t>
            </a:r>
            <a:r>
              <a:rPr lang="tr-TR" sz="1600" b="1" i="1" dirty="0" err="1">
                <a:solidFill>
                  <a:schemeClr val="accent3">
                    <a:lumMod val="50000"/>
                  </a:schemeClr>
                </a:solidFill>
              </a:rPr>
              <a:t>caraca</a:t>
            </a:r>
            <a:endParaRPr lang="tr-TR" sz="1600" dirty="0">
              <a:solidFill>
                <a:schemeClr val="accent3">
                  <a:lumMod val="50000"/>
                </a:schemeClr>
              </a:solidFill>
            </a:endParaRPr>
          </a:p>
        </p:txBody>
      </p:sp>
      <p:sp>
        <p:nvSpPr>
          <p:cNvPr id="16" name="İçerik Yer Tutucusu 2"/>
          <p:cNvSpPr txBox="1">
            <a:spLocks/>
          </p:cNvSpPr>
          <p:nvPr/>
        </p:nvSpPr>
        <p:spPr>
          <a:xfrm>
            <a:off x="4082207" y="6208261"/>
            <a:ext cx="2240566" cy="7920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1600" b="1" dirty="0">
                <a:solidFill>
                  <a:schemeClr val="accent3">
                    <a:lumMod val="50000"/>
                  </a:schemeClr>
                </a:solidFill>
              </a:rPr>
              <a:t>GELENGİ</a:t>
            </a:r>
          </a:p>
          <a:p>
            <a:pPr marL="0" indent="0" algn="ctr">
              <a:buFont typeface="Arial" pitchFamily="34" charset="0"/>
              <a:buNone/>
            </a:pPr>
            <a:r>
              <a:rPr lang="tr-TR" sz="1600" b="1" i="1" dirty="0" err="1">
                <a:solidFill>
                  <a:schemeClr val="accent3">
                    <a:lumMod val="50000"/>
                  </a:schemeClr>
                </a:solidFill>
              </a:rPr>
              <a:t>Citellus</a:t>
            </a:r>
            <a:r>
              <a:rPr lang="tr-TR" sz="1600" b="1" i="1" dirty="0">
                <a:solidFill>
                  <a:schemeClr val="accent3">
                    <a:lumMod val="50000"/>
                  </a:schemeClr>
                </a:solidFill>
              </a:rPr>
              <a:t> </a:t>
            </a:r>
            <a:r>
              <a:rPr lang="tr-TR" sz="1600" b="1" i="1" dirty="0" err="1">
                <a:solidFill>
                  <a:schemeClr val="accent3">
                    <a:lumMod val="50000"/>
                  </a:schemeClr>
                </a:solidFill>
              </a:rPr>
              <a:t>citellus</a:t>
            </a:r>
            <a:endParaRPr lang="tr-TR" sz="1600" dirty="0">
              <a:solidFill>
                <a:schemeClr val="accent3">
                  <a:lumMod val="50000"/>
                </a:schemeClr>
              </a:solidFill>
            </a:endParaRPr>
          </a:p>
        </p:txBody>
      </p:sp>
      <p:pic>
        <p:nvPicPr>
          <p:cNvPr id="15" name="Picture 2" descr="C:\Users\kalite\Desktop\CASTİVAL SİSTEM\Travelife\Etiketler\Caret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656" y="1424608"/>
            <a:ext cx="2842841" cy="1934064"/>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7952" y="1416607"/>
            <a:ext cx="2918404" cy="1942065"/>
          </a:xfrm>
          <a:prstGeom prst="rect">
            <a:avLst/>
          </a:prstGeom>
        </p:spPr>
      </p:pic>
      <p:pic>
        <p:nvPicPr>
          <p:cNvPr id="17" name="Resim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280" y="4435614"/>
            <a:ext cx="2466975" cy="1847850"/>
          </a:xfrm>
          <a:prstGeom prst="rect">
            <a:avLst/>
          </a:prstGeom>
        </p:spPr>
      </p:pic>
      <p:pic>
        <p:nvPicPr>
          <p:cNvPr id="18" name="Resim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5725" y="4460294"/>
            <a:ext cx="2619375" cy="1743075"/>
          </a:xfrm>
          <a:prstGeom prst="rect">
            <a:avLst/>
          </a:prstGeom>
        </p:spPr>
      </p:pic>
      <p:pic>
        <p:nvPicPr>
          <p:cNvPr id="19" name="Resim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961" y="7324247"/>
            <a:ext cx="2619375" cy="1743075"/>
          </a:xfrm>
          <a:prstGeom prst="rect">
            <a:avLst/>
          </a:prstGeom>
        </p:spPr>
      </p:pic>
      <p:pic>
        <p:nvPicPr>
          <p:cNvPr id="20" name="Resim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82207" y="7245966"/>
            <a:ext cx="2390775" cy="1816464"/>
          </a:xfrm>
          <a:prstGeom prst="rect">
            <a:avLst/>
          </a:prstGeom>
        </p:spPr>
      </p:pic>
    </p:spTree>
    <p:extLst>
      <p:ext uri="{BB962C8B-B14F-4D97-AF65-F5344CB8AC3E}">
        <p14:creationId xmlns:p14="http://schemas.microsoft.com/office/powerpoint/2010/main" val="7363105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260648" y="685595"/>
            <a:ext cx="6172200" cy="1019908"/>
          </a:xfrm>
        </p:spPr>
        <p:txBody>
          <a:bodyPr>
            <a:normAutofit fontScale="90000"/>
          </a:bodyPr>
          <a:lstStyle/>
          <a:p>
            <a:r>
              <a:rPr lang="tr-TR" dirty="0">
                <a:solidFill>
                  <a:schemeClr val="accent3">
                    <a:lumMod val="50000"/>
                  </a:schemeClr>
                </a:solidFill>
              </a:rPr>
              <a:t>KÜLTÜREL VE DOĞAL MİRAS</a:t>
            </a:r>
            <a:br>
              <a:rPr lang="tr-TR" dirty="0">
                <a:solidFill>
                  <a:schemeClr val="accent3">
                    <a:lumMod val="50000"/>
                  </a:schemeClr>
                </a:solidFill>
              </a:rPr>
            </a:br>
            <a:r>
              <a:rPr lang="tr-TR" sz="3300" b="1" dirty="0">
                <a:solidFill>
                  <a:schemeClr val="accent3">
                    <a:lumMod val="50000"/>
                  </a:schemeClr>
                </a:solidFill>
              </a:rPr>
              <a:t>KUM ZAMBAĞI (</a:t>
            </a:r>
            <a:r>
              <a:rPr lang="tr-TR" sz="3300" b="1" i="1" dirty="0" err="1">
                <a:solidFill>
                  <a:schemeClr val="accent3">
                    <a:lumMod val="50000"/>
                  </a:schemeClr>
                </a:solidFill>
              </a:rPr>
              <a:t>Pancratium</a:t>
            </a:r>
            <a:r>
              <a:rPr lang="tr-TR" sz="3300" b="1" i="1" dirty="0">
                <a:solidFill>
                  <a:schemeClr val="accent3">
                    <a:lumMod val="50000"/>
                  </a:schemeClr>
                </a:solidFill>
              </a:rPr>
              <a:t> </a:t>
            </a:r>
            <a:r>
              <a:rPr lang="tr-TR" sz="3300" b="1" i="1" dirty="0" err="1">
                <a:solidFill>
                  <a:schemeClr val="accent3">
                    <a:lumMod val="50000"/>
                  </a:schemeClr>
                </a:solidFill>
              </a:rPr>
              <a:t>maritimum</a:t>
            </a:r>
            <a:r>
              <a:rPr lang="tr-TR" sz="3300" b="1" dirty="0">
                <a:solidFill>
                  <a:schemeClr val="accent3">
                    <a:lumMod val="50000"/>
                  </a:schemeClr>
                </a:solidFill>
              </a:rPr>
              <a:t>)</a:t>
            </a:r>
            <a:br>
              <a:rPr lang="tr-TR" sz="3300" b="1" dirty="0">
                <a:solidFill>
                  <a:schemeClr val="accent3">
                    <a:lumMod val="50000"/>
                  </a:schemeClr>
                </a:solidFill>
              </a:rPr>
            </a:br>
            <a:endParaRPr lang="tr-TR" sz="3300" dirty="0">
              <a:solidFill>
                <a:schemeClr val="accent3">
                  <a:lumMod val="50000"/>
                </a:schemeClr>
              </a:solidFill>
            </a:endParaRPr>
          </a:p>
        </p:txBody>
      </p:sp>
      <p:sp>
        <p:nvSpPr>
          <p:cNvPr id="3" name="İçerik Yer Tutucusu 2"/>
          <p:cNvSpPr>
            <a:spLocks noGrp="1"/>
          </p:cNvSpPr>
          <p:nvPr>
            <p:ph idx="1"/>
          </p:nvPr>
        </p:nvSpPr>
        <p:spPr>
          <a:xfrm>
            <a:off x="692696" y="6609184"/>
            <a:ext cx="5544616" cy="3168352"/>
          </a:xfrm>
        </p:spPr>
        <p:txBody>
          <a:bodyPr>
            <a:noAutofit/>
          </a:bodyPr>
          <a:lstStyle/>
          <a:p>
            <a:pPr marL="0" indent="0" algn="just">
              <a:buNone/>
            </a:pPr>
            <a:r>
              <a:rPr lang="tr-TR" sz="1600" dirty="0"/>
              <a:t>Kum zambağı, </a:t>
            </a:r>
            <a:r>
              <a:rPr lang="tr-TR" sz="1600" dirty="0" err="1"/>
              <a:t>Nergisgiller</a:t>
            </a:r>
            <a:r>
              <a:rPr lang="tr-TR" sz="1600" dirty="0"/>
              <a:t> (</a:t>
            </a:r>
            <a:r>
              <a:rPr lang="tr-TR" sz="1600" dirty="0" err="1"/>
              <a:t>Amaryllidaceae</a:t>
            </a:r>
            <a:r>
              <a:rPr lang="tr-TR" sz="1600" dirty="0"/>
              <a:t>) familyasına ait olup özellikle Akdeniz kumullarında yetişen, çok yıllık, soğanlı bir bitki türüdür. Anavatanı Akdeniz bölgesidir. Endemik bir bitki türüdür. Ülkemizde bu bitkiye zarar verenlere cezai yaptırım uygulanır. </a:t>
            </a:r>
          </a:p>
          <a:p>
            <a:pPr marL="0" indent="0" algn="just">
              <a:buNone/>
            </a:pPr>
            <a:r>
              <a:rPr lang="tr-TR" sz="1600" dirty="0"/>
              <a:t>Kum zambakları genellikle denize birkaç metre uzaklıkta olan bölgelerde görülmektedir. Dipten çıkan uzun mızrağı andıran</a:t>
            </a:r>
            <a:r>
              <a:rPr lang="tr-TR" sz="1600" b="1" dirty="0"/>
              <a:t> 40 cm </a:t>
            </a:r>
            <a:r>
              <a:rPr lang="tr-TR" sz="1600" dirty="0"/>
              <a:t>boyuna ulaşabilen yapraklarını, kışları dökmez. Çiçeklenme zamanı Ağustos ve Ekim ayları arasındadır.</a:t>
            </a:r>
          </a:p>
        </p:txBody>
      </p:sp>
      <p:pic>
        <p:nvPicPr>
          <p:cNvPr id="20482" name="Picture 2" descr="C:\Users\kalite\Desktop\CASTİVAL SİSTEM\Travelife\Etiketler\Kum zambağı.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0768" y="1923906"/>
            <a:ext cx="4248472" cy="42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9521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342900" y="396699"/>
            <a:ext cx="6172200" cy="1019908"/>
          </a:xfrm>
        </p:spPr>
        <p:txBody>
          <a:bodyPr>
            <a:normAutofit/>
          </a:bodyPr>
          <a:lstStyle/>
          <a:p>
            <a:r>
              <a:rPr lang="tr-TR" sz="3000" dirty="0">
                <a:solidFill>
                  <a:schemeClr val="accent3">
                    <a:lumMod val="50000"/>
                  </a:schemeClr>
                </a:solidFill>
              </a:rPr>
              <a:t>ENDEMİK BİTKİ TÜRLERİ</a:t>
            </a:r>
          </a:p>
        </p:txBody>
      </p:sp>
      <p:sp>
        <p:nvSpPr>
          <p:cNvPr id="3" name="İçerik Yer Tutucusu 2"/>
          <p:cNvSpPr>
            <a:spLocks noGrp="1"/>
          </p:cNvSpPr>
          <p:nvPr>
            <p:ph idx="1"/>
          </p:nvPr>
        </p:nvSpPr>
        <p:spPr>
          <a:xfrm>
            <a:off x="580254" y="3397130"/>
            <a:ext cx="2240566" cy="792088"/>
          </a:xfrm>
        </p:spPr>
        <p:txBody>
          <a:bodyPr>
            <a:noAutofit/>
          </a:bodyPr>
          <a:lstStyle/>
          <a:p>
            <a:pPr marL="0" indent="0" algn="ctr">
              <a:buNone/>
            </a:pPr>
            <a:r>
              <a:rPr lang="tr-TR" sz="1600" b="1" dirty="0">
                <a:solidFill>
                  <a:schemeClr val="accent3">
                    <a:lumMod val="50000"/>
                  </a:schemeClr>
                </a:solidFill>
              </a:rPr>
              <a:t>KUM ZAMBAĞI</a:t>
            </a:r>
          </a:p>
          <a:p>
            <a:pPr marL="0" indent="0" algn="ctr">
              <a:buNone/>
            </a:pPr>
            <a:r>
              <a:rPr lang="tr-TR" sz="1600" b="1" i="1" dirty="0" err="1">
                <a:solidFill>
                  <a:schemeClr val="accent3">
                    <a:lumMod val="50000"/>
                  </a:schemeClr>
                </a:solidFill>
              </a:rPr>
              <a:t>Pancratium</a:t>
            </a:r>
            <a:r>
              <a:rPr lang="tr-TR" sz="1600" b="1" i="1" dirty="0">
                <a:solidFill>
                  <a:schemeClr val="accent3">
                    <a:lumMod val="50000"/>
                  </a:schemeClr>
                </a:solidFill>
              </a:rPr>
              <a:t> </a:t>
            </a:r>
            <a:r>
              <a:rPr lang="tr-TR" sz="1600" b="1" i="1" dirty="0" err="1">
                <a:solidFill>
                  <a:schemeClr val="accent3">
                    <a:lumMod val="50000"/>
                  </a:schemeClr>
                </a:solidFill>
              </a:rPr>
              <a:t>maritimum</a:t>
            </a:r>
            <a:endParaRPr lang="tr-TR" sz="1600" dirty="0">
              <a:solidFill>
                <a:schemeClr val="accent3">
                  <a:lumMod val="50000"/>
                </a:schemeClr>
              </a:solidFill>
            </a:endParaRPr>
          </a:p>
        </p:txBody>
      </p:sp>
      <p:pic>
        <p:nvPicPr>
          <p:cNvPr id="5" name="Picture 2" descr="C:\Users\kalite\Desktop\CASTİVAL SİSTEM\Travelife\Etiketler\Kum zambağı.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425" y="1380907"/>
            <a:ext cx="2016224" cy="2016224"/>
          </a:xfrm>
          <a:prstGeom prst="rect">
            <a:avLst/>
          </a:prstGeom>
          <a:noFill/>
          <a:extLst>
            <a:ext uri="{909E8E84-426E-40DD-AFC4-6F175D3DCCD1}">
              <a14:hiddenFill xmlns:a14="http://schemas.microsoft.com/office/drawing/2010/main">
                <a:solidFill>
                  <a:srgbClr val="FFFFFF"/>
                </a:solidFill>
              </a14:hiddenFill>
            </a:ext>
          </a:extLst>
        </p:spPr>
      </p:pic>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7474" y="1380907"/>
            <a:ext cx="1909192" cy="2016223"/>
          </a:xfrm>
          <a:prstGeom prst="rect">
            <a:avLst/>
          </a:prstGeom>
        </p:spPr>
      </p:pic>
      <p:sp>
        <p:nvSpPr>
          <p:cNvPr id="8" name="İçerik Yer Tutucusu 2"/>
          <p:cNvSpPr txBox="1">
            <a:spLocks/>
          </p:cNvSpPr>
          <p:nvPr/>
        </p:nvSpPr>
        <p:spPr>
          <a:xfrm>
            <a:off x="3933056" y="3397130"/>
            <a:ext cx="2726060" cy="7920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1600" b="1" dirty="0">
                <a:solidFill>
                  <a:schemeClr val="accent3">
                    <a:lumMod val="50000"/>
                  </a:schemeClr>
                </a:solidFill>
              </a:rPr>
              <a:t>TOROS ORKİDESİ</a:t>
            </a:r>
          </a:p>
          <a:p>
            <a:pPr marL="0" indent="0" algn="ctr">
              <a:buFont typeface="Arial" pitchFamily="34" charset="0"/>
              <a:buNone/>
            </a:pPr>
            <a:r>
              <a:rPr lang="tr-TR" sz="1600" b="1" i="1" dirty="0" err="1">
                <a:solidFill>
                  <a:schemeClr val="accent3">
                    <a:lumMod val="50000"/>
                  </a:schemeClr>
                </a:solidFill>
              </a:rPr>
              <a:t>Himantoglossum</a:t>
            </a:r>
            <a:r>
              <a:rPr lang="tr-TR" sz="1600" b="1" i="1" dirty="0">
                <a:solidFill>
                  <a:schemeClr val="accent3">
                    <a:lumMod val="50000"/>
                  </a:schemeClr>
                </a:solidFill>
              </a:rPr>
              <a:t> </a:t>
            </a:r>
            <a:r>
              <a:rPr lang="tr-TR" sz="1600" b="1" i="1" dirty="0" err="1">
                <a:solidFill>
                  <a:schemeClr val="accent3">
                    <a:lumMod val="50000"/>
                  </a:schemeClr>
                </a:solidFill>
              </a:rPr>
              <a:t>Montis-tauri</a:t>
            </a:r>
            <a:endParaRPr lang="tr-TR" sz="1600" dirty="0">
              <a:solidFill>
                <a:schemeClr val="accent3">
                  <a:lumMod val="50000"/>
                </a:schemeClr>
              </a:solidFill>
            </a:endParaRPr>
          </a:p>
        </p:txBody>
      </p:sp>
      <p:pic>
        <p:nvPicPr>
          <p:cNvPr id="7" name="Resi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849" y="4189218"/>
            <a:ext cx="2619375" cy="1743075"/>
          </a:xfrm>
          <a:prstGeom prst="rect">
            <a:avLst/>
          </a:prstGeom>
        </p:spPr>
      </p:pic>
      <p:sp>
        <p:nvSpPr>
          <p:cNvPr id="10" name="İçerik Yer Tutucusu 2"/>
          <p:cNvSpPr txBox="1">
            <a:spLocks/>
          </p:cNvSpPr>
          <p:nvPr/>
        </p:nvSpPr>
        <p:spPr>
          <a:xfrm>
            <a:off x="664982" y="9167750"/>
            <a:ext cx="2240566" cy="7920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1600" b="1" dirty="0">
                <a:solidFill>
                  <a:schemeClr val="accent3">
                    <a:lumMod val="50000"/>
                  </a:schemeClr>
                </a:solidFill>
              </a:rPr>
              <a:t>SİDE CANAVAR OTU</a:t>
            </a:r>
          </a:p>
          <a:p>
            <a:pPr marL="0" indent="0" algn="ctr">
              <a:buFont typeface="Arial" pitchFamily="34" charset="0"/>
              <a:buNone/>
            </a:pPr>
            <a:r>
              <a:rPr lang="tr-TR" sz="1600" b="1" i="1" dirty="0" err="1">
                <a:solidFill>
                  <a:schemeClr val="accent3">
                    <a:lumMod val="50000"/>
                  </a:schemeClr>
                </a:solidFill>
              </a:rPr>
              <a:t>Orobanche</a:t>
            </a:r>
            <a:r>
              <a:rPr lang="tr-TR" sz="1600" b="1" i="1" dirty="0">
                <a:solidFill>
                  <a:schemeClr val="accent3">
                    <a:lumMod val="50000"/>
                  </a:schemeClr>
                </a:solidFill>
              </a:rPr>
              <a:t> </a:t>
            </a:r>
            <a:r>
              <a:rPr lang="tr-TR" sz="1600" b="1" i="1" dirty="0" err="1">
                <a:solidFill>
                  <a:schemeClr val="accent3">
                    <a:lumMod val="50000"/>
                  </a:schemeClr>
                </a:solidFill>
              </a:rPr>
              <a:t>Sideana</a:t>
            </a:r>
            <a:endParaRPr lang="tr-TR" sz="1600" dirty="0">
              <a:solidFill>
                <a:schemeClr val="accent3">
                  <a:lumMod val="50000"/>
                </a:schemeClr>
              </a:solidFill>
            </a:endParaRPr>
          </a:p>
        </p:txBody>
      </p:sp>
      <p:pic>
        <p:nvPicPr>
          <p:cNvPr id="9" name="Resim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340" y="6724380"/>
            <a:ext cx="1847850" cy="2476500"/>
          </a:xfrm>
          <a:prstGeom prst="rect">
            <a:avLst/>
          </a:prstGeom>
        </p:spPr>
      </p:pic>
      <p:sp>
        <p:nvSpPr>
          <p:cNvPr id="12" name="İçerik Yer Tutucusu 2"/>
          <p:cNvSpPr txBox="1">
            <a:spLocks/>
          </p:cNvSpPr>
          <p:nvPr/>
        </p:nvSpPr>
        <p:spPr>
          <a:xfrm>
            <a:off x="664982" y="5915728"/>
            <a:ext cx="2240566" cy="7920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1600" b="1" dirty="0">
                <a:solidFill>
                  <a:schemeClr val="accent3">
                    <a:lumMod val="50000"/>
                  </a:schemeClr>
                </a:solidFill>
              </a:rPr>
              <a:t>BAYTOP ÇİĞDEMİ</a:t>
            </a:r>
          </a:p>
          <a:p>
            <a:pPr marL="0" indent="0" algn="ctr">
              <a:buFont typeface="Arial" pitchFamily="34" charset="0"/>
              <a:buNone/>
            </a:pPr>
            <a:r>
              <a:rPr lang="tr-TR" sz="1600" b="1" i="1" dirty="0" err="1">
                <a:solidFill>
                  <a:schemeClr val="accent3">
                    <a:lumMod val="50000"/>
                  </a:schemeClr>
                </a:solidFill>
              </a:rPr>
              <a:t>Colchicum</a:t>
            </a:r>
            <a:r>
              <a:rPr lang="tr-TR" sz="1600" b="1" i="1" dirty="0">
                <a:solidFill>
                  <a:schemeClr val="accent3">
                    <a:lumMod val="50000"/>
                  </a:schemeClr>
                </a:solidFill>
              </a:rPr>
              <a:t> </a:t>
            </a:r>
            <a:r>
              <a:rPr lang="tr-TR" sz="1600" b="1" i="1" dirty="0" err="1">
                <a:solidFill>
                  <a:schemeClr val="accent3">
                    <a:lumMod val="50000"/>
                  </a:schemeClr>
                </a:solidFill>
              </a:rPr>
              <a:t>Baytopiorum</a:t>
            </a:r>
            <a:endParaRPr lang="tr-TR" sz="1600" dirty="0">
              <a:solidFill>
                <a:schemeClr val="accent3">
                  <a:lumMod val="50000"/>
                </a:schemeClr>
              </a:solidFill>
            </a:endParaRPr>
          </a:p>
        </p:txBody>
      </p:sp>
      <p:pic>
        <p:nvPicPr>
          <p:cNvPr id="11" name="Resim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0507" y="6891067"/>
            <a:ext cx="2143125" cy="2143125"/>
          </a:xfrm>
          <a:prstGeom prst="rect">
            <a:avLst/>
          </a:prstGeom>
        </p:spPr>
      </p:pic>
      <p:sp>
        <p:nvSpPr>
          <p:cNvPr id="14" name="İçerik Yer Tutucusu 2"/>
          <p:cNvSpPr txBox="1">
            <a:spLocks/>
          </p:cNvSpPr>
          <p:nvPr/>
        </p:nvSpPr>
        <p:spPr>
          <a:xfrm>
            <a:off x="4175803" y="9067322"/>
            <a:ext cx="2240566" cy="7920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1600" b="1" dirty="0">
                <a:solidFill>
                  <a:schemeClr val="accent3">
                    <a:lumMod val="50000"/>
                  </a:schemeClr>
                </a:solidFill>
              </a:rPr>
              <a:t>PERGE HAVA CIVASI</a:t>
            </a:r>
          </a:p>
          <a:p>
            <a:pPr marL="0" indent="0" algn="ctr">
              <a:buFont typeface="Arial" pitchFamily="34" charset="0"/>
              <a:buNone/>
            </a:pPr>
            <a:r>
              <a:rPr lang="tr-TR" sz="1600" b="1" i="1" dirty="0" err="1">
                <a:solidFill>
                  <a:schemeClr val="accent3">
                    <a:lumMod val="50000"/>
                  </a:schemeClr>
                </a:solidFill>
              </a:rPr>
              <a:t>Alkanra</a:t>
            </a:r>
            <a:r>
              <a:rPr lang="tr-TR" sz="1600" b="1" i="1" dirty="0">
                <a:solidFill>
                  <a:schemeClr val="accent3">
                    <a:lumMod val="50000"/>
                  </a:schemeClr>
                </a:solidFill>
              </a:rPr>
              <a:t> </a:t>
            </a:r>
            <a:r>
              <a:rPr lang="tr-TR" sz="1600" b="1" i="1" dirty="0" err="1">
                <a:solidFill>
                  <a:schemeClr val="accent3">
                    <a:lumMod val="50000"/>
                  </a:schemeClr>
                </a:solidFill>
              </a:rPr>
              <a:t>Macrophilla</a:t>
            </a:r>
            <a:endParaRPr lang="tr-TR" sz="1600" dirty="0">
              <a:solidFill>
                <a:schemeClr val="accent3">
                  <a:lumMod val="50000"/>
                </a:schemeClr>
              </a:solidFill>
            </a:endParaRPr>
          </a:p>
        </p:txBody>
      </p:sp>
      <p:pic>
        <p:nvPicPr>
          <p:cNvPr id="13" name="Resim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7619" y="4222348"/>
            <a:ext cx="2628900" cy="1733550"/>
          </a:xfrm>
          <a:prstGeom prst="rect">
            <a:avLst/>
          </a:prstGeom>
        </p:spPr>
      </p:pic>
      <p:sp>
        <p:nvSpPr>
          <p:cNvPr id="16" name="İçerik Yer Tutucusu 2"/>
          <p:cNvSpPr txBox="1">
            <a:spLocks/>
          </p:cNvSpPr>
          <p:nvPr/>
        </p:nvSpPr>
        <p:spPr>
          <a:xfrm>
            <a:off x="4031786" y="5915728"/>
            <a:ext cx="2240566" cy="7920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1600" b="1" dirty="0">
                <a:solidFill>
                  <a:schemeClr val="accent3">
                    <a:lumMod val="50000"/>
                  </a:schemeClr>
                </a:solidFill>
              </a:rPr>
              <a:t>FASELİS BURÇAĞI</a:t>
            </a:r>
          </a:p>
          <a:p>
            <a:pPr marL="0" indent="0" algn="ctr">
              <a:buFont typeface="Arial" pitchFamily="34" charset="0"/>
              <a:buNone/>
            </a:pPr>
            <a:r>
              <a:rPr lang="tr-TR" sz="1600" b="1" i="1" dirty="0" err="1">
                <a:solidFill>
                  <a:schemeClr val="accent3">
                    <a:lumMod val="50000"/>
                  </a:schemeClr>
                </a:solidFill>
              </a:rPr>
              <a:t>Lathyrus</a:t>
            </a:r>
            <a:r>
              <a:rPr lang="tr-TR" sz="1600" b="1" i="1" dirty="0">
                <a:solidFill>
                  <a:schemeClr val="accent3">
                    <a:lumMod val="50000"/>
                  </a:schemeClr>
                </a:solidFill>
              </a:rPr>
              <a:t> </a:t>
            </a:r>
            <a:r>
              <a:rPr lang="tr-TR" sz="1600" b="1" i="1" dirty="0" err="1">
                <a:solidFill>
                  <a:schemeClr val="accent3">
                    <a:lumMod val="50000"/>
                  </a:schemeClr>
                </a:solidFill>
              </a:rPr>
              <a:t>Phalitanus</a:t>
            </a:r>
            <a:endParaRPr lang="tr-TR" sz="1600" dirty="0">
              <a:solidFill>
                <a:schemeClr val="accent3">
                  <a:lumMod val="50000"/>
                </a:schemeClr>
              </a:solidFill>
            </a:endParaRPr>
          </a:p>
        </p:txBody>
      </p:sp>
    </p:spTree>
    <p:extLst>
      <p:ext uri="{BB962C8B-B14F-4D97-AF65-F5344CB8AC3E}">
        <p14:creationId xmlns:p14="http://schemas.microsoft.com/office/powerpoint/2010/main" val="14908675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342900" y="272480"/>
            <a:ext cx="6172200" cy="2520280"/>
          </a:xfrm>
        </p:spPr>
        <p:txBody>
          <a:bodyPr>
            <a:normAutofit/>
          </a:bodyPr>
          <a:lstStyle/>
          <a:p>
            <a:r>
              <a:rPr lang="tr-TR" b="1" dirty="0">
                <a:solidFill>
                  <a:schemeClr val="accent3">
                    <a:lumMod val="50000"/>
                  </a:schemeClr>
                </a:solidFill>
              </a:rPr>
              <a:t>YEREL, TARİHİ, ARKEOLOJİK, KÜLTÜREL, RUHANİ YERLERİ ZİYARET EDERKEN DİKKAT EDİLECEK HUSUSLAR</a:t>
            </a:r>
          </a:p>
        </p:txBody>
      </p:sp>
      <p:sp>
        <p:nvSpPr>
          <p:cNvPr id="3" name="İçerik Yer Tutucusu 2"/>
          <p:cNvSpPr>
            <a:spLocks noGrp="1"/>
          </p:cNvSpPr>
          <p:nvPr>
            <p:ph idx="1"/>
          </p:nvPr>
        </p:nvSpPr>
        <p:spPr>
          <a:xfrm>
            <a:off x="332656" y="2936776"/>
            <a:ext cx="6202924" cy="6624735"/>
          </a:xfrm>
        </p:spPr>
        <p:txBody>
          <a:bodyPr>
            <a:noAutofit/>
          </a:bodyPr>
          <a:lstStyle/>
          <a:p>
            <a:pPr algn="just"/>
            <a:r>
              <a:rPr lang="tr-TR" sz="2400" b="1" dirty="0">
                <a:solidFill>
                  <a:schemeClr val="accent3">
                    <a:lumMod val="50000"/>
                  </a:schemeClr>
                </a:solidFill>
              </a:rPr>
              <a:t>Lütfen hayvan istismarı içeren turistik faaliyetlere katılmayın.</a:t>
            </a:r>
          </a:p>
          <a:p>
            <a:pPr algn="just"/>
            <a:endParaRPr lang="tr-TR" sz="1200" b="1" dirty="0">
              <a:solidFill>
                <a:schemeClr val="accent3">
                  <a:lumMod val="50000"/>
                </a:schemeClr>
              </a:solidFill>
            </a:endParaRPr>
          </a:p>
          <a:p>
            <a:pPr algn="just"/>
            <a:r>
              <a:rPr lang="tr-TR" sz="2400" b="1" dirty="0">
                <a:solidFill>
                  <a:schemeClr val="accent3">
                    <a:lumMod val="50000"/>
                  </a:schemeClr>
                </a:solidFill>
              </a:rPr>
              <a:t>Lütfen gezi alanlarında çevreye duyarlı davranalım.</a:t>
            </a:r>
          </a:p>
          <a:p>
            <a:pPr algn="just"/>
            <a:endParaRPr lang="tr-TR" sz="1200" b="1" dirty="0">
              <a:solidFill>
                <a:schemeClr val="accent3">
                  <a:lumMod val="50000"/>
                </a:schemeClr>
              </a:solidFill>
            </a:endParaRPr>
          </a:p>
          <a:p>
            <a:pPr algn="just"/>
            <a:r>
              <a:rPr lang="tr-TR" sz="2400" b="1" dirty="0">
                <a:solidFill>
                  <a:schemeClr val="accent3">
                    <a:lumMod val="50000"/>
                  </a:schemeClr>
                </a:solidFill>
              </a:rPr>
              <a:t>Ülkemizde 18 yaş altındaki çocuklara sigara ve alkollü içki satışı yapılmaz. </a:t>
            </a:r>
          </a:p>
          <a:p>
            <a:pPr algn="just"/>
            <a:endParaRPr lang="tr-TR" sz="1200" b="1" dirty="0">
              <a:solidFill>
                <a:schemeClr val="accent3">
                  <a:lumMod val="50000"/>
                </a:schemeClr>
              </a:solidFill>
            </a:endParaRPr>
          </a:p>
          <a:p>
            <a:pPr algn="just"/>
            <a:endParaRPr lang="tr-TR" sz="1200" b="1" dirty="0">
              <a:solidFill>
                <a:schemeClr val="accent3">
                  <a:lumMod val="50000"/>
                </a:schemeClr>
              </a:solidFill>
            </a:endParaRPr>
          </a:p>
          <a:p>
            <a:pPr algn="just"/>
            <a:r>
              <a:rPr lang="tr-TR" sz="2400" b="1" dirty="0">
                <a:solidFill>
                  <a:schemeClr val="accent3">
                    <a:lumMod val="50000"/>
                  </a:schemeClr>
                </a:solidFill>
              </a:rPr>
              <a:t>Ailelerinden izin almadan çocukların fotoğraflarını çekmeyin, çocuklara temas etmeyin.</a:t>
            </a:r>
          </a:p>
          <a:p>
            <a:pPr algn="just"/>
            <a:endParaRPr lang="tr-TR" sz="1200" b="1" dirty="0">
              <a:solidFill>
                <a:schemeClr val="accent3">
                  <a:lumMod val="50000"/>
                </a:schemeClr>
              </a:solidFill>
            </a:endParaRPr>
          </a:p>
          <a:p>
            <a:pPr algn="just"/>
            <a:r>
              <a:rPr lang="tr-TR" sz="2400" b="1" dirty="0">
                <a:solidFill>
                  <a:schemeClr val="accent3">
                    <a:lumMod val="50000"/>
                  </a:schemeClr>
                </a:solidFill>
              </a:rPr>
              <a:t>Cami gibi kutsal alanlara girmeden önce ayakkabılar çıkarılır, kadınlar saçlarını örtü ile kapatır. </a:t>
            </a:r>
            <a:endParaRPr lang="tr-TR" sz="1600" b="1" dirty="0">
              <a:solidFill>
                <a:schemeClr val="accent3">
                  <a:lumMod val="50000"/>
                </a:schemeClr>
              </a:solidFill>
            </a:endParaRPr>
          </a:p>
          <a:p>
            <a:pPr marL="0" indent="0" algn="just">
              <a:buNone/>
            </a:pPr>
            <a:endParaRPr lang="tr-TR" sz="1600" dirty="0"/>
          </a:p>
        </p:txBody>
      </p:sp>
    </p:spTree>
    <p:extLst>
      <p:ext uri="{BB962C8B-B14F-4D97-AF65-F5344CB8AC3E}">
        <p14:creationId xmlns:p14="http://schemas.microsoft.com/office/powerpoint/2010/main" val="32325272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342900" y="396699"/>
            <a:ext cx="6172200" cy="1019908"/>
          </a:xfrm>
        </p:spPr>
        <p:txBody>
          <a:bodyPr>
            <a:normAutofit/>
          </a:bodyPr>
          <a:lstStyle/>
          <a:p>
            <a:r>
              <a:rPr lang="tr-TR" b="1" dirty="0"/>
              <a:t>MUSTAFA KEMAL ATATÜRK</a:t>
            </a:r>
            <a:br>
              <a:rPr lang="tr-TR" b="1" dirty="0"/>
            </a:br>
            <a:r>
              <a:rPr lang="tr-TR" sz="2200" b="1" dirty="0"/>
              <a:t>(1881-193</a:t>
            </a:r>
            <a:r>
              <a:rPr lang="tr-TR" sz="2800" b="1" dirty="0">
                <a:latin typeface="Comic Sans MS" panose="030F0702030302020204" pitchFamily="66" charset="0"/>
              </a:rPr>
              <a:t>∞</a:t>
            </a:r>
            <a:r>
              <a:rPr lang="tr-TR" sz="2200" b="1" dirty="0"/>
              <a:t>)</a:t>
            </a:r>
          </a:p>
        </p:txBody>
      </p:sp>
      <p:sp>
        <p:nvSpPr>
          <p:cNvPr id="3" name="İçerik Yer Tutucusu 2"/>
          <p:cNvSpPr>
            <a:spLocks noGrp="1"/>
          </p:cNvSpPr>
          <p:nvPr>
            <p:ph idx="1"/>
          </p:nvPr>
        </p:nvSpPr>
        <p:spPr>
          <a:xfrm>
            <a:off x="404663" y="5313040"/>
            <a:ext cx="6120681" cy="4248472"/>
          </a:xfrm>
        </p:spPr>
        <p:txBody>
          <a:bodyPr>
            <a:noAutofit/>
          </a:bodyPr>
          <a:lstStyle/>
          <a:p>
            <a:pPr marL="0" indent="0" algn="just">
              <a:buNone/>
            </a:pPr>
            <a:r>
              <a:rPr lang="tr-TR" sz="1500" b="1" dirty="0"/>
              <a:t>TÜRKİYE CUMHURİYETİ'NİN KURUCUSU VE İLK CUMHURBAŞKANI ATATÜRK</a:t>
            </a:r>
          </a:p>
          <a:p>
            <a:pPr marL="0" indent="0" algn="just">
              <a:buNone/>
            </a:pPr>
            <a:r>
              <a:rPr lang="tr-TR" sz="1600" dirty="0"/>
              <a:t>1881’de Selanik’te doğdu. Annesi Zübeyde Hanım, babası Ali Rıza Efendi’dir. Sırasıyla, Mahalle Mektebi, Şemsi Efendi Okulu, Selanik Mülkiye Rüştiyesi, Selanik Askeri Rüştiyesi, Selanik Askeri İdadisi, Harp Okulu ve Harp Akademisi’ne gitti. 1893 yılında Askeri Rüştiye’de okurken matematik öğretmeni tarafından adına “Kemal” ilave edilerek Mustafa Kemal adını aldı.</a:t>
            </a:r>
          </a:p>
          <a:p>
            <a:pPr marL="0" indent="0" algn="just">
              <a:buNone/>
            </a:pPr>
            <a:r>
              <a:rPr lang="tr-TR" sz="1600" dirty="0"/>
              <a:t>Osmanlı Devleti I. Dünya Savaşı’ndan yenik ayrılınca Mondros Ateşkes Antlaşması imzalandı. Bu antlaşma uyarınca vatan topraklarının işgalinin başlaması üzerine Mustafa Kemal, 19 Mayıs 1919’da Samsun’a çıkarak milli mücadeleyi başlattı.</a:t>
            </a:r>
          </a:p>
          <a:p>
            <a:pPr marL="0" indent="0" algn="just">
              <a:buNone/>
            </a:pPr>
            <a:r>
              <a:rPr lang="tr-TR" sz="1600" dirty="0"/>
              <a:t>Mustafa Kemal, 23 Nisan 1920’de TBMM’nin açılması ile Meclis ve Hükümet Başkanlığına seçildi. Sakarya Savaşı’nın kazanılmasının ardından, Gazilik unvanı ve Mareşallik rütbesi ile onurlandırıldı. Mustafa Kemal, 29 Ekim 1923’de cumhuriyetin ilan edilmesi ile beraber Türkiye Cumhuriyeti’nin ilk Cumhurbaşkanı oldu.</a:t>
            </a:r>
            <a:endParaRPr lang="tr-TR" sz="1600" b="1" dirty="0"/>
          </a:p>
          <a:p>
            <a:pPr marL="0" indent="0" algn="just">
              <a:buNone/>
            </a:pPr>
            <a:endParaRPr lang="tr-TR" sz="1500" dirty="0"/>
          </a:p>
        </p:txBody>
      </p:sp>
      <p:pic>
        <p:nvPicPr>
          <p:cNvPr id="13314" name="Picture 2" descr="C:\Users\kalite\Desktop\CASTİVAL SİSTEM\Travelife\Etiketler\Atatür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672" y="1640632"/>
            <a:ext cx="5917561" cy="331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403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223776"/>
            <a:ext cx="6858000" cy="864096"/>
          </a:xfrm>
        </p:spPr>
        <p:txBody>
          <a:bodyPr>
            <a:normAutofit/>
          </a:bodyPr>
          <a:lstStyle/>
          <a:p>
            <a:r>
              <a:rPr lang="tr-TR" sz="4100" dirty="0">
                <a:solidFill>
                  <a:schemeClr val="accent3">
                    <a:lumMod val="50000"/>
                  </a:schemeClr>
                </a:solidFill>
              </a:rPr>
              <a:t>ÇEVREMİZ İÇİN; </a:t>
            </a:r>
          </a:p>
        </p:txBody>
      </p:sp>
      <p:sp>
        <p:nvSpPr>
          <p:cNvPr id="7" name="İçerik Yer Tutucusu 2"/>
          <p:cNvSpPr>
            <a:spLocks noGrp="1"/>
          </p:cNvSpPr>
          <p:nvPr>
            <p:ph idx="1"/>
          </p:nvPr>
        </p:nvSpPr>
        <p:spPr>
          <a:xfrm>
            <a:off x="188640" y="3542334"/>
            <a:ext cx="6480720" cy="3208898"/>
          </a:xfrm>
        </p:spPr>
        <p:txBody>
          <a:bodyPr>
            <a:noAutofit/>
          </a:bodyPr>
          <a:lstStyle/>
          <a:p>
            <a:pPr marL="0" indent="0" algn="ctr">
              <a:buNone/>
            </a:pPr>
            <a:r>
              <a:rPr lang="tr-TR" sz="2000" b="1" dirty="0">
                <a:solidFill>
                  <a:srgbClr val="002060"/>
                </a:solidFill>
              </a:rPr>
              <a:t>Değerli Misafirlerimiz,</a:t>
            </a:r>
          </a:p>
          <a:p>
            <a:pPr marL="0" indent="0" algn="just">
              <a:buNone/>
            </a:pPr>
            <a:r>
              <a:rPr lang="tr-TR" sz="2000" dirty="0">
                <a:solidFill>
                  <a:srgbClr val="002060"/>
                </a:solidFill>
              </a:rPr>
              <a:t>Kişisel bakımlarınız için kullandığınız sprey, deodorant, parfüm, güneş kremi, sinek kovucu ilaçlar ile ilgili seçimlerinizde doğaya zarar vermeyen ürünlerin seçimi sürdürülebilir çevre için en güzel yatırımdır. </a:t>
            </a:r>
          </a:p>
          <a:p>
            <a:pPr marL="0" indent="0" algn="ctr">
              <a:buNone/>
            </a:pPr>
            <a:r>
              <a:rPr lang="tr-TR" sz="2000" dirty="0">
                <a:solidFill>
                  <a:srgbClr val="002060"/>
                </a:solidFill>
              </a:rPr>
              <a:t>Bir güneş kremi şu bileşenlerden herhangi birini içeriyorsa, yerine deniz yaşamı için güvenli bir alternatifini arayın: </a:t>
            </a:r>
            <a:r>
              <a:rPr lang="tr-TR" sz="2000" b="1" dirty="0" err="1">
                <a:solidFill>
                  <a:srgbClr val="002060"/>
                </a:solidFill>
              </a:rPr>
              <a:t>Oxybenzone</a:t>
            </a:r>
            <a:r>
              <a:rPr lang="tr-TR" sz="2000" b="1" dirty="0">
                <a:solidFill>
                  <a:srgbClr val="002060"/>
                </a:solidFill>
              </a:rPr>
              <a:t>, Benzophenone-1, Benzophenone-8, OD-PABA, 4-Methylbenzylidene </a:t>
            </a:r>
            <a:r>
              <a:rPr lang="tr-TR" sz="2000" b="1" dirty="0" err="1">
                <a:solidFill>
                  <a:srgbClr val="002060"/>
                </a:solidFill>
              </a:rPr>
              <a:t>Camphor</a:t>
            </a:r>
            <a:r>
              <a:rPr lang="tr-TR" sz="2000" b="1" dirty="0">
                <a:solidFill>
                  <a:srgbClr val="002060"/>
                </a:solidFill>
              </a:rPr>
              <a:t>, 3-Benzylidene </a:t>
            </a:r>
            <a:r>
              <a:rPr lang="tr-TR" sz="2000" b="1" dirty="0" err="1">
                <a:solidFill>
                  <a:srgbClr val="002060"/>
                </a:solidFill>
              </a:rPr>
              <a:t>Camphor</a:t>
            </a:r>
            <a:r>
              <a:rPr lang="tr-TR" sz="2000" b="1" dirty="0">
                <a:solidFill>
                  <a:srgbClr val="002060"/>
                </a:solidFill>
              </a:rPr>
              <a:t>, </a:t>
            </a:r>
            <a:r>
              <a:rPr lang="tr-TR" sz="2000" b="1" dirty="0" err="1">
                <a:solidFill>
                  <a:srgbClr val="002060"/>
                </a:solidFill>
              </a:rPr>
              <a:t>nano-Titanium</a:t>
            </a:r>
            <a:r>
              <a:rPr lang="tr-TR" sz="2000" b="1" dirty="0">
                <a:solidFill>
                  <a:srgbClr val="002060"/>
                </a:solidFill>
              </a:rPr>
              <a:t> </a:t>
            </a:r>
            <a:r>
              <a:rPr lang="tr-TR" sz="2000" b="1" dirty="0" err="1">
                <a:solidFill>
                  <a:srgbClr val="002060"/>
                </a:solidFill>
              </a:rPr>
              <a:t>Dioxide</a:t>
            </a:r>
            <a:r>
              <a:rPr lang="tr-TR" sz="2000" b="1" dirty="0">
                <a:solidFill>
                  <a:srgbClr val="002060"/>
                </a:solidFill>
              </a:rPr>
              <a:t>, </a:t>
            </a:r>
            <a:r>
              <a:rPr lang="tr-TR" sz="2000" b="1" dirty="0" err="1">
                <a:solidFill>
                  <a:srgbClr val="002060"/>
                </a:solidFill>
              </a:rPr>
              <a:t>nano-Zinc</a:t>
            </a:r>
            <a:r>
              <a:rPr lang="tr-TR" sz="2000" b="1" dirty="0">
                <a:solidFill>
                  <a:srgbClr val="002060"/>
                </a:solidFill>
              </a:rPr>
              <a:t> </a:t>
            </a:r>
            <a:r>
              <a:rPr lang="tr-TR" sz="2000" b="1" dirty="0" err="1">
                <a:solidFill>
                  <a:srgbClr val="002060"/>
                </a:solidFill>
              </a:rPr>
              <a:t>Oxide</a:t>
            </a:r>
            <a:r>
              <a:rPr lang="tr-TR" sz="2000" b="1" dirty="0">
                <a:solidFill>
                  <a:srgbClr val="002060"/>
                </a:solidFill>
              </a:rPr>
              <a:t>, </a:t>
            </a:r>
            <a:r>
              <a:rPr lang="tr-TR" sz="2000" b="1" dirty="0" err="1">
                <a:solidFill>
                  <a:srgbClr val="002060"/>
                </a:solidFill>
              </a:rPr>
              <a:t>Octinoxate</a:t>
            </a:r>
            <a:r>
              <a:rPr lang="tr-TR" sz="2000" b="1" dirty="0">
                <a:solidFill>
                  <a:srgbClr val="002060"/>
                </a:solidFill>
              </a:rPr>
              <a:t>, </a:t>
            </a:r>
            <a:r>
              <a:rPr lang="tr-TR" sz="2000" b="1" dirty="0" err="1">
                <a:solidFill>
                  <a:srgbClr val="002060"/>
                </a:solidFill>
              </a:rPr>
              <a:t>Octocrylene</a:t>
            </a:r>
            <a:r>
              <a:rPr lang="tr-TR" sz="2000" b="1" dirty="0">
                <a:solidFill>
                  <a:srgbClr val="002060"/>
                </a:solidFill>
              </a:rPr>
              <a:t>.</a:t>
            </a:r>
          </a:p>
          <a:p>
            <a:pPr marL="0" indent="0" algn="just">
              <a:buNone/>
            </a:pPr>
            <a:endParaRPr lang="tr-TR" sz="2000" b="1" dirty="0"/>
          </a:p>
        </p:txBody>
      </p:sp>
      <p:pic>
        <p:nvPicPr>
          <p:cNvPr id="11" name="Resim 10">
            <a:extLst>
              <a:ext uri="{FF2B5EF4-FFF2-40B4-BE49-F238E27FC236}">
                <a16:creationId xmlns:a16="http://schemas.microsoft.com/office/drawing/2014/main" xmlns="" id="{29AACA5B-E6AF-5B74-73C1-FF5441E82A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039" y="1127227"/>
            <a:ext cx="2143125" cy="2143125"/>
          </a:xfrm>
          <a:prstGeom prst="rect">
            <a:avLst/>
          </a:prstGeom>
        </p:spPr>
      </p:pic>
      <p:pic>
        <p:nvPicPr>
          <p:cNvPr id="13" name="Resim 12">
            <a:extLst>
              <a:ext uri="{FF2B5EF4-FFF2-40B4-BE49-F238E27FC236}">
                <a16:creationId xmlns:a16="http://schemas.microsoft.com/office/drawing/2014/main" xmlns="" id="{A6C1FA4B-D876-E06B-6FFF-754E1B2640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7072" y="1127227"/>
            <a:ext cx="2143125" cy="2143125"/>
          </a:xfrm>
          <a:prstGeom prst="rect">
            <a:avLst/>
          </a:prstGeom>
        </p:spPr>
      </p:pic>
      <p:pic>
        <p:nvPicPr>
          <p:cNvPr id="15" name="Resim 14">
            <a:extLst>
              <a:ext uri="{FF2B5EF4-FFF2-40B4-BE49-F238E27FC236}">
                <a16:creationId xmlns:a16="http://schemas.microsoft.com/office/drawing/2014/main" xmlns="" id="{1B9B6BA0-F206-4E1D-446F-AD8F54F2AF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039" y="7329264"/>
            <a:ext cx="2143125" cy="2143125"/>
          </a:xfrm>
          <a:prstGeom prst="rect">
            <a:avLst/>
          </a:prstGeom>
        </p:spPr>
      </p:pic>
      <p:pic>
        <p:nvPicPr>
          <p:cNvPr id="17" name="Resim 16">
            <a:extLst>
              <a:ext uri="{FF2B5EF4-FFF2-40B4-BE49-F238E27FC236}">
                <a16:creationId xmlns:a16="http://schemas.microsoft.com/office/drawing/2014/main" xmlns="" id="{11F44716-8DBE-98F1-CEDF-845D1FEB95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8812" y="7329263"/>
            <a:ext cx="2143125" cy="2143125"/>
          </a:xfrm>
          <a:prstGeom prst="rect">
            <a:avLst/>
          </a:prstGeom>
        </p:spPr>
      </p:pic>
    </p:spTree>
    <p:extLst>
      <p:ext uri="{BB962C8B-B14F-4D97-AF65-F5344CB8AC3E}">
        <p14:creationId xmlns:p14="http://schemas.microsoft.com/office/powerpoint/2010/main" val="17128823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xmlns="" id="{8053B502-D786-7A24-55C8-E45BD9908084}"/>
              </a:ext>
            </a:extLst>
          </p:cNvPr>
          <p:cNvPicPr>
            <a:picLocks noChangeAspect="1"/>
          </p:cNvPicPr>
          <p:nvPr/>
        </p:nvPicPr>
        <p:blipFill>
          <a:blip r:embed="rId2">
            <a:extLst>
              <a:ext uri="{28A0092B-C50C-407E-A947-70E740481C1C}">
                <a14:useLocalDpi xmlns:a14="http://schemas.microsoft.com/office/drawing/2010/main" val="0"/>
              </a:ext>
            </a:extLst>
          </a:blip>
          <a:srcRect l="12102"/>
          <a:stretch/>
        </p:blipFill>
        <p:spPr>
          <a:xfrm>
            <a:off x="369044" y="3512840"/>
            <a:ext cx="5827643" cy="5054815"/>
          </a:xfrm>
          <a:prstGeom prst="rect">
            <a:avLst/>
          </a:prstGeom>
        </p:spPr>
      </p:pic>
      <p:sp>
        <p:nvSpPr>
          <p:cNvPr id="5" name="Başlık 1">
            <a:extLst>
              <a:ext uri="{FF2B5EF4-FFF2-40B4-BE49-F238E27FC236}">
                <a16:creationId xmlns:a16="http://schemas.microsoft.com/office/drawing/2014/main" xmlns="" id="{4E0CF261-592E-C52B-DBE4-0520473FF48B}"/>
              </a:ext>
            </a:extLst>
          </p:cNvPr>
          <p:cNvSpPr>
            <a:spLocks noGrp="1"/>
          </p:cNvSpPr>
          <p:nvPr>
            <p:ph type="title"/>
          </p:nvPr>
        </p:nvSpPr>
        <p:spPr>
          <a:xfrm>
            <a:off x="342900" y="2072440"/>
            <a:ext cx="6172200" cy="1008112"/>
          </a:xfrm>
        </p:spPr>
        <p:txBody>
          <a:bodyPr>
            <a:normAutofit/>
          </a:bodyPr>
          <a:lstStyle/>
          <a:p>
            <a:r>
              <a:rPr lang="tr-TR" sz="3000" b="1" dirty="0">
                <a:solidFill>
                  <a:schemeClr val="tx2"/>
                </a:solidFill>
              </a:rPr>
              <a:t>ÇEVREMİZİ KORUMAK İÇİN NELER YAPABİLİRİZ?</a:t>
            </a:r>
          </a:p>
        </p:txBody>
      </p:sp>
    </p:spTree>
    <p:extLst>
      <p:ext uri="{BB962C8B-B14F-4D97-AF65-F5344CB8AC3E}">
        <p14:creationId xmlns:p14="http://schemas.microsoft.com/office/powerpoint/2010/main" val="24469893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Başlık 1">
            <a:extLst>
              <a:ext uri="{FF2B5EF4-FFF2-40B4-BE49-F238E27FC236}">
                <a16:creationId xmlns:a16="http://schemas.microsoft.com/office/drawing/2014/main" xmlns="" id="{8E680217-0E2E-BCED-CEB4-FBB6714D8BDE}"/>
              </a:ext>
            </a:extLst>
          </p:cNvPr>
          <p:cNvSpPr>
            <a:spLocks noGrp="1"/>
          </p:cNvSpPr>
          <p:nvPr>
            <p:ph type="title"/>
          </p:nvPr>
        </p:nvSpPr>
        <p:spPr>
          <a:xfrm>
            <a:off x="342900" y="1856656"/>
            <a:ext cx="6172200" cy="1008112"/>
          </a:xfrm>
        </p:spPr>
        <p:txBody>
          <a:bodyPr>
            <a:normAutofit/>
          </a:bodyPr>
          <a:lstStyle/>
          <a:p>
            <a:r>
              <a:rPr lang="tr-TR" sz="3000" b="1" dirty="0">
                <a:solidFill>
                  <a:schemeClr val="tx2"/>
                </a:solidFill>
              </a:rPr>
              <a:t>ÇEVREMİZİ KORUMAK İÇİN NELER YAPABİLİRİZ?</a:t>
            </a:r>
          </a:p>
        </p:txBody>
      </p:sp>
      <p:sp>
        <p:nvSpPr>
          <p:cNvPr id="5" name="İçerik Yer Tutucusu 2">
            <a:extLst>
              <a:ext uri="{FF2B5EF4-FFF2-40B4-BE49-F238E27FC236}">
                <a16:creationId xmlns:a16="http://schemas.microsoft.com/office/drawing/2014/main" xmlns="" id="{D5240397-BBC8-E7E9-53CB-705E0CD76C70}"/>
              </a:ext>
            </a:extLst>
          </p:cNvPr>
          <p:cNvSpPr>
            <a:spLocks noGrp="1"/>
          </p:cNvSpPr>
          <p:nvPr>
            <p:ph idx="1"/>
          </p:nvPr>
        </p:nvSpPr>
        <p:spPr>
          <a:xfrm>
            <a:off x="0" y="2844612"/>
            <a:ext cx="6858000" cy="1172044"/>
          </a:xfrm>
        </p:spPr>
        <p:txBody>
          <a:bodyPr>
            <a:noAutofit/>
          </a:bodyPr>
          <a:lstStyle/>
          <a:p>
            <a:r>
              <a:rPr lang="tr-TR" sz="2000" b="1" dirty="0">
                <a:solidFill>
                  <a:schemeClr val="tx2"/>
                </a:solidFill>
              </a:rPr>
              <a:t>DAHA AZ ELEKTRİK TÜKETİN </a:t>
            </a:r>
            <a:r>
              <a:rPr lang="tr-TR" sz="1800" dirty="0">
                <a:solidFill>
                  <a:schemeClr val="tx2"/>
                </a:solidFill>
              </a:rPr>
              <a:t>Gereksiz çalışan cihazları kapatın ve fişlerini çekin.</a:t>
            </a:r>
          </a:p>
          <a:p>
            <a:r>
              <a:rPr lang="tr-TR" sz="2000" b="1" dirty="0">
                <a:solidFill>
                  <a:schemeClr val="tx2"/>
                </a:solidFill>
              </a:rPr>
              <a:t>ARAŞTIRIN</a:t>
            </a:r>
            <a:r>
              <a:rPr lang="tr-TR" sz="1800" dirty="0">
                <a:solidFill>
                  <a:schemeClr val="tx2"/>
                </a:solidFill>
              </a:rPr>
              <a:t> Yediğiniz bir yiyeceğin nerede ya da nasıl üretildiğini öğrenin.</a:t>
            </a:r>
          </a:p>
          <a:p>
            <a:r>
              <a:rPr lang="tr-TR" sz="2000" b="1" dirty="0">
                <a:solidFill>
                  <a:schemeClr val="tx2"/>
                </a:solidFill>
              </a:rPr>
              <a:t>ALIŞKANLIKLARINIZI DEĞİŞTİRİN </a:t>
            </a:r>
            <a:r>
              <a:rPr lang="tr-TR" sz="1800" dirty="0">
                <a:solidFill>
                  <a:schemeClr val="tx2"/>
                </a:solidFill>
              </a:rPr>
              <a:t>Poşet yerine bez çanta kullanın.</a:t>
            </a:r>
          </a:p>
          <a:p>
            <a:r>
              <a:rPr lang="tr-TR" sz="2000" b="1" dirty="0">
                <a:solidFill>
                  <a:schemeClr val="tx2"/>
                </a:solidFill>
              </a:rPr>
              <a:t>FARK EDİN </a:t>
            </a:r>
            <a:r>
              <a:rPr lang="tr-TR" sz="1800" dirty="0">
                <a:solidFill>
                  <a:schemeClr val="tx2"/>
                </a:solidFill>
              </a:rPr>
              <a:t>Sokak hayvanları için dışarıya bir kap su koyun.</a:t>
            </a:r>
          </a:p>
          <a:p>
            <a:r>
              <a:rPr lang="tr-TR" sz="2000" b="1" dirty="0">
                <a:solidFill>
                  <a:schemeClr val="tx2"/>
                </a:solidFill>
              </a:rPr>
              <a:t>DAHA AZ SU TÜKETİN </a:t>
            </a:r>
            <a:r>
              <a:rPr lang="tr-TR" sz="1800" dirty="0">
                <a:solidFill>
                  <a:schemeClr val="tx2"/>
                </a:solidFill>
              </a:rPr>
              <a:t>Dişlerinizi fırçalarken ve ellerinizi yıkarken suyu sürekli açık bırakmayın.</a:t>
            </a:r>
          </a:p>
          <a:p>
            <a:r>
              <a:rPr lang="tr-TR" sz="2000" b="1" dirty="0">
                <a:solidFill>
                  <a:schemeClr val="tx2"/>
                </a:solidFill>
              </a:rPr>
              <a:t>GÖZLEMLEYİN </a:t>
            </a:r>
            <a:r>
              <a:rPr lang="tr-TR" sz="1800" dirty="0">
                <a:solidFill>
                  <a:schemeClr val="tx2"/>
                </a:solidFill>
              </a:rPr>
              <a:t>Tek kullanımlık eşyaları tespit edin ve onları daha az kullanın.</a:t>
            </a:r>
          </a:p>
          <a:p>
            <a:r>
              <a:rPr lang="tr-TR" sz="2000" b="1" dirty="0">
                <a:solidFill>
                  <a:schemeClr val="tx2"/>
                </a:solidFill>
              </a:rPr>
              <a:t>YENİLEYİN</a:t>
            </a:r>
            <a:r>
              <a:rPr lang="tr-TR" sz="1800" dirty="0">
                <a:solidFill>
                  <a:schemeClr val="tx2"/>
                </a:solidFill>
              </a:rPr>
              <a:t> Kırılmış ya da bozulmuş eşyalarınızın yerine yenisini almadan önce onları tamir etmeye çalışın.</a:t>
            </a:r>
          </a:p>
          <a:p>
            <a:r>
              <a:rPr lang="tr-TR" sz="2000" b="1" dirty="0">
                <a:solidFill>
                  <a:schemeClr val="tx2"/>
                </a:solidFill>
              </a:rPr>
              <a:t>KULLANMAYIN</a:t>
            </a:r>
            <a:r>
              <a:rPr lang="tr-TR" sz="1800" dirty="0">
                <a:solidFill>
                  <a:schemeClr val="tx2"/>
                </a:solidFill>
              </a:rPr>
              <a:t> Tek kullanımlık plastik pipetleri kullanmayın.</a:t>
            </a:r>
          </a:p>
          <a:p>
            <a:r>
              <a:rPr lang="tr-TR" sz="2000" b="1" dirty="0">
                <a:solidFill>
                  <a:schemeClr val="tx2"/>
                </a:solidFill>
              </a:rPr>
              <a:t>DOĞAYA SAYGI DUYUN </a:t>
            </a:r>
            <a:r>
              <a:rPr lang="tr-TR" sz="1800" dirty="0">
                <a:solidFill>
                  <a:schemeClr val="tx2"/>
                </a:solidFill>
              </a:rPr>
              <a:t>Daha az kağıt kullanın, kağıtların her iki tarafını da kullanın.</a:t>
            </a:r>
          </a:p>
          <a:p>
            <a:r>
              <a:rPr lang="tr-TR" sz="2000" b="1" dirty="0">
                <a:solidFill>
                  <a:schemeClr val="tx2"/>
                </a:solidFill>
              </a:rPr>
              <a:t>GERİ DÖNÜŞTÜRÜN </a:t>
            </a:r>
            <a:r>
              <a:rPr lang="tr-TR" sz="1800" dirty="0">
                <a:solidFill>
                  <a:schemeClr val="tx2"/>
                </a:solidFill>
              </a:rPr>
              <a:t>Atıklarınızı uygun geri dönüşüm kutularına atın.</a:t>
            </a:r>
          </a:p>
          <a:p>
            <a:r>
              <a:rPr lang="tr-TR" sz="2000" b="1" dirty="0">
                <a:solidFill>
                  <a:schemeClr val="tx2"/>
                </a:solidFill>
              </a:rPr>
              <a:t>FİDAN DİKİN </a:t>
            </a:r>
            <a:r>
              <a:rPr lang="tr-TR" sz="1800" dirty="0">
                <a:solidFill>
                  <a:schemeClr val="tx2"/>
                </a:solidFill>
              </a:rPr>
              <a:t>Bir ağaç tohumunu çimlendirin ve büyüttüğünüz fidanı toprağa dikin.</a:t>
            </a:r>
          </a:p>
          <a:p>
            <a:r>
              <a:rPr lang="tr-TR" sz="2000" b="1" dirty="0">
                <a:solidFill>
                  <a:schemeClr val="tx2"/>
                </a:solidFill>
              </a:rPr>
              <a:t>PAYLAŞIN</a:t>
            </a:r>
            <a:r>
              <a:rPr lang="tr-TR" sz="1800" dirty="0">
                <a:solidFill>
                  <a:schemeClr val="tx2"/>
                </a:solidFill>
              </a:rPr>
              <a:t> Kullanmadığınız giysileri başkalarıyla paylaşın.</a:t>
            </a:r>
          </a:p>
          <a:p>
            <a:endParaRPr lang="tr-TR" sz="1800" dirty="0">
              <a:solidFill>
                <a:schemeClr val="tx2"/>
              </a:solidFill>
            </a:endParaRPr>
          </a:p>
        </p:txBody>
      </p:sp>
    </p:spTree>
    <p:extLst>
      <p:ext uri="{BB962C8B-B14F-4D97-AF65-F5344CB8AC3E}">
        <p14:creationId xmlns:p14="http://schemas.microsoft.com/office/powerpoint/2010/main" val="6924156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342900" y="272480"/>
            <a:ext cx="6172200" cy="1008112"/>
          </a:xfrm>
        </p:spPr>
        <p:txBody>
          <a:bodyPr>
            <a:normAutofit/>
          </a:bodyPr>
          <a:lstStyle/>
          <a:p>
            <a:r>
              <a:rPr lang="tr-TR" dirty="0">
                <a:solidFill>
                  <a:schemeClr val="tx2"/>
                </a:solidFill>
              </a:rPr>
              <a:t>İNSAN KAYNAKLARI</a:t>
            </a:r>
          </a:p>
        </p:txBody>
      </p:sp>
      <p:sp>
        <p:nvSpPr>
          <p:cNvPr id="21" name="Dikdörtgen 20"/>
          <p:cNvSpPr/>
          <p:nvPr/>
        </p:nvSpPr>
        <p:spPr>
          <a:xfrm>
            <a:off x="5896593" y="3061280"/>
            <a:ext cx="925860"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b="1" dirty="0">
              <a:solidFill>
                <a:schemeClr val="bg1"/>
              </a:solidFill>
            </a:endParaRPr>
          </a:p>
        </p:txBody>
      </p:sp>
      <p:sp>
        <p:nvSpPr>
          <p:cNvPr id="6" name="Metin kutusu 5">
            <a:extLst>
              <a:ext uri="{FF2B5EF4-FFF2-40B4-BE49-F238E27FC236}">
                <a16:creationId xmlns:a16="http://schemas.microsoft.com/office/drawing/2014/main" xmlns="" id="{36326145-B510-7765-12A3-B83565D6640F}"/>
              </a:ext>
            </a:extLst>
          </p:cNvPr>
          <p:cNvSpPr txBox="1"/>
          <p:nvPr/>
        </p:nvSpPr>
        <p:spPr>
          <a:xfrm>
            <a:off x="3582093" y="1674602"/>
            <a:ext cx="3240360" cy="2308324"/>
          </a:xfrm>
          <a:prstGeom prst="rect">
            <a:avLst/>
          </a:prstGeom>
          <a:noFill/>
        </p:spPr>
        <p:txBody>
          <a:bodyPr wrap="square" rtlCol="0">
            <a:spAutoFit/>
          </a:bodyPr>
          <a:lstStyle/>
          <a:p>
            <a:r>
              <a:rPr lang="tr-TR" dirty="0"/>
              <a:t>Mevcut kadın çalışan oranımız </a:t>
            </a:r>
            <a:r>
              <a:rPr lang="tr-TR" dirty="0" smtClean="0"/>
              <a:t>%40,7’dir</a:t>
            </a:r>
            <a:r>
              <a:rPr lang="tr-TR" dirty="0"/>
              <a:t>. Kadınların turizm </a:t>
            </a:r>
            <a:r>
              <a:rPr lang="tr-TR" dirty="0" smtClean="0"/>
              <a:t> sektöründe </a:t>
            </a:r>
            <a:r>
              <a:rPr lang="tr-TR" dirty="0"/>
              <a:t>daha fazla yer almasını önemsiyoruz. </a:t>
            </a:r>
          </a:p>
          <a:p>
            <a:r>
              <a:rPr lang="tr-TR" dirty="0" smtClean="0"/>
              <a:t>Hedefimiz:</a:t>
            </a:r>
          </a:p>
          <a:p>
            <a:r>
              <a:rPr lang="tr-TR" b="1" dirty="0" smtClean="0"/>
              <a:t>2026 sezonunda  kadın </a:t>
            </a:r>
            <a:r>
              <a:rPr lang="tr-TR" b="1" dirty="0"/>
              <a:t>çalışan oranını %35- % </a:t>
            </a:r>
            <a:r>
              <a:rPr lang="tr-TR" b="1" dirty="0" smtClean="0"/>
              <a:t>40</a:t>
            </a:r>
            <a:r>
              <a:rPr lang="tr-TR" b="1" dirty="0"/>
              <a:t> </a:t>
            </a:r>
            <a:r>
              <a:rPr lang="tr-TR" b="1" dirty="0" smtClean="0"/>
              <a:t>oranına  </a:t>
            </a:r>
            <a:r>
              <a:rPr lang="tr-TR" b="1" dirty="0"/>
              <a:t>çıkarmak</a:t>
            </a:r>
            <a:endParaRPr lang="tr-TR" dirty="0"/>
          </a:p>
        </p:txBody>
      </p:sp>
      <p:sp>
        <p:nvSpPr>
          <p:cNvPr id="13" name="Metin kutusu 12">
            <a:extLst>
              <a:ext uri="{FF2B5EF4-FFF2-40B4-BE49-F238E27FC236}">
                <a16:creationId xmlns:a16="http://schemas.microsoft.com/office/drawing/2014/main" xmlns="" id="{9FDC9EB9-791D-1B27-FEF8-585F178D5217}"/>
              </a:ext>
            </a:extLst>
          </p:cNvPr>
          <p:cNvSpPr txBox="1"/>
          <p:nvPr/>
        </p:nvSpPr>
        <p:spPr>
          <a:xfrm>
            <a:off x="3717032" y="5529064"/>
            <a:ext cx="2798068" cy="3970318"/>
          </a:xfrm>
          <a:prstGeom prst="rect">
            <a:avLst/>
          </a:prstGeom>
          <a:noFill/>
        </p:spPr>
        <p:txBody>
          <a:bodyPr wrap="square" rtlCol="0">
            <a:spAutoFit/>
          </a:bodyPr>
          <a:lstStyle/>
          <a:p>
            <a:r>
              <a:rPr lang="tr-TR" dirty="0"/>
              <a:t>2024’te yönetim kadrosunda kadınların oranı %</a:t>
            </a:r>
            <a:r>
              <a:rPr lang="tr-TR" dirty="0" smtClean="0"/>
              <a:t>43 ’tür</a:t>
            </a:r>
            <a:r>
              <a:rPr lang="tr-TR" dirty="0"/>
              <a:t>.</a:t>
            </a:r>
          </a:p>
          <a:p>
            <a:r>
              <a:rPr lang="tr-TR" dirty="0"/>
              <a:t>Hedefimiz,</a:t>
            </a:r>
          </a:p>
          <a:p>
            <a:r>
              <a:rPr lang="tr-TR" dirty="0"/>
              <a:t>2025 </a:t>
            </a:r>
            <a:r>
              <a:rPr lang="tr-TR" dirty="0" smtClean="0"/>
              <a:t>yılında  </a:t>
            </a:r>
            <a:r>
              <a:rPr lang="tr-TR" dirty="0"/>
              <a:t>kadın yönetici </a:t>
            </a:r>
            <a:r>
              <a:rPr lang="tr-TR" dirty="0" smtClean="0"/>
              <a:t>oranımız </a:t>
            </a:r>
            <a:r>
              <a:rPr lang="tr-TR" dirty="0"/>
              <a:t>%</a:t>
            </a:r>
            <a:r>
              <a:rPr lang="tr-TR" dirty="0" smtClean="0"/>
              <a:t>57’ye çıkmıştır .</a:t>
            </a:r>
            <a:endParaRPr lang="tr-TR" dirty="0"/>
          </a:p>
          <a:p>
            <a:r>
              <a:rPr lang="tr-TR" dirty="0"/>
              <a:t>Kadın liderliğini desteklemek ve eşit temsil sağlamak için çalışmalarımız devam etmektedir</a:t>
            </a:r>
            <a:r>
              <a:rPr lang="tr-TR" dirty="0" smtClean="0"/>
              <a:t>.</a:t>
            </a:r>
          </a:p>
          <a:p>
            <a:r>
              <a:rPr lang="tr-TR" dirty="0" smtClean="0"/>
              <a:t>Hedefimiz: </a:t>
            </a:r>
          </a:p>
          <a:p>
            <a:r>
              <a:rPr lang="tr-TR" b="1" dirty="0" smtClean="0"/>
              <a:t>2026 sezonunda kadın yönetici </a:t>
            </a:r>
            <a:r>
              <a:rPr lang="tr-TR" b="1" dirty="0" err="1" smtClean="0"/>
              <a:t>sayımzı</a:t>
            </a:r>
            <a:r>
              <a:rPr lang="tr-TR" b="1" dirty="0" smtClean="0"/>
              <a:t> % 50 korumak.</a:t>
            </a:r>
            <a:endParaRPr lang="tr-TR" b="1" dirty="0"/>
          </a:p>
        </p:txBody>
      </p:sp>
      <p:pic>
        <p:nvPicPr>
          <p:cNvPr id="4" name="Resim 3"/>
          <p:cNvPicPr>
            <a:picLocks noChangeAspect="1"/>
          </p:cNvPicPr>
          <p:nvPr/>
        </p:nvPicPr>
        <p:blipFill>
          <a:blip r:embed="rId2"/>
          <a:stretch>
            <a:fillRect/>
          </a:stretch>
        </p:blipFill>
        <p:spPr>
          <a:xfrm>
            <a:off x="0" y="1064568"/>
            <a:ext cx="3284984" cy="3528392"/>
          </a:xfrm>
          <a:prstGeom prst="rect">
            <a:avLst/>
          </a:prstGeom>
        </p:spPr>
      </p:pic>
      <p:pic>
        <p:nvPicPr>
          <p:cNvPr id="8" name="Resim 7"/>
          <p:cNvPicPr>
            <a:picLocks noChangeAspect="1"/>
          </p:cNvPicPr>
          <p:nvPr/>
        </p:nvPicPr>
        <p:blipFill>
          <a:blip r:embed="rId3"/>
          <a:stretch>
            <a:fillRect/>
          </a:stretch>
        </p:blipFill>
        <p:spPr>
          <a:xfrm>
            <a:off x="116632" y="4841968"/>
            <a:ext cx="3312368" cy="4935567"/>
          </a:xfrm>
          <a:prstGeom prst="rect">
            <a:avLst/>
          </a:prstGeom>
        </p:spPr>
      </p:pic>
    </p:spTree>
    <p:extLst>
      <p:ext uri="{BB962C8B-B14F-4D97-AF65-F5344CB8AC3E}">
        <p14:creationId xmlns:p14="http://schemas.microsoft.com/office/powerpoint/2010/main" val="3447870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xmlns="" id="{A197EF2C-5098-F898-D8D0-B790610BA5B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xmlns="" id="{3E9BF1B7-3CE4-9FCF-61A5-9E26F3F8F460}"/>
              </a:ext>
            </a:extLst>
          </p:cNvPr>
          <p:cNvSpPr>
            <a:spLocks noGrp="1"/>
          </p:cNvSpPr>
          <p:nvPr>
            <p:ph type="title"/>
          </p:nvPr>
        </p:nvSpPr>
        <p:spPr>
          <a:xfrm>
            <a:off x="342900" y="272480"/>
            <a:ext cx="6172200" cy="1008112"/>
          </a:xfrm>
        </p:spPr>
        <p:txBody>
          <a:bodyPr>
            <a:normAutofit/>
          </a:bodyPr>
          <a:lstStyle/>
          <a:p>
            <a:r>
              <a:rPr lang="tr-TR" dirty="0">
                <a:solidFill>
                  <a:schemeClr val="tx2"/>
                </a:solidFill>
              </a:rPr>
              <a:t>İNSAN KAYNAKLARI</a:t>
            </a:r>
          </a:p>
        </p:txBody>
      </p:sp>
      <p:sp>
        <p:nvSpPr>
          <p:cNvPr id="17" name="Dikdörtgen 16">
            <a:extLst>
              <a:ext uri="{FF2B5EF4-FFF2-40B4-BE49-F238E27FC236}">
                <a16:creationId xmlns:a16="http://schemas.microsoft.com/office/drawing/2014/main" xmlns="" id="{85892002-D1CF-7DA0-F61A-954AD67D5FAF}"/>
              </a:ext>
            </a:extLst>
          </p:cNvPr>
          <p:cNvSpPr/>
          <p:nvPr/>
        </p:nvSpPr>
        <p:spPr>
          <a:xfrm>
            <a:off x="44624" y="3080792"/>
            <a:ext cx="925860"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b="1" dirty="0"/>
          </a:p>
        </p:txBody>
      </p:sp>
      <p:sp>
        <p:nvSpPr>
          <p:cNvPr id="21" name="Dikdörtgen 20">
            <a:extLst>
              <a:ext uri="{FF2B5EF4-FFF2-40B4-BE49-F238E27FC236}">
                <a16:creationId xmlns:a16="http://schemas.microsoft.com/office/drawing/2014/main" xmlns="" id="{2ABE0C39-3EB8-0160-7666-290262AD03D1}"/>
              </a:ext>
            </a:extLst>
          </p:cNvPr>
          <p:cNvSpPr/>
          <p:nvPr/>
        </p:nvSpPr>
        <p:spPr>
          <a:xfrm>
            <a:off x="5896593" y="3061280"/>
            <a:ext cx="925860"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b="1" dirty="0">
              <a:solidFill>
                <a:schemeClr val="bg1"/>
              </a:solidFill>
            </a:endParaRPr>
          </a:p>
        </p:txBody>
      </p:sp>
      <p:sp>
        <p:nvSpPr>
          <p:cNvPr id="4" name="Metin kutusu 3">
            <a:extLst>
              <a:ext uri="{FF2B5EF4-FFF2-40B4-BE49-F238E27FC236}">
                <a16:creationId xmlns:a16="http://schemas.microsoft.com/office/drawing/2014/main" xmlns="" id="{E0EB898C-EE4A-D7B5-01E0-2717E1B03061}"/>
              </a:ext>
            </a:extLst>
          </p:cNvPr>
          <p:cNvSpPr txBox="1"/>
          <p:nvPr/>
        </p:nvSpPr>
        <p:spPr>
          <a:xfrm>
            <a:off x="3573016" y="992560"/>
            <a:ext cx="3096344" cy="2862322"/>
          </a:xfrm>
          <a:prstGeom prst="rect">
            <a:avLst/>
          </a:prstGeom>
          <a:noFill/>
        </p:spPr>
        <p:txBody>
          <a:bodyPr wrap="square" rtlCol="0">
            <a:spAutoFit/>
          </a:bodyPr>
          <a:lstStyle/>
          <a:p>
            <a:r>
              <a:rPr lang="tr-TR" dirty="0"/>
              <a:t>2024 yılında yerel personel oranı </a:t>
            </a:r>
            <a:r>
              <a:rPr lang="tr-TR" dirty="0" smtClean="0"/>
              <a:t>%86,2  </a:t>
            </a:r>
            <a:r>
              <a:rPr lang="tr-TR" dirty="0"/>
              <a:t>olup, 2025 yılında bu </a:t>
            </a:r>
            <a:r>
              <a:rPr lang="tr-TR" dirty="0" smtClean="0"/>
              <a:t>oran %88,9 oranına çıkmıştır</a:t>
            </a:r>
            <a:r>
              <a:rPr lang="tr-TR" b="1" dirty="0" smtClean="0"/>
              <a:t> </a:t>
            </a:r>
            <a:r>
              <a:rPr lang="tr-TR" dirty="0" smtClean="0"/>
              <a:t>bu</a:t>
            </a:r>
            <a:r>
              <a:rPr lang="tr-TR" dirty="0"/>
              <a:t>, bölgesel kalkınmaya ve sürdürülebilir istihdama verdiğimiz önemin göstergesidir</a:t>
            </a:r>
            <a:r>
              <a:rPr lang="tr-TR" dirty="0" smtClean="0"/>
              <a:t>.</a:t>
            </a:r>
          </a:p>
          <a:p>
            <a:r>
              <a:rPr lang="tr-TR" b="1" dirty="0" smtClean="0"/>
              <a:t>Hedefimiz:2026 sezonunda yerel personel oranını %90 oranına çıkarmak.</a:t>
            </a:r>
            <a:endParaRPr lang="tr-TR" b="1" dirty="0"/>
          </a:p>
        </p:txBody>
      </p:sp>
      <p:sp>
        <p:nvSpPr>
          <p:cNvPr id="11" name="Metin kutusu 10">
            <a:extLst>
              <a:ext uri="{FF2B5EF4-FFF2-40B4-BE49-F238E27FC236}">
                <a16:creationId xmlns:a16="http://schemas.microsoft.com/office/drawing/2014/main" xmlns="" id="{11D5E214-37E9-4723-045D-110A52B6AB00}"/>
              </a:ext>
            </a:extLst>
          </p:cNvPr>
          <p:cNvSpPr txBox="1"/>
          <p:nvPr/>
        </p:nvSpPr>
        <p:spPr>
          <a:xfrm>
            <a:off x="4005064" y="5601657"/>
            <a:ext cx="2510036" cy="3970318"/>
          </a:xfrm>
          <a:prstGeom prst="rect">
            <a:avLst/>
          </a:prstGeom>
          <a:noFill/>
        </p:spPr>
        <p:txBody>
          <a:bodyPr wrap="square" rtlCol="0">
            <a:spAutoFit/>
          </a:bodyPr>
          <a:lstStyle/>
          <a:p>
            <a:r>
              <a:rPr lang="tr-TR" dirty="0" smtClean="0"/>
              <a:t>2025 </a:t>
            </a:r>
            <a:r>
              <a:rPr lang="tr-TR" dirty="0"/>
              <a:t>yılında personelimizin </a:t>
            </a:r>
            <a:r>
              <a:rPr lang="tr-TR" dirty="0" smtClean="0"/>
              <a:t>%26’sı  </a:t>
            </a:r>
            <a:r>
              <a:rPr lang="tr-TR" dirty="0"/>
              <a:t>18-25 yaş aralığında olup, genç ve dinamik bir iş gücü yapısına sahibiz.</a:t>
            </a:r>
            <a:br>
              <a:rPr lang="tr-TR" dirty="0"/>
            </a:br>
            <a:r>
              <a:rPr lang="tr-TR" dirty="0"/>
              <a:t>Aynı zamanda </a:t>
            </a:r>
            <a:r>
              <a:rPr lang="tr-TR" dirty="0" smtClean="0"/>
              <a:t>26-45  </a:t>
            </a:r>
            <a:r>
              <a:rPr lang="tr-TR" dirty="0"/>
              <a:t>yaş arasındaki deneyimli çalışanlarımızla tecrübe ve dinamizmin dengelendiği sağlıklı bir çalışma ortamı </a:t>
            </a:r>
            <a:r>
              <a:rPr lang="tr-TR" dirty="0" smtClean="0"/>
              <a:t>oluşturmayı hedefliyoruz .</a:t>
            </a:r>
            <a:endParaRPr lang="tr-TR" dirty="0"/>
          </a:p>
        </p:txBody>
      </p:sp>
      <p:pic>
        <p:nvPicPr>
          <p:cNvPr id="3" name="Resim 2"/>
          <p:cNvPicPr>
            <a:picLocks noChangeAspect="1"/>
          </p:cNvPicPr>
          <p:nvPr/>
        </p:nvPicPr>
        <p:blipFill>
          <a:blip r:embed="rId2"/>
          <a:stretch>
            <a:fillRect/>
          </a:stretch>
        </p:blipFill>
        <p:spPr>
          <a:xfrm>
            <a:off x="54868" y="992560"/>
            <a:ext cx="3374132" cy="3744540"/>
          </a:xfrm>
          <a:prstGeom prst="rect">
            <a:avLst/>
          </a:prstGeom>
        </p:spPr>
      </p:pic>
      <p:pic>
        <p:nvPicPr>
          <p:cNvPr id="5" name="Resim 4"/>
          <p:cNvPicPr>
            <a:picLocks noChangeAspect="1"/>
          </p:cNvPicPr>
          <p:nvPr/>
        </p:nvPicPr>
        <p:blipFill>
          <a:blip r:embed="rId3"/>
          <a:stretch>
            <a:fillRect/>
          </a:stretch>
        </p:blipFill>
        <p:spPr>
          <a:xfrm>
            <a:off x="83954" y="4881564"/>
            <a:ext cx="3777094" cy="5024436"/>
          </a:xfrm>
          <a:prstGeom prst="rect">
            <a:avLst/>
          </a:prstGeom>
        </p:spPr>
      </p:pic>
    </p:spTree>
    <p:extLst>
      <p:ext uri="{BB962C8B-B14F-4D97-AF65-F5344CB8AC3E}">
        <p14:creationId xmlns:p14="http://schemas.microsoft.com/office/powerpoint/2010/main" val="36404426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200472"/>
            <a:ext cx="6858000" cy="1080120"/>
          </a:xfrm>
        </p:spPr>
        <p:txBody>
          <a:bodyPr>
            <a:normAutofit/>
          </a:bodyPr>
          <a:lstStyle/>
          <a:p>
            <a:r>
              <a:rPr lang="tr-TR" dirty="0">
                <a:solidFill>
                  <a:schemeClr val="accent6">
                    <a:lumMod val="75000"/>
                  </a:schemeClr>
                </a:solidFill>
              </a:rPr>
              <a:t>PERSONELE SUNULAN İMKANLAR</a:t>
            </a:r>
          </a:p>
        </p:txBody>
      </p:sp>
      <p:sp>
        <p:nvSpPr>
          <p:cNvPr id="3" name="İçerik Yer Tutucusu 2"/>
          <p:cNvSpPr>
            <a:spLocks noGrp="1"/>
          </p:cNvSpPr>
          <p:nvPr>
            <p:ph idx="1"/>
          </p:nvPr>
        </p:nvSpPr>
        <p:spPr>
          <a:xfrm>
            <a:off x="939902" y="1568624"/>
            <a:ext cx="5716286" cy="852066"/>
          </a:xfrm>
        </p:spPr>
        <p:txBody>
          <a:bodyPr>
            <a:noAutofit/>
          </a:bodyPr>
          <a:lstStyle/>
          <a:p>
            <a:pPr marL="0" indent="0" algn="r">
              <a:buNone/>
            </a:pPr>
            <a:r>
              <a:rPr lang="tr-TR" sz="1800" b="1" dirty="0">
                <a:solidFill>
                  <a:schemeClr val="accent6">
                    <a:lumMod val="75000"/>
                  </a:schemeClr>
                </a:solidFill>
              </a:rPr>
              <a:t>Lojman İmkanı</a:t>
            </a:r>
            <a:r>
              <a:rPr lang="tr-TR" sz="1800" b="1" dirty="0">
                <a:solidFill>
                  <a:srgbClr val="0070C0"/>
                </a:solidFill>
              </a:rPr>
              <a:t>:</a:t>
            </a:r>
          </a:p>
          <a:p>
            <a:pPr marL="0" indent="0" algn="r">
              <a:buNone/>
            </a:pPr>
            <a:r>
              <a:rPr lang="tr-TR" sz="1800" dirty="0"/>
              <a:t>Personellerimize lojman tahsis edilir. Lojmanlarda kişisel ihtiyaçlarını sağlayabilecekleri imkanlar bulunmaktadır.</a:t>
            </a:r>
          </a:p>
        </p:txBody>
      </p:sp>
      <p:sp>
        <p:nvSpPr>
          <p:cNvPr id="11" name="İçerik Yer Tutucusu 2"/>
          <p:cNvSpPr txBox="1">
            <a:spLocks/>
          </p:cNvSpPr>
          <p:nvPr/>
        </p:nvSpPr>
        <p:spPr>
          <a:xfrm>
            <a:off x="2047676" y="3982011"/>
            <a:ext cx="4608512" cy="99691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tr-TR" sz="1800" b="1" dirty="0">
                <a:solidFill>
                  <a:schemeClr val="accent6">
                    <a:lumMod val="75000"/>
                  </a:schemeClr>
                </a:solidFill>
              </a:rPr>
              <a:t>Sağlık Hizmeti İmkanı:</a:t>
            </a:r>
          </a:p>
          <a:p>
            <a:pPr marL="0" indent="0" algn="r">
              <a:buFont typeface="Arial" pitchFamily="34" charset="0"/>
              <a:buNone/>
            </a:pPr>
            <a:r>
              <a:rPr lang="tr-TR" sz="1800" dirty="0"/>
              <a:t>Çalışanlarımız mesai saatleri içinde otelimizde bulunan doktor ofisinden sağlık hizmeti alabilmektedir</a:t>
            </a:r>
            <a:r>
              <a:rPr lang="tr-TR" sz="1800" dirty="0">
                <a:solidFill>
                  <a:schemeClr val="accent2">
                    <a:lumMod val="75000"/>
                  </a:schemeClr>
                </a:solidFill>
              </a:rPr>
              <a:t>. </a:t>
            </a:r>
          </a:p>
        </p:txBody>
      </p:sp>
      <p:sp>
        <p:nvSpPr>
          <p:cNvPr id="13" name="İçerik Yer Tutucusu 2"/>
          <p:cNvSpPr txBox="1">
            <a:spLocks/>
          </p:cNvSpPr>
          <p:nvPr/>
        </p:nvSpPr>
        <p:spPr>
          <a:xfrm>
            <a:off x="242998" y="5559646"/>
            <a:ext cx="4967241" cy="89123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tr-TR" sz="1800" b="1" dirty="0">
                <a:solidFill>
                  <a:schemeClr val="accent6">
                    <a:lumMod val="75000"/>
                  </a:schemeClr>
                </a:solidFill>
              </a:rPr>
              <a:t>Yemek İmkanı:</a:t>
            </a:r>
          </a:p>
          <a:p>
            <a:pPr marL="0" indent="0">
              <a:buFont typeface="Arial" pitchFamily="34" charset="0"/>
              <a:buNone/>
            </a:pPr>
            <a:r>
              <a:rPr lang="tr-TR" sz="1800" dirty="0"/>
              <a:t>Personellerimiz için personel yemekhanesinde tüm öğünlerde yemek çıkarılmaktadır. </a:t>
            </a:r>
          </a:p>
        </p:txBody>
      </p:sp>
      <p:pic>
        <p:nvPicPr>
          <p:cNvPr id="10" name="Resim 9"/>
          <p:cNvPicPr>
            <a:picLocks noChangeAspect="1"/>
          </p:cNvPicPr>
          <p:nvPr/>
        </p:nvPicPr>
        <p:blipFill>
          <a:blip r:embed="rId2"/>
          <a:stretch>
            <a:fillRect/>
          </a:stretch>
        </p:blipFill>
        <p:spPr>
          <a:xfrm>
            <a:off x="212939" y="1568624"/>
            <a:ext cx="1080000" cy="855392"/>
          </a:xfrm>
          <a:prstGeom prst="rect">
            <a:avLst/>
          </a:prstGeom>
        </p:spPr>
      </p:pic>
      <p:pic>
        <p:nvPicPr>
          <p:cNvPr id="17" name="Resim 16"/>
          <p:cNvPicPr>
            <a:picLocks noChangeAspect="1"/>
          </p:cNvPicPr>
          <p:nvPr/>
        </p:nvPicPr>
        <p:blipFill>
          <a:blip r:embed="rId3"/>
          <a:stretch>
            <a:fillRect/>
          </a:stretch>
        </p:blipFill>
        <p:spPr>
          <a:xfrm>
            <a:off x="5453132" y="5575278"/>
            <a:ext cx="1080000" cy="978231"/>
          </a:xfrm>
          <a:prstGeom prst="rect">
            <a:avLst/>
          </a:prstGeom>
        </p:spPr>
      </p:pic>
      <p:pic>
        <p:nvPicPr>
          <p:cNvPr id="18" name="Resim 17"/>
          <p:cNvPicPr>
            <a:picLocks noChangeAspect="1"/>
          </p:cNvPicPr>
          <p:nvPr/>
        </p:nvPicPr>
        <p:blipFill>
          <a:blip r:embed="rId4"/>
          <a:stretch>
            <a:fillRect/>
          </a:stretch>
        </p:blipFill>
        <p:spPr>
          <a:xfrm>
            <a:off x="28029" y="4207601"/>
            <a:ext cx="1440000" cy="1052821"/>
          </a:xfrm>
          <a:prstGeom prst="rect">
            <a:avLst/>
          </a:prstGeom>
        </p:spPr>
      </p:pic>
    </p:spTree>
    <p:extLst>
      <p:ext uri="{BB962C8B-B14F-4D97-AF65-F5344CB8AC3E}">
        <p14:creationId xmlns:p14="http://schemas.microsoft.com/office/powerpoint/2010/main" val="32230343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342900" y="272480"/>
            <a:ext cx="6172200" cy="1008112"/>
          </a:xfrm>
        </p:spPr>
        <p:txBody>
          <a:bodyPr>
            <a:normAutofit/>
          </a:bodyPr>
          <a:lstStyle/>
          <a:p>
            <a:r>
              <a:rPr lang="tr-TR" dirty="0">
                <a:solidFill>
                  <a:srgbClr val="002060"/>
                </a:solidFill>
              </a:rPr>
              <a:t>ENERJİ TASARRUFU</a:t>
            </a:r>
          </a:p>
        </p:txBody>
      </p:sp>
      <p:pic>
        <p:nvPicPr>
          <p:cNvPr id="9" name="Resim 8"/>
          <p:cNvPicPr>
            <a:picLocks noChangeAspect="1"/>
          </p:cNvPicPr>
          <p:nvPr/>
        </p:nvPicPr>
        <p:blipFill>
          <a:blip r:embed="rId2"/>
          <a:stretch>
            <a:fillRect/>
          </a:stretch>
        </p:blipFill>
        <p:spPr>
          <a:xfrm>
            <a:off x="188640" y="1568624"/>
            <a:ext cx="1533739" cy="1333686"/>
          </a:xfrm>
          <a:prstGeom prst="rect">
            <a:avLst/>
          </a:prstGeom>
        </p:spPr>
      </p:pic>
      <p:sp>
        <p:nvSpPr>
          <p:cNvPr id="11" name="İçerik Yer Tutucusu 2"/>
          <p:cNvSpPr txBox="1">
            <a:spLocks/>
          </p:cNvSpPr>
          <p:nvPr/>
        </p:nvSpPr>
        <p:spPr>
          <a:xfrm>
            <a:off x="1722379" y="1901164"/>
            <a:ext cx="4526260"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tr-TR" sz="1800" dirty="0">
                <a:solidFill>
                  <a:srgbClr val="002060"/>
                </a:solidFill>
              </a:rPr>
              <a:t>Yüksek oranda enerji verimliliği fazla, yerel  çevre dostu cihaz ve teknolojileri  tercih etmekteyiz. Hedefimiz bu oranı artırmaktır. </a:t>
            </a:r>
          </a:p>
        </p:txBody>
      </p:sp>
      <p:pic>
        <p:nvPicPr>
          <p:cNvPr id="12" name="Resim 11"/>
          <p:cNvPicPr>
            <a:picLocks noChangeAspect="1"/>
          </p:cNvPicPr>
          <p:nvPr/>
        </p:nvPicPr>
        <p:blipFill>
          <a:blip r:embed="rId3"/>
          <a:stretch>
            <a:fillRect/>
          </a:stretch>
        </p:blipFill>
        <p:spPr>
          <a:xfrm>
            <a:off x="4714900" y="4539048"/>
            <a:ext cx="1533739" cy="1333686"/>
          </a:xfrm>
          <a:prstGeom prst="rect">
            <a:avLst/>
          </a:prstGeom>
        </p:spPr>
      </p:pic>
      <p:sp>
        <p:nvSpPr>
          <p:cNvPr id="13" name="İçerik Yer Tutucusu 2"/>
          <p:cNvSpPr txBox="1">
            <a:spLocks/>
          </p:cNvSpPr>
          <p:nvPr/>
        </p:nvSpPr>
        <p:spPr>
          <a:xfrm>
            <a:off x="0" y="4746687"/>
            <a:ext cx="4526260"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tr-TR" sz="1800" dirty="0">
                <a:solidFill>
                  <a:srgbClr val="002060"/>
                </a:solidFill>
              </a:rPr>
              <a:t>Genel alanlarda ve personel alanlarında harekete duyarlı sensörlü kullanılmaktadır.  </a:t>
            </a:r>
          </a:p>
        </p:txBody>
      </p:sp>
      <p:pic>
        <p:nvPicPr>
          <p:cNvPr id="14" name="Resim 13"/>
          <p:cNvPicPr>
            <a:picLocks noChangeAspect="1"/>
          </p:cNvPicPr>
          <p:nvPr/>
        </p:nvPicPr>
        <p:blipFill>
          <a:blip r:embed="rId4"/>
          <a:stretch>
            <a:fillRect/>
          </a:stretch>
        </p:blipFill>
        <p:spPr>
          <a:xfrm>
            <a:off x="237571" y="6920604"/>
            <a:ext cx="1495634" cy="1343212"/>
          </a:xfrm>
          <a:prstGeom prst="rect">
            <a:avLst/>
          </a:prstGeom>
        </p:spPr>
      </p:pic>
      <p:sp>
        <p:nvSpPr>
          <p:cNvPr id="15" name="İçerik Yer Tutucusu 2"/>
          <p:cNvSpPr txBox="1">
            <a:spLocks/>
          </p:cNvSpPr>
          <p:nvPr/>
        </p:nvSpPr>
        <p:spPr>
          <a:xfrm>
            <a:off x="1747215" y="7169547"/>
            <a:ext cx="4526260"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tr-TR" sz="1800" dirty="0">
                <a:solidFill>
                  <a:srgbClr val="002060"/>
                </a:solidFill>
              </a:rPr>
              <a:t>Genel alanlar enerji tasarrufu için gün ışığından faydalanılacak şekilde dizayn edilmiştir. </a:t>
            </a:r>
          </a:p>
        </p:txBody>
      </p:sp>
    </p:spTree>
    <p:extLst>
      <p:ext uri="{BB962C8B-B14F-4D97-AF65-F5344CB8AC3E}">
        <p14:creationId xmlns:p14="http://schemas.microsoft.com/office/powerpoint/2010/main" val="4496777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342900" y="272480"/>
            <a:ext cx="6172200" cy="1008112"/>
          </a:xfrm>
        </p:spPr>
        <p:txBody>
          <a:bodyPr>
            <a:normAutofit/>
          </a:bodyPr>
          <a:lstStyle/>
          <a:p>
            <a:r>
              <a:rPr lang="tr-TR" dirty="0">
                <a:solidFill>
                  <a:srgbClr val="002060"/>
                </a:solidFill>
              </a:rPr>
              <a:t>ENERJİ TASARRUFU</a:t>
            </a:r>
          </a:p>
        </p:txBody>
      </p:sp>
      <p:sp>
        <p:nvSpPr>
          <p:cNvPr id="3" name="İçerik Yer Tutucusu 2"/>
          <p:cNvSpPr>
            <a:spLocks noGrp="1"/>
          </p:cNvSpPr>
          <p:nvPr>
            <p:ph idx="1"/>
          </p:nvPr>
        </p:nvSpPr>
        <p:spPr>
          <a:xfrm>
            <a:off x="1988840" y="2019443"/>
            <a:ext cx="4526260" cy="845325"/>
          </a:xfrm>
        </p:spPr>
        <p:txBody>
          <a:bodyPr>
            <a:noAutofit/>
          </a:bodyPr>
          <a:lstStyle/>
          <a:p>
            <a:pPr marL="0" indent="0" algn="r">
              <a:buNone/>
            </a:pPr>
            <a:r>
              <a:rPr lang="tr-TR" sz="1800" dirty="0">
                <a:solidFill>
                  <a:srgbClr val="002060"/>
                </a:solidFill>
              </a:rPr>
              <a:t>Dış aydınlatmalarımız ve bazı soğutucu sistemlerimiz zamanlayıcılarla kontrol edilmektedir. </a:t>
            </a:r>
          </a:p>
        </p:txBody>
      </p:sp>
      <p:pic>
        <p:nvPicPr>
          <p:cNvPr id="6" name="Resim 5"/>
          <p:cNvPicPr>
            <a:picLocks noChangeAspect="1"/>
          </p:cNvPicPr>
          <p:nvPr/>
        </p:nvPicPr>
        <p:blipFill>
          <a:blip r:embed="rId2"/>
          <a:stretch>
            <a:fillRect/>
          </a:stretch>
        </p:blipFill>
        <p:spPr>
          <a:xfrm>
            <a:off x="342900" y="1784647"/>
            <a:ext cx="1533739" cy="1333686"/>
          </a:xfrm>
          <a:prstGeom prst="rect">
            <a:avLst/>
          </a:prstGeom>
        </p:spPr>
      </p:pic>
      <p:sp>
        <p:nvSpPr>
          <p:cNvPr id="8" name="İçerik Yer Tutucusu 2"/>
          <p:cNvSpPr txBox="1">
            <a:spLocks/>
          </p:cNvSpPr>
          <p:nvPr/>
        </p:nvSpPr>
        <p:spPr>
          <a:xfrm>
            <a:off x="342900" y="3766403"/>
            <a:ext cx="4526260" cy="82917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tr-TR" sz="1800" dirty="0">
              <a:solidFill>
                <a:srgbClr val="002060"/>
              </a:solidFill>
            </a:endParaRPr>
          </a:p>
        </p:txBody>
      </p:sp>
      <p:pic>
        <p:nvPicPr>
          <p:cNvPr id="9" name="Resim 8"/>
          <p:cNvPicPr>
            <a:picLocks noChangeAspect="1"/>
          </p:cNvPicPr>
          <p:nvPr/>
        </p:nvPicPr>
        <p:blipFill>
          <a:blip r:embed="rId3"/>
          <a:stretch>
            <a:fillRect/>
          </a:stretch>
        </p:blipFill>
        <p:spPr>
          <a:xfrm>
            <a:off x="373483" y="4472176"/>
            <a:ext cx="1533739" cy="1333686"/>
          </a:xfrm>
          <a:prstGeom prst="rect">
            <a:avLst/>
          </a:prstGeom>
        </p:spPr>
      </p:pic>
      <p:sp>
        <p:nvSpPr>
          <p:cNvPr id="11" name="İçerik Yer Tutucusu 2"/>
          <p:cNvSpPr txBox="1">
            <a:spLocks/>
          </p:cNvSpPr>
          <p:nvPr/>
        </p:nvSpPr>
        <p:spPr>
          <a:xfrm>
            <a:off x="1937805" y="4612096"/>
            <a:ext cx="4526261"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tr-TR" sz="1800" dirty="0">
                <a:solidFill>
                  <a:srgbClr val="002060"/>
                </a:solidFill>
              </a:rPr>
              <a:t>Genel alanlarda ve Odalarımızda led televizyonlar kullanılmaktadır. Mini barlar enerji tasarrufu için ısı kaynağından uzak konumlandırılmıştır.  </a:t>
            </a:r>
          </a:p>
        </p:txBody>
      </p:sp>
      <p:sp>
        <p:nvSpPr>
          <p:cNvPr id="13" name="İçerik Yer Tutucusu 2"/>
          <p:cNvSpPr txBox="1">
            <a:spLocks/>
          </p:cNvSpPr>
          <p:nvPr/>
        </p:nvSpPr>
        <p:spPr>
          <a:xfrm>
            <a:off x="342900" y="7016149"/>
            <a:ext cx="4526260"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tr-TR" sz="1800" dirty="0">
              <a:solidFill>
                <a:srgbClr val="002060"/>
              </a:solidFill>
            </a:endParaRPr>
          </a:p>
        </p:txBody>
      </p:sp>
      <p:pic>
        <p:nvPicPr>
          <p:cNvPr id="14" name="Resim 13"/>
          <p:cNvPicPr>
            <a:picLocks noChangeAspect="1"/>
          </p:cNvPicPr>
          <p:nvPr/>
        </p:nvPicPr>
        <p:blipFill>
          <a:blip r:embed="rId4"/>
          <a:stretch>
            <a:fillRect/>
          </a:stretch>
        </p:blipFill>
        <p:spPr>
          <a:xfrm>
            <a:off x="192594" y="7195091"/>
            <a:ext cx="1495634" cy="1343212"/>
          </a:xfrm>
          <a:prstGeom prst="rect">
            <a:avLst/>
          </a:prstGeom>
        </p:spPr>
      </p:pic>
      <p:sp>
        <p:nvSpPr>
          <p:cNvPr id="15" name="İçerik Yer Tutucusu 2"/>
          <p:cNvSpPr txBox="1">
            <a:spLocks/>
          </p:cNvSpPr>
          <p:nvPr/>
        </p:nvSpPr>
        <p:spPr>
          <a:xfrm>
            <a:off x="1838534" y="7195091"/>
            <a:ext cx="4676566" cy="193437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tr-TR" sz="1800" dirty="0">
                <a:solidFill>
                  <a:srgbClr val="002060"/>
                </a:solidFill>
              </a:rPr>
              <a:t>Tüm elektronik cihazların periyodik bakım ve</a:t>
            </a:r>
          </a:p>
          <a:p>
            <a:pPr marL="0" indent="0" algn="r">
              <a:buFont typeface="Arial" pitchFamily="34" charset="0"/>
              <a:buNone/>
            </a:pPr>
            <a:r>
              <a:rPr lang="tr-TR" sz="1800" dirty="0">
                <a:solidFill>
                  <a:srgbClr val="002060"/>
                </a:solidFill>
              </a:rPr>
              <a:t>     temizlikleri  yapılarak enerji kayıpları minimize edilmektedir.                       </a:t>
            </a:r>
          </a:p>
        </p:txBody>
      </p:sp>
    </p:spTree>
    <p:extLst>
      <p:ext uri="{BB962C8B-B14F-4D97-AF65-F5344CB8AC3E}">
        <p14:creationId xmlns:p14="http://schemas.microsoft.com/office/powerpoint/2010/main" val="31568695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342900" y="272480"/>
            <a:ext cx="6172200" cy="1008112"/>
          </a:xfrm>
        </p:spPr>
        <p:txBody>
          <a:bodyPr>
            <a:normAutofit/>
          </a:bodyPr>
          <a:lstStyle/>
          <a:p>
            <a:r>
              <a:rPr lang="tr-TR" dirty="0">
                <a:solidFill>
                  <a:srgbClr val="002060"/>
                </a:solidFill>
              </a:rPr>
              <a:t>ENERJİ TASARRUFU</a:t>
            </a:r>
          </a:p>
        </p:txBody>
      </p:sp>
      <p:sp>
        <p:nvSpPr>
          <p:cNvPr id="3" name="İçerik Yer Tutucusu 2"/>
          <p:cNvSpPr>
            <a:spLocks noGrp="1"/>
          </p:cNvSpPr>
          <p:nvPr>
            <p:ph idx="1"/>
          </p:nvPr>
        </p:nvSpPr>
        <p:spPr>
          <a:xfrm>
            <a:off x="1988840" y="2019443"/>
            <a:ext cx="4526260" cy="845325"/>
          </a:xfrm>
        </p:spPr>
        <p:txBody>
          <a:bodyPr>
            <a:noAutofit/>
          </a:bodyPr>
          <a:lstStyle/>
          <a:p>
            <a:pPr marL="0" indent="0" algn="r">
              <a:buNone/>
            </a:pPr>
            <a:r>
              <a:rPr lang="tr-TR" sz="1800" dirty="0">
                <a:solidFill>
                  <a:srgbClr val="002060"/>
                </a:solidFill>
              </a:rPr>
              <a:t>Güneş enerjisinden faydalanmak için güneş panellerimiz bulunmaktadır. Su ısıtma sisteminde %45 enerji tasarrufu sağlamaktayız. </a:t>
            </a:r>
          </a:p>
        </p:txBody>
      </p:sp>
      <p:pic>
        <p:nvPicPr>
          <p:cNvPr id="6" name="Resim 5"/>
          <p:cNvPicPr>
            <a:picLocks noChangeAspect="1"/>
          </p:cNvPicPr>
          <p:nvPr/>
        </p:nvPicPr>
        <p:blipFill>
          <a:blip r:embed="rId2"/>
          <a:stretch>
            <a:fillRect/>
          </a:stretch>
        </p:blipFill>
        <p:spPr>
          <a:xfrm>
            <a:off x="342900" y="1784647"/>
            <a:ext cx="1533739" cy="1333686"/>
          </a:xfrm>
          <a:prstGeom prst="rect">
            <a:avLst/>
          </a:prstGeom>
        </p:spPr>
      </p:pic>
      <p:pic>
        <p:nvPicPr>
          <p:cNvPr id="7" name="Resim 6"/>
          <p:cNvPicPr>
            <a:picLocks noChangeAspect="1"/>
          </p:cNvPicPr>
          <p:nvPr/>
        </p:nvPicPr>
        <p:blipFill>
          <a:blip r:embed="rId3"/>
          <a:stretch>
            <a:fillRect/>
          </a:stretch>
        </p:blipFill>
        <p:spPr>
          <a:xfrm>
            <a:off x="4981361" y="3440832"/>
            <a:ext cx="1533739" cy="1333686"/>
          </a:xfrm>
          <a:prstGeom prst="rect">
            <a:avLst/>
          </a:prstGeom>
        </p:spPr>
      </p:pic>
      <p:sp>
        <p:nvSpPr>
          <p:cNvPr id="8" name="İçerik Yer Tutucusu 2"/>
          <p:cNvSpPr txBox="1">
            <a:spLocks/>
          </p:cNvSpPr>
          <p:nvPr/>
        </p:nvSpPr>
        <p:spPr>
          <a:xfrm>
            <a:off x="342900" y="3766403"/>
            <a:ext cx="4526260" cy="82917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tr-TR" sz="1800" dirty="0">
                <a:solidFill>
                  <a:srgbClr val="002060"/>
                </a:solidFill>
              </a:rPr>
              <a:t>Soğuk odaların, </a:t>
            </a:r>
            <a:r>
              <a:rPr lang="tr-TR" sz="1800" dirty="0" err="1">
                <a:solidFill>
                  <a:srgbClr val="002060"/>
                </a:solidFill>
              </a:rPr>
              <a:t>deep</a:t>
            </a:r>
            <a:r>
              <a:rPr lang="tr-TR" sz="1800" dirty="0">
                <a:solidFill>
                  <a:srgbClr val="002060"/>
                </a:solidFill>
              </a:rPr>
              <a:t> frezelerin, buz makinelerinin, soğutucu dolapların lastikleri kontrol edilerek yıprananlar değiştirilir, enerji kayıpları önlenir.</a:t>
            </a:r>
          </a:p>
        </p:txBody>
      </p:sp>
      <p:pic>
        <p:nvPicPr>
          <p:cNvPr id="9" name="Resim 8"/>
          <p:cNvPicPr>
            <a:picLocks noChangeAspect="1"/>
          </p:cNvPicPr>
          <p:nvPr/>
        </p:nvPicPr>
        <p:blipFill>
          <a:blip r:embed="rId4"/>
          <a:stretch>
            <a:fillRect/>
          </a:stretch>
        </p:blipFill>
        <p:spPr>
          <a:xfrm>
            <a:off x="342967" y="5106400"/>
            <a:ext cx="1533739" cy="1333686"/>
          </a:xfrm>
          <a:prstGeom prst="rect">
            <a:avLst/>
          </a:prstGeom>
        </p:spPr>
      </p:pic>
      <p:sp>
        <p:nvSpPr>
          <p:cNvPr id="11" name="İçerik Yer Tutucusu 2"/>
          <p:cNvSpPr txBox="1">
            <a:spLocks/>
          </p:cNvSpPr>
          <p:nvPr/>
        </p:nvSpPr>
        <p:spPr>
          <a:xfrm>
            <a:off x="1988840" y="5350581"/>
            <a:ext cx="4526260"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tr-TR" sz="1800" dirty="0">
                <a:solidFill>
                  <a:srgbClr val="002060"/>
                </a:solidFill>
              </a:rPr>
              <a:t>Bulaşık makineleri, çamaşır makineleri ve kurutma makineleri tam doldurulmadan çalıştırılmaz.  </a:t>
            </a:r>
          </a:p>
        </p:txBody>
      </p:sp>
      <p:pic>
        <p:nvPicPr>
          <p:cNvPr id="12" name="Resim 11"/>
          <p:cNvPicPr>
            <a:picLocks noChangeAspect="1"/>
          </p:cNvPicPr>
          <p:nvPr/>
        </p:nvPicPr>
        <p:blipFill>
          <a:blip r:embed="rId5"/>
          <a:stretch>
            <a:fillRect/>
          </a:stretch>
        </p:blipFill>
        <p:spPr>
          <a:xfrm>
            <a:off x="4981361" y="6771969"/>
            <a:ext cx="1533739" cy="1333686"/>
          </a:xfrm>
          <a:prstGeom prst="rect">
            <a:avLst/>
          </a:prstGeom>
        </p:spPr>
      </p:pic>
      <p:sp>
        <p:nvSpPr>
          <p:cNvPr id="13" name="İçerik Yer Tutucusu 2"/>
          <p:cNvSpPr txBox="1">
            <a:spLocks/>
          </p:cNvSpPr>
          <p:nvPr/>
        </p:nvSpPr>
        <p:spPr>
          <a:xfrm>
            <a:off x="342900" y="7016149"/>
            <a:ext cx="4526260"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tr-TR" sz="1800" dirty="0">
                <a:solidFill>
                  <a:srgbClr val="002060"/>
                </a:solidFill>
              </a:rPr>
              <a:t>Aylık ve yıllık olarak tüm enerji tüketimlerimiz kayıt altına alınarak takip edilir.</a:t>
            </a:r>
          </a:p>
        </p:txBody>
      </p:sp>
      <p:pic>
        <p:nvPicPr>
          <p:cNvPr id="14" name="Resim 13"/>
          <p:cNvPicPr>
            <a:picLocks noChangeAspect="1"/>
          </p:cNvPicPr>
          <p:nvPr/>
        </p:nvPicPr>
        <p:blipFill>
          <a:blip r:embed="rId6"/>
          <a:stretch>
            <a:fillRect/>
          </a:stretch>
        </p:blipFill>
        <p:spPr>
          <a:xfrm>
            <a:off x="342900" y="8189053"/>
            <a:ext cx="1495634" cy="1343212"/>
          </a:xfrm>
          <a:prstGeom prst="rect">
            <a:avLst/>
          </a:prstGeom>
        </p:spPr>
      </p:pic>
      <p:sp>
        <p:nvSpPr>
          <p:cNvPr id="15" name="İçerik Yer Tutucusu 2"/>
          <p:cNvSpPr txBox="1">
            <a:spLocks/>
          </p:cNvSpPr>
          <p:nvPr/>
        </p:nvSpPr>
        <p:spPr>
          <a:xfrm>
            <a:off x="1628799" y="8633241"/>
            <a:ext cx="4886301" cy="95180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tr-TR" sz="1800" dirty="0">
                <a:solidFill>
                  <a:srgbClr val="002060"/>
                </a:solidFill>
              </a:rPr>
              <a:t>Personelimize tasarruf tedbirleri hakkında eğitimler verilmekte, misafirlerimiz tasarruf uygulamalarımız konusunda bilgilendirilmektedir. </a:t>
            </a:r>
          </a:p>
        </p:txBody>
      </p:sp>
    </p:spTree>
    <p:extLst>
      <p:ext uri="{BB962C8B-B14F-4D97-AF65-F5344CB8AC3E}">
        <p14:creationId xmlns:p14="http://schemas.microsoft.com/office/powerpoint/2010/main" val="42794435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342900" y="416496"/>
            <a:ext cx="6172200" cy="936104"/>
          </a:xfrm>
        </p:spPr>
        <p:txBody>
          <a:bodyPr>
            <a:normAutofit/>
          </a:bodyPr>
          <a:lstStyle/>
          <a:p>
            <a:r>
              <a:rPr lang="tr-TR" dirty="0">
                <a:solidFill>
                  <a:srgbClr val="0070C0"/>
                </a:solidFill>
              </a:rPr>
              <a:t>ENERJİ TASARRUFU</a:t>
            </a:r>
            <a:br>
              <a:rPr lang="tr-TR" dirty="0">
                <a:solidFill>
                  <a:srgbClr val="0070C0"/>
                </a:solidFill>
              </a:rPr>
            </a:br>
            <a:endParaRPr lang="tr-TR" dirty="0">
              <a:solidFill>
                <a:srgbClr val="0070C0"/>
              </a:solidFill>
            </a:endParaRPr>
          </a:p>
        </p:txBody>
      </p:sp>
      <p:sp>
        <p:nvSpPr>
          <p:cNvPr id="5" name="Rectangle 2">
            <a:extLst>
              <a:ext uri="{FF2B5EF4-FFF2-40B4-BE49-F238E27FC236}">
                <a16:creationId xmlns:a16="http://schemas.microsoft.com/office/drawing/2014/main" xmlns="" id="{31ECA7B6-45E5-8FD1-2330-E00BA64E607A}"/>
              </a:ext>
            </a:extLst>
          </p:cNvPr>
          <p:cNvSpPr>
            <a:spLocks noChangeArrowheads="1"/>
          </p:cNvSpPr>
          <p:nvPr/>
        </p:nvSpPr>
        <p:spPr bwMode="auto">
          <a:xfrm>
            <a:off x="342900" y="915067"/>
            <a:ext cx="6038428"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i="0" u="none" strike="noStrike" cap="none" normalizeH="0" baseline="0" dirty="0">
                <a:ln>
                  <a:noFill/>
                </a:ln>
                <a:solidFill>
                  <a:schemeClr val="tx1"/>
                </a:solidFill>
                <a:effectLst/>
                <a:latin typeface="Arial" panose="020B0604020202020204" pitchFamily="34" charset="0"/>
              </a:rPr>
              <a:t>2024 yılında toplam elektrik </a:t>
            </a:r>
            <a:r>
              <a:rPr kumimoji="0" lang="tr-TR" altLang="tr-TR" sz="1800" i="0" u="none" strike="noStrike" cap="none" normalizeH="0" baseline="0" dirty="0" smtClean="0">
                <a:ln>
                  <a:noFill/>
                </a:ln>
                <a:solidFill>
                  <a:schemeClr val="tx1"/>
                </a:solidFill>
                <a:effectLst/>
                <a:latin typeface="Arial" panose="020B0604020202020204" pitchFamily="34" charset="0"/>
              </a:rPr>
              <a:t>tüketimi</a:t>
            </a:r>
            <a:r>
              <a:rPr kumimoji="0" lang="tr-TR" altLang="tr-TR" sz="1800" i="0" u="none" strike="noStrike" cap="none" normalizeH="0" dirty="0" smtClean="0">
                <a:ln>
                  <a:noFill/>
                </a:ln>
                <a:solidFill>
                  <a:schemeClr val="tx1"/>
                </a:solidFill>
                <a:effectLst/>
                <a:latin typeface="Arial" panose="020B0604020202020204" pitchFamily="34" charset="0"/>
              </a:rPr>
              <a:t> 69.363,84 </a:t>
            </a:r>
            <a:r>
              <a:rPr lang="tr-TR" altLang="tr-TR" dirty="0" err="1" smtClean="0">
                <a:latin typeface="Arial" panose="020B0604020202020204" pitchFamily="34" charset="0"/>
              </a:rPr>
              <a:t>kWh</a:t>
            </a:r>
            <a:r>
              <a:rPr lang="tr-TR" altLang="tr-TR" dirty="0" smtClean="0">
                <a:latin typeface="Arial" panose="020B0604020202020204" pitchFamily="34" charset="0"/>
              </a:rPr>
              <a:t> iken, 2025 yılında 69.070,32 </a:t>
            </a:r>
            <a:r>
              <a:rPr lang="tr-TR" altLang="tr-TR" dirty="0" err="1" smtClean="0">
                <a:latin typeface="Arial" panose="020B0604020202020204" pitchFamily="34" charset="0"/>
              </a:rPr>
              <a:t>kWh</a:t>
            </a:r>
            <a:r>
              <a:rPr lang="tr-TR" altLang="tr-TR" dirty="0" smtClean="0">
                <a:latin typeface="Arial" panose="020B0604020202020204" pitchFamily="34" charset="0"/>
              </a:rPr>
              <a:t> olarak gerçekleşmiştir.%0,42 oranında azalmıştır  ancak bu durum kişi başına düşen elektrik tüketimini 2024 yılında 3,70 </a:t>
            </a:r>
            <a:r>
              <a:rPr lang="tr-TR" altLang="tr-TR" dirty="0" err="1" smtClean="0">
                <a:latin typeface="Arial" panose="020B0604020202020204" pitchFamily="34" charset="0"/>
              </a:rPr>
              <a:t>Kwh</a:t>
            </a:r>
            <a:r>
              <a:rPr lang="tr-TR" altLang="tr-TR" dirty="0" smtClean="0">
                <a:latin typeface="Arial" panose="020B0604020202020204" pitchFamily="34" charset="0"/>
              </a:rPr>
              <a:t> seviyesinden 2025 yılında 15,58 </a:t>
            </a:r>
            <a:r>
              <a:rPr lang="tr-TR" altLang="tr-TR" dirty="0" err="1" smtClean="0">
                <a:latin typeface="Arial" panose="020B0604020202020204" pitchFamily="34" charset="0"/>
              </a:rPr>
              <a:t>kWh</a:t>
            </a:r>
            <a:r>
              <a:rPr lang="tr-TR" altLang="tr-TR" dirty="0" smtClean="0">
                <a:latin typeface="Arial" panose="020B0604020202020204" pitchFamily="34" charset="0"/>
              </a:rPr>
              <a:t> seviyesine yükseltmiştir.</a:t>
            </a:r>
            <a:endParaRPr kumimoji="0" lang="tr-TR" altLang="tr-TR" sz="180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endParaRPr kumimoji="0" lang="tr-TR" altLang="tr-TR" sz="180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tr-TR" altLang="tr-TR" sz="180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1" i="0" u="none" strike="noStrike" cap="none" normalizeH="0" baseline="0" dirty="0" smtClean="0">
                <a:ln>
                  <a:noFill/>
                </a:ln>
                <a:solidFill>
                  <a:schemeClr val="tx1"/>
                </a:solidFill>
                <a:effectLst/>
                <a:latin typeface="Arial" panose="020B0604020202020204" pitchFamily="34" charset="0"/>
              </a:rPr>
              <a:t>2026 </a:t>
            </a:r>
            <a:r>
              <a:rPr kumimoji="0" lang="tr-TR" altLang="tr-TR" sz="1800" b="1" i="0" u="none" strike="noStrike" cap="none" normalizeH="0" baseline="0" dirty="0">
                <a:ln>
                  <a:noFill/>
                </a:ln>
                <a:solidFill>
                  <a:schemeClr val="tx1"/>
                </a:solidFill>
                <a:effectLst/>
                <a:latin typeface="Arial" panose="020B0604020202020204" pitchFamily="34" charset="0"/>
              </a:rPr>
              <a:t>yılı için hedefimiz kişi başı elektrik tüketimini </a:t>
            </a:r>
            <a:r>
              <a:rPr lang="tr-TR" altLang="tr-TR" b="1" dirty="0" smtClean="0">
                <a:latin typeface="Arial" panose="020B0604020202020204" pitchFamily="34" charset="0"/>
              </a:rPr>
              <a:t>4-6 </a:t>
            </a:r>
            <a:r>
              <a:rPr lang="tr-TR" altLang="tr-TR" b="1" dirty="0" err="1" smtClean="0">
                <a:latin typeface="Arial" panose="020B0604020202020204" pitchFamily="34" charset="0"/>
              </a:rPr>
              <a:t>kWh</a:t>
            </a:r>
            <a:r>
              <a:rPr lang="tr-TR" altLang="tr-TR" b="1" dirty="0" smtClean="0">
                <a:latin typeface="Arial" panose="020B0604020202020204" pitchFamily="34" charset="0"/>
              </a:rPr>
              <a:t> geceleme aralığına</a:t>
            </a:r>
            <a:r>
              <a:rPr kumimoji="0" lang="tr-TR" altLang="tr-TR" sz="1800" b="1" i="0" u="none" strike="noStrike" cap="none" normalizeH="0" baseline="0" dirty="0" smtClean="0">
                <a:ln>
                  <a:noFill/>
                </a:ln>
                <a:solidFill>
                  <a:schemeClr val="tx1"/>
                </a:solidFill>
                <a:effectLst/>
                <a:latin typeface="Arial" panose="020B0604020202020204" pitchFamily="34" charset="0"/>
              </a:rPr>
              <a:t> </a:t>
            </a:r>
            <a:r>
              <a:rPr kumimoji="0" lang="tr-TR" altLang="tr-TR" sz="1800" b="1" i="0" u="none" strike="noStrike" cap="none" normalizeH="0" baseline="0" dirty="0">
                <a:ln>
                  <a:noFill/>
                </a:ln>
                <a:solidFill>
                  <a:schemeClr val="tx1"/>
                </a:solidFill>
                <a:effectLst/>
                <a:latin typeface="Arial" panose="020B0604020202020204" pitchFamily="34" charset="0"/>
              </a:rPr>
              <a:t>düşürmektir.</a:t>
            </a:r>
          </a:p>
        </p:txBody>
      </p:sp>
      <p:pic>
        <p:nvPicPr>
          <p:cNvPr id="4" name="Resim 3"/>
          <p:cNvPicPr>
            <a:picLocks noChangeAspect="1"/>
          </p:cNvPicPr>
          <p:nvPr/>
        </p:nvPicPr>
        <p:blipFill>
          <a:blip r:embed="rId3"/>
          <a:stretch>
            <a:fillRect/>
          </a:stretch>
        </p:blipFill>
        <p:spPr>
          <a:xfrm>
            <a:off x="618500" y="4736976"/>
            <a:ext cx="5620999" cy="4608975"/>
          </a:xfrm>
          <a:prstGeom prst="rect">
            <a:avLst/>
          </a:prstGeom>
        </p:spPr>
      </p:pic>
      <p:pic>
        <p:nvPicPr>
          <p:cNvPr id="7" name="Resim 6"/>
          <p:cNvPicPr>
            <a:picLocks noChangeAspect="1"/>
          </p:cNvPicPr>
          <p:nvPr/>
        </p:nvPicPr>
        <p:blipFill>
          <a:blip r:embed="rId4"/>
          <a:stretch>
            <a:fillRect/>
          </a:stretch>
        </p:blipFill>
        <p:spPr>
          <a:xfrm>
            <a:off x="224645" y="4016896"/>
            <a:ext cx="6156683" cy="5704184"/>
          </a:xfrm>
          <a:prstGeom prst="rect">
            <a:avLst/>
          </a:prstGeom>
        </p:spPr>
      </p:pic>
    </p:spTree>
    <p:extLst>
      <p:ext uri="{BB962C8B-B14F-4D97-AF65-F5344CB8AC3E}">
        <p14:creationId xmlns:p14="http://schemas.microsoft.com/office/powerpoint/2010/main" val="12643206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94320" y="200472"/>
            <a:ext cx="6669360" cy="792088"/>
          </a:xfrm>
        </p:spPr>
        <p:txBody>
          <a:bodyPr>
            <a:noAutofit/>
          </a:bodyPr>
          <a:lstStyle/>
          <a:p>
            <a:r>
              <a:rPr lang="tr-TR" sz="2400" b="1" dirty="0">
                <a:solidFill>
                  <a:schemeClr val="tx2"/>
                </a:solidFill>
              </a:rPr>
              <a:t>ELYSEE </a:t>
            </a:r>
            <a:r>
              <a:rPr lang="tr-TR" sz="2400" b="1" dirty="0" smtClean="0">
                <a:solidFill>
                  <a:schemeClr val="tx2"/>
                </a:solidFill>
              </a:rPr>
              <a:t>BEACH </a:t>
            </a:r>
            <a:r>
              <a:rPr lang="tr-TR" sz="2400" b="1" dirty="0">
                <a:solidFill>
                  <a:schemeClr val="tx2"/>
                </a:solidFill>
              </a:rPr>
              <a:t>HOTEL</a:t>
            </a:r>
            <a:br>
              <a:rPr lang="tr-TR" sz="2400" b="1" dirty="0">
                <a:solidFill>
                  <a:schemeClr val="tx2"/>
                </a:solidFill>
              </a:rPr>
            </a:br>
            <a:r>
              <a:rPr lang="tr-TR" sz="2400" b="1" dirty="0">
                <a:solidFill>
                  <a:schemeClr val="accent1">
                    <a:lumMod val="50000"/>
                  </a:schemeClr>
                </a:solidFill>
              </a:rPr>
              <a:t>KALİTE VE SÜRDÜRÜLEBİLİRLİK POLİTİKAMIZ</a:t>
            </a:r>
            <a:endParaRPr lang="tr-TR" sz="2400" b="1" dirty="0">
              <a:solidFill>
                <a:schemeClr val="tx2"/>
              </a:solidFill>
            </a:endParaRPr>
          </a:p>
        </p:txBody>
      </p:sp>
      <p:sp>
        <p:nvSpPr>
          <p:cNvPr id="5" name="İçerik Yer Tutucusu 4">
            <a:extLst>
              <a:ext uri="{FF2B5EF4-FFF2-40B4-BE49-F238E27FC236}">
                <a16:creationId xmlns:a16="http://schemas.microsoft.com/office/drawing/2014/main" xmlns="" id="{711550EF-2ED5-EC77-1396-8888781E7075}"/>
              </a:ext>
            </a:extLst>
          </p:cNvPr>
          <p:cNvSpPr>
            <a:spLocks noGrp="1"/>
          </p:cNvSpPr>
          <p:nvPr>
            <p:ph idx="1"/>
          </p:nvPr>
        </p:nvSpPr>
        <p:spPr>
          <a:xfrm>
            <a:off x="94320" y="1136576"/>
            <a:ext cx="6575040" cy="8568952"/>
          </a:xfrm>
        </p:spPr>
        <p:txBody>
          <a:bodyPr>
            <a:normAutofit fontScale="70000" lnSpcReduction="20000"/>
          </a:bodyPr>
          <a:lstStyle/>
          <a:p>
            <a:pPr algn="just">
              <a:lnSpc>
                <a:spcPct val="115000"/>
              </a:lnSpc>
              <a:spcAft>
                <a:spcPts val="800"/>
              </a:spcAft>
              <a:buNone/>
            </a:pPr>
            <a:r>
              <a:rPr lang="tr-TR" sz="1800" kern="100" dirty="0">
                <a:effectLst/>
                <a:latin typeface="Aptos" panose="020B0004020202020204" pitchFamily="34" charset="0"/>
                <a:ea typeface="Calibri" panose="020F0502020204030204" pitchFamily="34" charset="0"/>
                <a:cs typeface="Times New Roman" panose="02020603050405020304" pitchFamily="18" charset="0"/>
              </a:rPr>
              <a:t>Toplumsal, Çevresel ve Kültürel değerleri ön planda tutarak, yerel ve uluslararası yasalar ve standartlar çerçevesinde turizm sektöründe öncü yapıları uygulamaya geçirmek için gerekli kaynakları sağladığımız, kalite, gıda ve su güvenliği, iş sağlığı ve güvenliği, bilgi güvenliği, bulaşıcı hastalık yönetimi ve sürdürülebilir turizm temellinde kurumsal kültür oluşturarak gelişimini sürdürdüğümüz ve yazılı hale getirdiğimiz Entegre Yönetim Sistemini uygulayarak;</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buNone/>
            </a:pPr>
            <a:r>
              <a:rPr lang="tr-TR" sz="1800" b="1" kern="100" dirty="0">
                <a:effectLst/>
                <a:latin typeface="Aptos" panose="020B0004020202020204" pitchFamily="34" charset="0"/>
                <a:ea typeface="Calibri" panose="020F0502020204030204" pitchFamily="34" charset="0"/>
                <a:cs typeface="Times New Roman" panose="02020603050405020304" pitchFamily="18" charset="0"/>
              </a:rPr>
              <a:t>YASALARA UYUM:</a:t>
            </a:r>
            <a:r>
              <a:rPr lang="tr-TR" sz="1800" kern="100" dirty="0">
                <a:effectLst/>
                <a:latin typeface="Aptos" panose="020B0004020202020204" pitchFamily="34" charset="0"/>
                <a:ea typeface="Calibri" panose="020F0502020204030204" pitchFamily="34" charset="0"/>
                <a:cs typeface="Times New Roman" panose="02020603050405020304" pitchFamily="18" charset="0"/>
              </a:rPr>
              <a:t> Faaliyetlerimizle ilgili yürürlükte olan yasal mevzuat, ulusal ve uluslararası standartlar ile tüm uygunluk yükümlülüklerine uymayı,</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buNone/>
            </a:pPr>
            <a:r>
              <a:rPr lang="tr-TR" sz="1800" b="1" kern="100" dirty="0">
                <a:effectLst/>
                <a:latin typeface="Aptos" panose="020B0004020202020204" pitchFamily="34" charset="0"/>
                <a:ea typeface="Calibri" panose="020F0502020204030204" pitchFamily="34" charset="0"/>
                <a:cs typeface="Times New Roman" panose="02020603050405020304" pitchFamily="18" charset="0"/>
              </a:rPr>
              <a:t>SÜREKLİ İYİLEŞTİRME VE ANALİZ:</a:t>
            </a:r>
            <a:r>
              <a:rPr lang="tr-TR" sz="1800" kern="100" dirty="0">
                <a:effectLst/>
                <a:latin typeface="Aptos" panose="020B0004020202020204" pitchFamily="34" charset="0"/>
                <a:ea typeface="Calibri" panose="020F0502020204030204" pitchFamily="34" charset="0"/>
                <a:cs typeface="Times New Roman" panose="02020603050405020304" pitchFamily="18" charset="0"/>
              </a:rPr>
              <a:t> Faaliyetlerimizde tüm paydaşların memnuniyetini esas alarak ve kendi iç ve dış hususlarımız, ilgili taraflarımızın ihtiyaç ve beklentilerini değerlendirip potansiyel riskleri ve risklerin oluşturacağı fırsatları önceden analiz ederek sürekli iyileştirmeyi,</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buNone/>
            </a:pPr>
            <a:r>
              <a:rPr lang="tr-TR" sz="1800" b="1" kern="100" dirty="0">
                <a:effectLst/>
                <a:latin typeface="Aptos" panose="020B0004020202020204" pitchFamily="34" charset="0"/>
                <a:ea typeface="Calibri" panose="020F0502020204030204" pitchFamily="34" charset="0"/>
                <a:cs typeface="Times New Roman" panose="02020603050405020304" pitchFamily="18" charset="0"/>
              </a:rPr>
              <a:t>PAYDAŞ ODAKLILIK:</a:t>
            </a:r>
            <a:r>
              <a:rPr lang="tr-TR" sz="1800" kern="100" dirty="0">
                <a:effectLst/>
                <a:latin typeface="Aptos" panose="020B0004020202020204" pitchFamily="34" charset="0"/>
                <a:ea typeface="Calibri" panose="020F0502020204030204" pitchFamily="34" charset="0"/>
                <a:cs typeface="Times New Roman" panose="02020603050405020304" pitchFamily="18" charset="0"/>
              </a:rPr>
              <a:t> Hedefleri, risk, fırsat ve tehditleri belirleyerek, çalışanlarımızın, misafirlerimizin, yerel toplumun ve tüm paydaşlarımızın ihtiyaçlarını, isteklerini, önerilerini ve şikâyetlerini iletebilecekleri imkânları oluşturarak, sistem performansını ve uygulamaların etkinliğini paydaş odaklı olarak izlemeyi ve ölçmeyi,</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buNone/>
            </a:pPr>
            <a:r>
              <a:rPr lang="tr-TR" sz="1800" b="1" kern="100" dirty="0">
                <a:effectLst/>
                <a:latin typeface="Aptos" panose="020B0004020202020204" pitchFamily="34" charset="0"/>
                <a:ea typeface="Calibri" panose="020F0502020204030204" pitchFamily="34" charset="0"/>
                <a:cs typeface="Times New Roman" panose="02020603050405020304" pitchFamily="18" charset="0"/>
              </a:rPr>
              <a:t>ÇALIŞANLARIN KATILIMI:</a:t>
            </a:r>
            <a:r>
              <a:rPr lang="tr-TR" sz="1800" kern="100" dirty="0">
                <a:effectLst/>
                <a:latin typeface="Aptos" panose="020B0004020202020204" pitchFamily="34" charset="0"/>
                <a:ea typeface="Calibri" panose="020F0502020204030204" pitchFamily="34" charset="0"/>
                <a:cs typeface="Times New Roman" panose="02020603050405020304" pitchFamily="18" charset="0"/>
              </a:rPr>
              <a:t> Mümkün olduğunca yerel toplumdan seçtiğimiz çalışanlarımızın bilinçlerini ve yetkinliklerini artırmak için gerekli eğitimleri düzenleyip, teşvik, motivasyon ve doğru iletişimi sağlamayarak, tüm faaliyetlerimizde çalışanlarımızın önerileri dahil olmak üzere katılımlarını sağlamayı,</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buNone/>
            </a:pPr>
            <a:r>
              <a:rPr lang="tr-TR" sz="1800" b="1" kern="100" dirty="0">
                <a:effectLst/>
                <a:latin typeface="Aptos" panose="020B0004020202020204" pitchFamily="34" charset="0"/>
                <a:ea typeface="Calibri" panose="020F0502020204030204" pitchFamily="34" charset="0"/>
                <a:cs typeface="Times New Roman" panose="02020603050405020304" pitchFamily="18" charset="0"/>
              </a:rPr>
              <a:t>İŞ SAĞLIĞI VE GÜVENLİĞİ:</a:t>
            </a:r>
            <a:r>
              <a:rPr lang="tr-TR" sz="1800" kern="100" dirty="0">
                <a:effectLst/>
                <a:latin typeface="Aptos" panose="020B0004020202020204" pitchFamily="34" charset="0"/>
                <a:ea typeface="Calibri" panose="020F0502020204030204" pitchFamily="34" charset="0"/>
                <a:cs typeface="Times New Roman" panose="02020603050405020304" pitchFamily="18" charset="0"/>
              </a:rPr>
              <a:t> Çalışanlarımıza, misafirlerimize ve tüm paydaşlarımıza güvenli ve sağlıklı çalışma ve yaşam ortamı sağlamak için; kazaları ve meslek hastalıklarını önlemek amacı ile, planlama yaparak acil durumlara karşı en kısa sürede ve en etkin şekilde müdahale edebilecek bir organizasyon oluşturmayı ve etkin olarak uygulamayı,</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buNone/>
            </a:pPr>
            <a:r>
              <a:rPr lang="tr-TR" sz="1800" b="1" kern="100" dirty="0">
                <a:effectLst/>
                <a:latin typeface="Aptos" panose="020B0004020202020204" pitchFamily="34" charset="0"/>
                <a:ea typeface="Calibri" panose="020F0502020204030204" pitchFamily="34" charset="0"/>
                <a:cs typeface="Times New Roman" panose="02020603050405020304" pitchFamily="18" charset="0"/>
              </a:rPr>
              <a:t>GIDA VE SU GÜVENLİĞİ:</a:t>
            </a:r>
            <a:r>
              <a:rPr lang="tr-TR" sz="1800" kern="100" dirty="0">
                <a:effectLst/>
                <a:latin typeface="Aptos" panose="020B0004020202020204" pitchFamily="34" charset="0"/>
                <a:ea typeface="Calibri" panose="020F0502020204030204" pitchFamily="34" charset="0"/>
                <a:cs typeface="Times New Roman" panose="02020603050405020304" pitchFamily="18" charset="0"/>
              </a:rPr>
              <a:t> Çalışanlarımıza, misafirlerimize ve tüm paydaşlarımıza güvenli ve sağlıklı çalışma ve yaşam ortamı sağlamak için; gıda, su ve enfeksiyon kaynaklı oluşabilecek tüm rahatsızlıkları önlemek amacı ile planlama yaparak acil durumlara karşı en kısa sürede ve en etkin şekilde müdahale edebilecek bir organizasyon oluşturmayı ve etkin olarak uygulamayı,</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buNone/>
            </a:pPr>
            <a:r>
              <a:rPr lang="tr-TR" sz="1800" b="1" kern="100" dirty="0">
                <a:effectLst/>
                <a:latin typeface="Aptos" panose="020B0004020202020204" pitchFamily="34" charset="0"/>
                <a:ea typeface="Calibri" panose="020F0502020204030204" pitchFamily="34" charset="0"/>
                <a:cs typeface="Times New Roman" panose="02020603050405020304" pitchFamily="18" charset="0"/>
              </a:rPr>
              <a:t>BİLGİ GÜVENLİĞİ:</a:t>
            </a:r>
            <a:r>
              <a:rPr lang="tr-TR" sz="1800" kern="100" dirty="0">
                <a:effectLst/>
                <a:latin typeface="Aptos" panose="020B0004020202020204" pitchFamily="34" charset="0"/>
                <a:ea typeface="Calibri" panose="020F0502020204030204" pitchFamily="34" charset="0"/>
                <a:cs typeface="Times New Roman" panose="02020603050405020304" pitchFamily="18" charset="0"/>
              </a:rPr>
              <a:t> Bilginin gizlilik, bütünlük ve erişilebilirlik özelliklerini koruma altına almak çalışan, misafir ve paydaşlarımızın kişisel bilgi güvenliği sağlamayı,</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tr-TR" dirty="0"/>
          </a:p>
        </p:txBody>
      </p:sp>
    </p:spTree>
    <p:extLst>
      <p:ext uri="{BB962C8B-B14F-4D97-AF65-F5344CB8AC3E}">
        <p14:creationId xmlns:p14="http://schemas.microsoft.com/office/powerpoint/2010/main" val="4573781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32656" y="1280592"/>
            <a:ext cx="6053857" cy="1224136"/>
          </a:xfrm>
        </p:spPr>
        <p:txBody>
          <a:bodyPr>
            <a:normAutofit fontScale="90000"/>
          </a:bodyPr>
          <a:lstStyle/>
          <a:p>
            <a:r>
              <a:rPr lang="tr-TR" sz="2800" b="1" dirty="0" smtClean="0">
                <a:solidFill>
                  <a:srgbClr val="002060"/>
                </a:solidFill>
              </a:rPr>
              <a:t>LNG KULLANIMI</a:t>
            </a:r>
            <a:br>
              <a:rPr lang="tr-TR" sz="2800" b="1" dirty="0" smtClean="0">
                <a:solidFill>
                  <a:srgbClr val="002060"/>
                </a:solidFill>
              </a:rPr>
            </a:br>
            <a:r>
              <a:rPr lang="tr-TR" sz="2200" dirty="0" smtClean="0"/>
              <a:t>2024 yılında </a:t>
            </a:r>
            <a:r>
              <a:rPr lang="tr-TR" sz="2200" dirty="0" err="1" smtClean="0"/>
              <a:t>lng</a:t>
            </a:r>
            <a:r>
              <a:rPr lang="tr-TR" sz="2200" dirty="0" smtClean="0"/>
              <a:t> tüketimi 541.765,24 </a:t>
            </a:r>
            <a:r>
              <a:rPr lang="tr-TR" sz="2200" dirty="0" err="1" smtClean="0"/>
              <a:t>kWh</a:t>
            </a:r>
            <a:r>
              <a:rPr lang="tr-TR" sz="2200" dirty="0" smtClean="0"/>
              <a:t> 2025yılında ise 449.948,80kWh %17 azalma yaşanmış enerji verimliği için olumlu bir gelişme ancak geceleme sayısı çok fazla azaldığı için kişi başı tüketim artmıştır enerji verimliliğinde düşüş gerçekleşmiştir.</a:t>
            </a:r>
            <a:br>
              <a:rPr lang="tr-TR" sz="2200" dirty="0" smtClean="0"/>
            </a:br>
            <a:r>
              <a:rPr lang="tr-TR" sz="2200" dirty="0" smtClean="0"/>
              <a:t>Hedefimiz 2026 sezonunda kişi başı LNG tüketimini 60kWh geceleme altına düşürmek .</a:t>
            </a:r>
            <a:r>
              <a:rPr lang="tr-TR" sz="2200" dirty="0"/>
              <a:t/>
            </a:r>
            <a:br>
              <a:rPr lang="tr-TR" sz="2200" dirty="0"/>
            </a:br>
            <a:r>
              <a:rPr lang="tr-TR" dirty="0" smtClean="0"/>
              <a:t/>
            </a:r>
            <a:br>
              <a:rPr lang="tr-TR" dirty="0" smtClean="0"/>
            </a:br>
            <a:r>
              <a:rPr lang="tr-TR" b="1" dirty="0"/>
              <a:t/>
            </a:r>
            <a:br>
              <a:rPr lang="tr-TR" b="1" dirty="0"/>
            </a:br>
            <a:r>
              <a:rPr lang="tr-TR" b="1" dirty="0" smtClean="0"/>
              <a:t/>
            </a:r>
            <a:br>
              <a:rPr lang="tr-TR" b="1" dirty="0" smtClean="0"/>
            </a:br>
            <a:endParaRPr lang="tr-TR" b="1" dirty="0"/>
          </a:p>
        </p:txBody>
      </p:sp>
      <p:pic>
        <p:nvPicPr>
          <p:cNvPr id="4" name="İçerik Yer Tutucusu 3"/>
          <p:cNvPicPr>
            <a:picLocks noGrp="1" noChangeAspect="1"/>
          </p:cNvPicPr>
          <p:nvPr>
            <p:ph idx="1"/>
          </p:nvPr>
        </p:nvPicPr>
        <p:blipFill>
          <a:blip r:embed="rId2"/>
          <a:stretch>
            <a:fillRect/>
          </a:stretch>
        </p:blipFill>
        <p:spPr>
          <a:xfrm>
            <a:off x="471488" y="2648745"/>
            <a:ext cx="5915025" cy="2808312"/>
          </a:xfrm>
          <a:prstGeom prst="rect">
            <a:avLst/>
          </a:prstGeom>
        </p:spPr>
      </p:pic>
      <p:pic>
        <p:nvPicPr>
          <p:cNvPr id="5" name="Resim 4"/>
          <p:cNvPicPr>
            <a:picLocks noChangeAspect="1"/>
          </p:cNvPicPr>
          <p:nvPr/>
        </p:nvPicPr>
        <p:blipFill>
          <a:blip r:embed="rId3"/>
          <a:stretch>
            <a:fillRect/>
          </a:stretch>
        </p:blipFill>
        <p:spPr>
          <a:xfrm>
            <a:off x="471489" y="5745088"/>
            <a:ext cx="5915024" cy="3888432"/>
          </a:xfrm>
          <a:prstGeom prst="rect">
            <a:avLst/>
          </a:prstGeom>
        </p:spPr>
      </p:pic>
    </p:spTree>
    <p:extLst>
      <p:ext uri="{BB962C8B-B14F-4D97-AF65-F5344CB8AC3E}">
        <p14:creationId xmlns:p14="http://schemas.microsoft.com/office/powerpoint/2010/main" val="1773104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342900" y="272480"/>
            <a:ext cx="6172200" cy="1008112"/>
          </a:xfrm>
        </p:spPr>
        <p:txBody>
          <a:bodyPr>
            <a:normAutofit/>
          </a:bodyPr>
          <a:lstStyle/>
          <a:p>
            <a:r>
              <a:rPr lang="tr-TR" dirty="0">
                <a:solidFill>
                  <a:srgbClr val="002060"/>
                </a:solidFill>
              </a:rPr>
              <a:t>SU TASARRUFU</a:t>
            </a:r>
          </a:p>
        </p:txBody>
      </p:sp>
      <p:sp>
        <p:nvSpPr>
          <p:cNvPr id="3" name="İçerik Yer Tutucusu 2"/>
          <p:cNvSpPr>
            <a:spLocks noGrp="1"/>
          </p:cNvSpPr>
          <p:nvPr>
            <p:ph idx="1"/>
          </p:nvPr>
        </p:nvSpPr>
        <p:spPr>
          <a:xfrm>
            <a:off x="1988840" y="1796399"/>
            <a:ext cx="4526260" cy="845325"/>
          </a:xfrm>
        </p:spPr>
        <p:txBody>
          <a:bodyPr>
            <a:noAutofit/>
          </a:bodyPr>
          <a:lstStyle/>
          <a:p>
            <a:pPr marL="0" indent="0" algn="r">
              <a:buNone/>
            </a:pPr>
            <a:r>
              <a:rPr lang="tr-TR" sz="1800" dirty="0">
                <a:solidFill>
                  <a:srgbClr val="002060"/>
                </a:solidFill>
              </a:rPr>
              <a:t>Tüm oda ve genel alanlarda su tasarrufu sağlayan </a:t>
            </a:r>
            <a:r>
              <a:rPr lang="tr-TR" sz="1800" dirty="0" err="1">
                <a:solidFill>
                  <a:srgbClr val="002060"/>
                </a:solidFill>
              </a:rPr>
              <a:t>perlatörler</a:t>
            </a:r>
            <a:r>
              <a:rPr lang="tr-TR" sz="1800" dirty="0">
                <a:solidFill>
                  <a:srgbClr val="002060"/>
                </a:solidFill>
              </a:rPr>
              <a:t> bulunmaktadır.</a:t>
            </a:r>
          </a:p>
        </p:txBody>
      </p:sp>
      <p:sp>
        <p:nvSpPr>
          <p:cNvPr id="8" name="İçerik Yer Tutucusu 2"/>
          <p:cNvSpPr txBox="1">
            <a:spLocks/>
          </p:cNvSpPr>
          <p:nvPr/>
        </p:nvSpPr>
        <p:spPr>
          <a:xfrm>
            <a:off x="342900" y="4036745"/>
            <a:ext cx="4526260"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tr-TR" sz="1800" dirty="0">
                <a:solidFill>
                  <a:srgbClr val="002060"/>
                </a:solidFill>
              </a:rPr>
              <a:t>Tüm </a:t>
            </a:r>
            <a:r>
              <a:rPr lang="tr-TR" sz="1800" dirty="0" err="1">
                <a:solidFill>
                  <a:srgbClr val="002060"/>
                </a:solidFill>
              </a:rPr>
              <a:t>WC’lerde</a:t>
            </a:r>
            <a:r>
              <a:rPr lang="tr-TR" sz="1800" dirty="0">
                <a:solidFill>
                  <a:srgbClr val="002060"/>
                </a:solidFill>
              </a:rPr>
              <a:t> tasarruflu 6 ve 3 litrelik ikili sifon sistemi kullanılmaktadır.</a:t>
            </a:r>
          </a:p>
        </p:txBody>
      </p:sp>
      <p:sp>
        <p:nvSpPr>
          <p:cNvPr id="13" name="İçerik Yer Tutucusu 2"/>
          <p:cNvSpPr txBox="1">
            <a:spLocks/>
          </p:cNvSpPr>
          <p:nvPr/>
        </p:nvSpPr>
        <p:spPr>
          <a:xfrm>
            <a:off x="1988840" y="6472087"/>
            <a:ext cx="4526260"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tr-TR" sz="1800" dirty="0">
                <a:solidFill>
                  <a:srgbClr val="002060"/>
                </a:solidFill>
              </a:rPr>
              <a:t>Bahçemizde sulama yapılırken damlama ve fıskiye sistemi kullanılarak su kayıplarının önüne geçilmektedir.</a:t>
            </a:r>
          </a:p>
        </p:txBody>
      </p:sp>
      <p:pic>
        <p:nvPicPr>
          <p:cNvPr id="17" name="Resim 16"/>
          <p:cNvPicPr>
            <a:picLocks noChangeAspect="1"/>
          </p:cNvPicPr>
          <p:nvPr/>
        </p:nvPicPr>
        <p:blipFill>
          <a:blip r:embed="rId2"/>
          <a:stretch>
            <a:fillRect/>
          </a:stretch>
        </p:blipFill>
        <p:spPr>
          <a:xfrm>
            <a:off x="5195647" y="3394410"/>
            <a:ext cx="1247949" cy="2105319"/>
          </a:xfrm>
          <a:prstGeom prst="rect">
            <a:avLst/>
          </a:prstGeom>
        </p:spPr>
      </p:pic>
      <p:pic>
        <p:nvPicPr>
          <p:cNvPr id="18" name="Resim 17"/>
          <p:cNvPicPr>
            <a:picLocks noChangeAspect="1"/>
          </p:cNvPicPr>
          <p:nvPr/>
        </p:nvPicPr>
        <p:blipFill>
          <a:blip r:embed="rId3"/>
          <a:stretch>
            <a:fillRect/>
          </a:stretch>
        </p:blipFill>
        <p:spPr>
          <a:xfrm>
            <a:off x="476672" y="1387274"/>
            <a:ext cx="1238423" cy="2191056"/>
          </a:xfrm>
          <a:prstGeom prst="rect">
            <a:avLst/>
          </a:prstGeom>
        </p:spPr>
      </p:pic>
      <p:pic>
        <p:nvPicPr>
          <p:cNvPr id="20" name="Resim 19"/>
          <p:cNvPicPr>
            <a:picLocks noChangeAspect="1"/>
          </p:cNvPicPr>
          <p:nvPr/>
        </p:nvPicPr>
        <p:blipFill>
          <a:blip r:embed="rId4"/>
          <a:stretch>
            <a:fillRect/>
          </a:stretch>
        </p:blipFill>
        <p:spPr>
          <a:xfrm>
            <a:off x="476672" y="6143144"/>
            <a:ext cx="1257475" cy="2105319"/>
          </a:xfrm>
          <a:prstGeom prst="rect">
            <a:avLst/>
          </a:prstGeom>
        </p:spPr>
      </p:pic>
    </p:spTree>
    <p:extLst>
      <p:ext uri="{BB962C8B-B14F-4D97-AF65-F5344CB8AC3E}">
        <p14:creationId xmlns:p14="http://schemas.microsoft.com/office/powerpoint/2010/main" val="256123400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Resim 22"/>
          <p:cNvPicPr>
            <a:picLocks noChangeAspect="1"/>
          </p:cNvPicPr>
          <p:nvPr/>
        </p:nvPicPr>
        <p:blipFill>
          <a:blip r:embed="rId2"/>
          <a:stretch>
            <a:fillRect/>
          </a:stretch>
        </p:blipFill>
        <p:spPr>
          <a:xfrm>
            <a:off x="4824948" y="7230126"/>
            <a:ext cx="1240552" cy="1285086"/>
          </a:xfrm>
          <a:prstGeom prst="rect">
            <a:avLst/>
          </a:prstGeom>
        </p:spPr>
      </p:pic>
      <p:sp>
        <p:nvSpPr>
          <p:cNvPr id="2" name="Başlık 1"/>
          <p:cNvSpPr>
            <a:spLocks noGrp="1"/>
          </p:cNvSpPr>
          <p:nvPr>
            <p:ph type="title"/>
          </p:nvPr>
        </p:nvSpPr>
        <p:spPr>
          <a:xfrm>
            <a:off x="342900" y="272480"/>
            <a:ext cx="6172200" cy="1008112"/>
          </a:xfrm>
        </p:spPr>
        <p:txBody>
          <a:bodyPr>
            <a:normAutofit/>
          </a:bodyPr>
          <a:lstStyle/>
          <a:p>
            <a:r>
              <a:rPr lang="tr-TR" dirty="0">
                <a:solidFill>
                  <a:srgbClr val="002060"/>
                </a:solidFill>
              </a:rPr>
              <a:t>SU TASARRUFU</a:t>
            </a:r>
          </a:p>
        </p:txBody>
      </p:sp>
      <p:sp>
        <p:nvSpPr>
          <p:cNvPr id="3" name="İçerik Yer Tutucusu 2"/>
          <p:cNvSpPr>
            <a:spLocks noGrp="1"/>
          </p:cNvSpPr>
          <p:nvPr>
            <p:ph idx="1"/>
          </p:nvPr>
        </p:nvSpPr>
        <p:spPr>
          <a:xfrm>
            <a:off x="1988840" y="1796399"/>
            <a:ext cx="4526260" cy="845325"/>
          </a:xfrm>
        </p:spPr>
        <p:txBody>
          <a:bodyPr>
            <a:noAutofit/>
          </a:bodyPr>
          <a:lstStyle/>
          <a:p>
            <a:pPr marL="0" indent="0" algn="r">
              <a:buNone/>
            </a:pPr>
            <a:r>
              <a:rPr lang="tr-TR" sz="1800" dirty="0">
                <a:solidFill>
                  <a:srgbClr val="002060"/>
                </a:solidFill>
              </a:rPr>
              <a:t>Çalışanlarımıza su tasarrufu hakkında eğitim verilmektedir. Misafirlerimiz tasarruf uygulamalarımız konusunda bilgilendirilmektedir. </a:t>
            </a:r>
          </a:p>
        </p:txBody>
      </p:sp>
      <p:sp>
        <p:nvSpPr>
          <p:cNvPr id="8" name="İçerik Yer Tutucusu 2"/>
          <p:cNvSpPr txBox="1">
            <a:spLocks/>
          </p:cNvSpPr>
          <p:nvPr/>
        </p:nvSpPr>
        <p:spPr>
          <a:xfrm>
            <a:off x="342900" y="3725708"/>
            <a:ext cx="4526260"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tr-TR" sz="1800" dirty="0">
                <a:solidFill>
                  <a:srgbClr val="002060"/>
                </a:solidFill>
              </a:rPr>
              <a:t>Atık sular deşarj yönetmeliğine uygun olarak kanalizasyon sistemine bağlıdır.</a:t>
            </a:r>
          </a:p>
        </p:txBody>
      </p:sp>
      <p:sp>
        <p:nvSpPr>
          <p:cNvPr id="11" name="İçerik Yer Tutucusu 2"/>
          <p:cNvSpPr txBox="1">
            <a:spLocks/>
          </p:cNvSpPr>
          <p:nvPr/>
        </p:nvSpPr>
        <p:spPr>
          <a:xfrm>
            <a:off x="1988840" y="5350581"/>
            <a:ext cx="4526260"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tr-TR" sz="1800" dirty="0">
                <a:solidFill>
                  <a:srgbClr val="002060"/>
                </a:solidFill>
              </a:rPr>
              <a:t>Tüm genel alanlarda fotoselli musluklar ve sensörlü pisuarlar kullanılmaktadır. Hedefimiz tüm alanlarda fotoselli muslukların kullanılmasıdır. </a:t>
            </a:r>
          </a:p>
        </p:txBody>
      </p:sp>
      <p:sp>
        <p:nvSpPr>
          <p:cNvPr id="15" name="İçerik Yer Tutucusu 2"/>
          <p:cNvSpPr txBox="1">
            <a:spLocks/>
          </p:cNvSpPr>
          <p:nvPr/>
        </p:nvSpPr>
        <p:spPr>
          <a:xfrm>
            <a:off x="132566" y="7532746"/>
            <a:ext cx="4526260"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tr-TR" sz="1800" dirty="0">
                <a:solidFill>
                  <a:srgbClr val="002060"/>
                </a:solidFill>
              </a:rPr>
              <a:t>Aylık ve yıllık olarak su tüketimlerimiz takip edilerek kayıt altına alınmaktadır. </a:t>
            </a:r>
          </a:p>
        </p:txBody>
      </p:sp>
      <p:pic>
        <p:nvPicPr>
          <p:cNvPr id="21" name="Resim 20"/>
          <p:cNvPicPr>
            <a:picLocks noChangeAspect="1"/>
          </p:cNvPicPr>
          <p:nvPr/>
        </p:nvPicPr>
        <p:blipFill>
          <a:blip r:embed="rId3"/>
          <a:stretch>
            <a:fillRect/>
          </a:stretch>
        </p:blipFill>
        <p:spPr>
          <a:xfrm>
            <a:off x="5157192" y="7437902"/>
            <a:ext cx="576064" cy="910805"/>
          </a:xfrm>
          <a:prstGeom prst="rect">
            <a:avLst/>
          </a:prstGeom>
        </p:spPr>
      </p:pic>
      <p:pic>
        <p:nvPicPr>
          <p:cNvPr id="14" name="Resim 13"/>
          <p:cNvPicPr>
            <a:picLocks noChangeAspect="1"/>
          </p:cNvPicPr>
          <p:nvPr/>
        </p:nvPicPr>
        <p:blipFill>
          <a:blip r:embed="rId2"/>
          <a:stretch>
            <a:fillRect/>
          </a:stretch>
        </p:blipFill>
        <p:spPr>
          <a:xfrm>
            <a:off x="520295" y="1560128"/>
            <a:ext cx="1240552" cy="1285086"/>
          </a:xfrm>
          <a:prstGeom prst="rect">
            <a:avLst/>
          </a:prstGeom>
        </p:spPr>
      </p:pic>
      <p:pic>
        <p:nvPicPr>
          <p:cNvPr id="16" name="Resim 15"/>
          <p:cNvPicPr>
            <a:picLocks noChangeAspect="1"/>
          </p:cNvPicPr>
          <p:nvPr/>
        </p:nvPicPr>
        <p:blipFill>
          <a:blip r:embed="rId3"/>
          <a:stretch>
            <a:fillRect/>
          </a:stretch>
        </p:blipFill>
        <p:spPr>
          <a:xfrm>
            <a:off x="847267" y="1747268"/>
            <a:ext cx="576064" cy="910805"/>
          </a:xfrm>
          <a:prstGeom prst="rect">
            <a:avLst/>
          </a:prstGeom>
        </p:spPr>
      </p:pic>
      <p:pic>
        <p:nvPicPr>
          <p:cNvPr id="22" name="Resim 21"/>
          <p:cNvPicPr>
            <a:picLocks noChangeAspect="1"/>
          </p:cNvPicPr>
          <p:nvPr/>
        </p:nvPicPr>
        <p:blipFill>
          <a:blip r:embed="rId2"/>
          <a:stretch>
            <a:fillRect/>
          </a:stretch>
        </p:blipFill>
        <p:spPr>
          <a:xfrm>
            <a:off x="5274548" y="3353609"/>
            <a:ext cx="1240552" cy="1285086"/>
          </a:xfrm>
          <a:prstGeom prst="rect">
            <a:avLst/>
          </a:prstGeom>
        </p:spPr>
      </p:pic>
      <p:pic>
        <p:nvPicPr>
          <p:cNvPr id="24" name="Resim 23"/>
          <p:cNvPicPr>
            <a:picLocks noChangeAspect="1"/>
          </p:cNvPicPr>
          <p:nvPr/>
        </p:nvPicPr>
        <p:blipFill>
          <a:blip r:embed="rId3"/>
          <a:stretch>
            <a:fillRect/>
          </a:stretch>
        </p:blipFill>
        <p:spPr>
          <a:xfrm>
            <a:off x="5601520" y="3540749"/>
            <a:ext cx="576064" cy="910805"/>
          </a:xfrm>
          <a:prstGeom prst="rect">
            <a:avLst/>
          </a:prstGeom>
        </p:spPr>
      </p:pic>
      <p:pic>
        <p:nvPicPr>
          <p:cNvPr id="25" name="Resim 24"/>
          <p:cNvPicPr>
            <a:picLocks noChangeAspect="1"/>
          </p:cNvPicPr>
          <p:nvPr/>
        </p:nvPicPr>
        <p:blipFill>
          <a:blip r:embed="rId2"/>
          <a:stretch>
            <a:fillRect/>
          </a:stretch>
        </p:blipFill>
        <p:spPr>
          <a:xfrm>
            <a:off x="505825" y="5046935"/>
            <a:ext cx="1240552" cy="1285086"/>
          </a:xfrm>
          <a:prstGeom prst="rect">
            <a:avLst/>
          </a:prstGeom>
        </p:spPr>
      </p:pic>
      <p:pic>
        <p:nvPicPr>
          <p:cNvPr id="26" name="Resim 25"/>
          <p:cNvPicPr>
            <a:picLocks noChangeAspect="1"/>
          </p:cNvPicPr>
          <p:nvPr/>
        </p:nvPicPr>
        <p:blipFill>
          <a:blip r:embed="rId3"/>
          <a:stretch>
            <a:fillRect/>
          </a:stretch>
        </p:blipFill>
        <p:spPr>
          <a:xfrm>
            <a:off x="832797" y="5234075"/>
            <a:ext cx="576064" cy="910805"/>
          </a:xfrm>
          <a:prstGeom prst="rect">
            <a:avLst/>
          </a:prstGeom>
        </p:spPr>
      </p:pic>
    </p:spTree>
    <p:extLst>
      <p:ext uri="{BB962C8B-B14F-4D97-AF65-F5344CB8AC3E}">
        <p14:creationId xmlns:p14="http://schemas.microsoft.com/office/powerpoint/2010/main" val="11217574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349986" y="589543"/>
            <a:ext cx="6172200" cy="174096"/>
          </a:xfrm>
        </p:spPr>
        <p:txBody>
          <a:bodyPr>
            <a:normAutofit fontScale="90000"/>
          </a:bodyPr>
          <a:lstStyle/>
          <a:p>
            <a:r>
              <a:rPr lang="tr-TR" dirty="0">
                <a:solidFill>
                  <a:schemeClr val="tx2"/>
                </a:solidFill>
              </a:rPr>
              <a:t>SU TASARRUFU</a:t>
            </a:r>
            <a:br>
              <a:rPr lang="tr-TR" dirty="0">
                <a:solidFill>
                  <a:schemeClr val="tx2"/>
                </a:solidFill>
              </a:rPr>
            </a:br>
            <a:r>
              <a:rPr lang="tr-TR" dirty="0">
                <a:solidFill>
                  <a:schemeClr val="tx2"/>
                </a:solidFill>
              </a:rPr>
              <a:t/>
            </a:r>
            <a:br>
              <a:rPr lang="tr-TR" dirty="0">
                <a:solidFill>
                  <a:schemeClr val="tx2"/>
                </a:solidFill>
              </a:rPr>
            </a:br>
            <a:endParaRPr lang="tr-TR" dirty="0">
              <a:solidFill>
                <a:schemeClr val="tx2"/>
              </a:solidFill>
            </a:endParaRPr>
          </a:p>
        </p:txBody>
      </p:sp>
      <p:sp>
        <p:nvSpPr>
          <p:cNvPr id="3" name="Rectangle 1">
            <a:extLst>
              <a:ext uri="{FF2B5EF4-FFF2-40B4-BE49-F238E27FC236}">
                <a16:creationId xmlns:a16="http://schemas.microsoft.com/office/drawing/2014/main" xmlns="" id="{5B3111B6-A0B8-3CA6-ADB9-79049B4C918F}"/>
              </a:ext>
            </a:extLst>
          </p:cNvPr>
          <p:cNvSpPr>
            <a:spLocks noChangeArrowheads="1"/>
          </p:cNvSpPr>
          <p:nvPr/>
        </p:nvSpPr>
        <p:spPr bwMode="auto">
          <a:xfrm>
            <a:off x="257338" y="1227630"/>
            <a:ext cx="6600662"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buFontTx/>
              <a:buChar char="•"/>
            </a:pPr>
            <a:r>
              <a:rPr kumimoji="0" lang="tr-TR" altLang="tr-TR" sz="1800" b="0" i="0" u="none" strike="noStrike" cap="none" normalizeH="0" baseline="0" dirty="0">
                <a:ln>
                  <a:noFill/>
                </a:ln>
                <a:solidFill>
                  <a:schemeClr val="tx1"/>
                </a:solidFill>
                <a:effectLst/>
                <a:latin typeface="Arial" panose="020B0604020202020204" pitchFamily="34" charset="0"/>
              </a:rPr>
              <a:t>2024 yılında toplam su </a:t>
            </a:r>
            <a:r>
              <a:rPr kumimoji="0" lang="tr-TR" altLang="tr-TR" sz="1800" b="0" i="0" u="none" strike="noStrike" cap="none" normalizeH="0" baseline="0" dirty="0" smtClean="0">
                <a:ln>
                  <a:noFill/>
                </a:ln>
                <a:solidFill>
                  <a:schemeClr val="tx1"/>
                </a:solidFill>
                <a:effectLst/>
                <a:latin typeface="Arial" panose="020B0604020202020204" pitchFamily="34" charset="0"/>
              </a:rPr>
              <a:t>tüketimi çok</a:t>
            </a:r>
            <a:r>
              <a:rPr kumimoji="0" lang="tr-TR" altLang="tr-TR" sz="1800" b="0" i="0" u="none" strike="noStrike" cap="none" normalizeH="0" dirty="0" smtClean="0">
                <a:ln>
                  <a:noFill/>
                </a:ln>
                <a:solidFill>
                  <a:schemeClr val="tx1"/>
                </a:solidFill>
                <a:effectLst/>
                <a:latin typeface="Arial" panose="020B0604020202020204" pitchFamily="34" charset="0"/>
              </a:rPr>
              <a:t> yüksektir.2025 yılı hem geceleme hem de su tüketimi açısından düşüş göstermiştir. su tüketimi </a:t>
            </a:r>
            <a:r>
              <a:rPr kumimoji="0" lang="tr-TR" altLang="tr-TR" sz="1800" b="0" i="0" u="none" strike="noStrike" cap="none" normalizeH="0" dirty="0" err="1" smtClean="0">
                <a:ln>
                  <a:noFill/>
                </a:ln>
                <a:solidFill>
                  <a:schemeClr val="tx1"/>
                </a:solidFill>
                <a:effectLst/>
                <a:latin typeface="Arial" panose="020B0604020202020204" pitchFamily="34" charset="0"/>
              </a:rPr>
              <a:t>azalması,geceleme</a:t>
            </a:r>
            <a:r>
              <a:rPr kumimoji="0" lang="tr-TR" altLang="tr-TR" sz="1800" b="0" i="0" u="none" strike="noStrike" cap="none" normalizeH="0" dirty="0" smtClean="0">
                <a:ln>
                  <a:noFill/>
                </a:ln>
                <a:solidFill>
                  <a:schemeClr val="tx1"/>
                </a:solidFill>
                <a:effectLst/>
                <a:latin typeface="Arial" panose="020B0604020202020204" pitchFamily="34" charset="0"/>
              </a:rPr>
              <a:t> azalışına göre daha yüksek </a:t>
            </a:r>
            <a:r>
              <a:rPr kumimoji="0" lang="tr-TR" altLang="tr-TR" sz="1800" b="0" i="0" u="none" strike="noStrike" cap="none" normalizeH="0" dirty="0" err="1" smtClean="0">
                <a:ln>
                  <a:noFill/>
                </a:ln>
                <a:solidFill>
                  <a:schemeClr val="tx1"/>
                </a:solidFill>
                <a:effectLst/>
                <a:latin typeface="Arial" panose="020B0604020202020204" pitchFamily="34" charset="0"/>
              </a:rPr>
              <a:t>orandadır.bu</a:t>
            </a:r>
            <a:r>
              <a:rPr kumimoji="0" lang="tr-TR" altLang="tr-TR" sz="1800" b="0" i="0" u="none" strike="noStrike" cap="none" normalizeH="0" dirty="0" smtClean="0">
                <a:ln>
                  <a:noFill/>
                </a:ln>
                <a:solidFill>
                  <a:schemeClr val="tx1"/>
                </a:solidFill>
                <a:effectLst/>
                <a:latin typeface="Arial" panose="020B0604020202020204" pitchFamily="34" charset="0"/>
              </a:rPr>
              <a:t> da kişi başına su kullanımında </a:t>
            </a:r>
            <a:r>
              <a:rPr kumimoji="0" lang="tr-TR" altLang="tr-TR" sz="1800" b="0" i="0" u="none" strike="noStrike" cap="none" normalizeH="0" dirty="0" err="1" smtClean="0">
                <a:ln>
                  <a:noFill/>
                </a:ln>
                <a:solidFill>
                  <a:schemeClr val="tx1"/>
                </a:solidFill>
                <a:effectLst/>
                <a:latin typeface="Arial" panose="020B0604020202020204" pitchFamily="34" charset="0"/>
              </a:rPr>
              <a:t>verimililik</a:t>
            </a:r>
            <a:r>
              <a:rPr kumimoji="0" lang="tr-TR" altLang="tr-TR" sz="1800" b="0" i="0" u="none" strike="noStrike" cap="none" normalizeH="0" dirty="0" smtClean="0">
                <a:ln>
                  <a:noFill/>
                </a:ln>
                <a:solidFill>
                  <a:schemeClr val="tx1"/>
                </a:solidFill>
                <a:effectLst/>
                <a:latin typeface="Arial" panose="020B0604020202020204" pitchFamily="34" charset="0"/>
              </a:rPr>
              <a:t> artışı olduğunu </a:t>
            </a:r>
            <a:r>
              <a:rPr lang="tr-TR" altLang="tr-TR" dirty="0">
                <a:latin typeface="Arial" panose="020B0604020202020204" pitchFamily="34" charset="0"/>
              </a:rPr>
              <a:t>gösterir. 2025 yılı, 2024’e göre toplamda yaklaşık %61 daha az su tüketimi </a:t>
            </a:r>
            <a:r>
              <a:rPr lang="tr-TR" altLang="tr-TR" dirty="0" smtClean="0">
                <a:latin typeface="Arial" panose="020B0604020202020204" pitchFamily="34" charset="0"/>
              </a:rPr>
              <a:t>göstermekte </a:t>
            </a:r>
            <a:r>
              <a:rPr lang="tr-TR" altLang="tr-TR" dirty="0">
                <a:latin typeface="Arial" panose="020B0604020202020204" pitchFamily="34" charset="0"/>
              </a:rPr>
              <a:t>(5982 m³ → 2313 m³</a:t>
            </a:r>
            <a:r>
              <a:rPr lang="tr-TR" altLang="tr-TR" dirty="0" smtClean="0">
                <a:latin typeface="Arial" panose="020B0604020202020204" pitchFamily="34" charset="0"/>
              </a:rPr>
              <a:t>)</a:t>
            </a:r>
            <a:endParaRPr kumimoji="0" lang="tr-TR" altLang="tr-TR"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0" i="0" u="none" strike="noStrike" cap="none" normalizeH="0" baseline="0" dirty="0">
                <a:ln>
                  <a:noFill/>
                </a:ln>
                <a:solidFill>
                  <a:schemeClr val="tx1"/>
                </a:solidFill>
                <a:effectLst/>
                <a:latin typeface="Arial" panose="020B0604020202020204" pitchFamily="34" charset="0"/>
              </a:rPr>
              <a:t>Bu azalma, otelin su tasarrufu ve verimli su kullanımı uygulamalarındaki </a:t>
            </a:r>
            <a:r>
              <a:rPr kumimoji="0" lang="tr-TR" altLang="tr-TR" sz="1800" b="0" i="0" u="none" strike="noStrike" cap="none" normalizeH="0" baseline="0" dirty="0" smtClean="0">
                <a:ln>
                  <a:noFill/>
                </a:ln>
                <a:solidFill>
                  <a:schemeClr val="tx1"/>
                </a:solidFill>
                <a:effectLst/>
                <a:latin typeface="Arial" panose="020B0604020202020204" pitchFamily="34" charset="0"/>
              </a:rPr>
              <a:t>başarı</a:t>
            </a:r>
            <a:r>
              <a:rPr lang="tr-TR" altLang="tr-TR" dirty="0" smtClean="0">
                <a:latin typeface="Arial" panose="020B0604020202020204" pitchFamily="34" charset="0"/>
              </a:rPr>
              <a:t>yı göstermektedir. </a:t>
            </a:r>
            <a:endParaRPr kumimoji="0" lang="tr-TR" altLang="tr-TR" sz="1800" b="0" i="0" u="none" strike="noStrike" cap="none" normalizeH="0" baseline="0" dirty="0">
              <a:ln>
                <a:noFill/>
              </a:ln>
              <a:solidFill>
                <a:schemeClr val="tx1"/>
              </a:solidFill>
              <a:effectLst/>
              <a:latin typeface="Arial" panose="020B0604020202020204" pitchFamily="34" charset="0"/>
            </a:endParaRPr>
          </a:p>
          <a:p>
            <a:pPr lvl="0" eaLnBrk="0" fontAlgn="base" hangingPunct="0">
              <a:spcBef>
                <a:spcPct val="0"/>
              </a:spcBef>
              <a:spcAft>
                <a:spcPct val="0"/>
              </a:spcAft>
              <a:buFontTx/>
              <a:buChar char="•"/>
            </a:pPr>
            <a:r>
              <a:rPr lang="tr-TR" b="1" dirty="0" smtClean="0"/>
              <a:t>2026 </a:t>
            </a:r>
            <a:r>
              <a:rPr lang="tr-TR" b="1" dirty="0"/>
              <a:t>yılı için </a:t>
            </a:r>
            <a:r>
              <a:rPr lang="tr-TR" b="1" dirty="0" smtClean="0"/>
              <a:t>hedefimiz toplam su tüketimini %10 </a:t>
            </a:r>
            <a:r>
              <a:rPr lang="tr-TR" b="1" dirty="0"/>
              <a:t>oranında düşürmeyi hedeflemekteyiz.</a:t>
            </a:r>
            <a:endParaRPr kumimoji="0" lang="tr-TR" altLang="tr-TR" sz="1800" b="1" i="0" u="none" strike="noStrike" cap="none" normalizeH="0" baseline="0" dirty="0">
              <a:ln>
                <a:noFill/>
              </a:ln>
              <a:solidFill>
                <a:schemeClr val="tx1"/>
              </a:solidFill>
              <a:effectLst/>
              <a:latin typeface="Arial" panose="020B0604020202020204" pitchFamily="34" charset="0"/>
            </a:endParaRPr>
          </a:p>
        </p:txBody>
      </p:sp>
      <p:pic>
        <p:nvPicPr>
          <p:cNvPr id="5" name="Resim 4"/>
          <p:cNvPicPr>
            <a:picLocks noChangeAspect="1"/>
          </p:cNvPicPr>
          <p:nvPr/>
        </p:nvPicPr>
        <p:blipFill>
          <a:blip r:embed="rId3"/>
          <a:stretch>
            <a:fillRect/>
          </a:stretch>
        </p:blipFill>
        <p:spPr>
          <a:xfrm>
            <a:off x="257338" y="4736976"/>
            <a:ext cx="6343323" cy="4876447"/>
          </a:xfrm>
          <a:prstGeom prst="rect">
            <a:avLst/>
          </a:prstGeom>
        </p:spPr>
      </p:pic>
    </p:spTree>
    <p:extLst>
      <p:ext uri="{BB962C8B-B14F-4D97-AF65-F5344CB8AC3E}">
        <p14:creationId xmlns:p14="http://schemas.microsoft.com/office/powerpoint/2010/main" val="229026736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704528"/>
            <a:ext cx="6858000" cy="7560840"/>
          </a:xfrm>
          <a:prstGeom prst="rect">
            <a:avLst/>
          </a:prstGeom>
        </p:spPr>
      </p:pic>
    </p:spTree>
    <p:extLst>
      <p:ext uri="{BB962C8B-B14F-4D97-AF65-F5344CB8AC3E}">
        <p14:creationId xmlns:p14="http://schemas.microsoft.com/office/powerpoint/2010/main" val="266186463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342900" y="272480"/>
            <a:ext cx="6172200" cy="1008112"/>
          </a:xfrm>
        </p:spPr>
        <p:txBody>
          <a:bodyPr>
            <a:normAutofit/>
          </a:bodyPr>
          <a:lstStyle/>
          <a:p>
            <a:r>
              <a:rPr lang="tr-TR" dirty="0"/>
              <a:t>ATIK YÖNETİMİ</a:t>
            </a:r>
          </a:p>
        </p:txBody>
      </p:sp>
      <p:sp>
        <p:nvSpPr>
          <p:cNvPr id="3" name="İçerik Yer Tutucusu 2"/>
          <p:cNvSpPr>
            <a:spLocks noGrp="1"/>
          </p:cNvSpPr>
          <p:nvPr>
            <p:ph idx="1"/>
          </p:nvPr>
        </p:nvSpPr>
        <p:spPr>
          <a:xfrm>
            <a:off x="4181560" y="1848533"/>
            <a:ext cx="2478640" cy="871973"/>
          </a:xfrm>
        </p:spPr>
        <p:txBody>
          <a:bodyPr>
            <a:noAutofit/>
          </a:bodyPr>
          <a:lstStyle/>
          <a:p>
            <a:pPr marL="0" indent="0" algn="r">
              <a:buNone/>
            </a:pPr>
            <a:r>
              <a:rPr lang="tr-TR" sz="1800" dirty="0"/>
              <a:t>    Atıklarımızı kaynağında ayrıştırıyoruz.</a:t>
            </a:r>
          </a:p>
        </p:txBody>
      </p:sp>
      <p:sp>
        <p:nvSpPr>
          <p:cNvPr id="8" name="İçerik Yer Tutucusu 2"/>
          <p:cNvSpPr txBox="1">
            <a:spLocks/>
          </p:cNvSpPr>
          <p:nvPr/>
        </p:nvSpPr>
        <p:spPr>
          <a:xfrm>
            <a:off x="342900" y="3772107"/>
            <a:ext cx="3734172" cy="98618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tr-TR" sz="1800" dirty="0"/>
              <a:t>Tek kullanımlık malzemeler yerine çoğunlukla tekrar kullanılabilir malzemeler kullanarak kaynaklarımızı koruyoruz.</a:t>
            </a:r>
          </a:p>
        </p:txBody>
      </p:sp>
      <p:sp>
        <p:nvSpPr>
          <p:cNvPr id="11" name="İçerik Yer Tutucusu 2"/>
          <p:cNvSpPr txBox="1">
            <a:spLocks/>
          </p:cNvSpPr>
          <p:nvPr/>
        </p:nvSpPr>
        <p:spPr>
          <a:xfrm>
            <a:off x="2710004" y="5392635"/>
            <a:ext cx="3950196"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tr-TR" sz="1800" dirty="0"/>
              <a:t>Kağıt tüketimini azaltmak için yazışmalarımızı mail ortamında yapıyor, kağıtları çift taraflı kullanıyoruz.</a:t>
            </a:r>
          </a:p>
        </p:txBody>
      </p:sp>
      <p:sp>
        <p:nvSpPr>
          <p:cNvPr id="13" name="İçerik Yer Tutucusu 2"/>
          <p:cNvSpPr txBox="1">
            <a:spLocks/>
          </p:cNvSpPr>
          <p:nvPr/>
        </p:nvSpPr>
        <p:spPr>
          <a:xfrm>
            <a:off x="2843292" y="8799514"/>
            <a:ext cx="3683620"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tr-TR" sz="1800" dirty="0"/>
              <a:t>Büyük ambalajlı ve konsantre ürünler satın alınarak ambalaj atığını azaltıyoruz.</a:t>
            </a:r>
          </a:p>
        </p:txBody>
      </p:sp>
      <p:sp>
        <p:nvSpPr>
          <p:cNvPr id="15" name="İçerik Yer Tutucusu 2"/>
          <p:cNvSpPr txBox="1">
            <a:spLocks/>
          </p:cNvSpPr>
          <p:nvPr/>
        </p:nvSpPr>
        <p:spPr>
          <a:xfrm>
            <a:off x="342900" y="6969906"/>
            <a:ext cx="3518148"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tr-TR" sz="1800" dirty="0"/>
              <a:t>Misafirlerimizi ve çalışanlarımızı geri dönüşüm programlarına katılmaya teşvik ediyoruz. </a:t>
            </a:r>
          </a:p>
        </p:txBody>
      </p:sp>
      <p:pic>
        <p:nvPicPr>
          <p:cNvPr id="5" name="Resim 4"/>
          <p:cNvPicPr>
            <a:picLocks noChangeAspect="1"/>
          </p:cNvPicPr>
          <p:nvPr/>
        </p:nvPicPr>
        <p:blipFill>
          <a:blip r:embed="rId2"/>
          <a:stretch>
            <a:fillRect/>
          </a:stretch>
        </p:blipFill>
        <p:spPr>
          <a:xfrm>
            <a:off x="4585649" y="3038628"/>
            <a:ext cx="1670461" cy="2173358"/>
          </a:xfrm>
          <a:prstGeom prst="rect">
            <a:avLst/>
          </a:prstGeom>
        </p:spPr>
      </p:pic>
      <p:pic>
        <p:nvPicPr>
          <p:cNvPr id="7" name="Resim 6"/>
          <p:cNvPicPr>
            <a:picLocks noChangeAspect="1"/>
          </p:cNvPicPr>
          <p:nvPr/>
        </p:nvPicPr>
        <p:blipFill>
          <a:blip r:embed="rId3"/>
          <a:stretch>
            <a:fillRect/>
          </a:stretch>
        </p:blipFill>
        <p:spPr>
          <a:xfrm>
            <a:off x="764704" y="5110134"/>
            <a:ext cx="1559686" cy="1548154"/>
          </a:xfrm>
          <a:prstGeom prst="rect">
            <a:avLst/>
          </a:prstGeom>
        </p:spPr>
      </p:pic>
      <p:pic>
        <p:nvPicPr>
          <p:cNvPr id="9" name="Resim 8"/>
          <p:cNvPicPr>
            <a:picLocks noChangeAspect="1"/>
          </p:cNvPicPr>
          <p:nvPr/>
        </p:nvPicPr>
        <p:blipFill>
          <a:blip r:embed="rId4"/>
          <a:stretch>
            <a:fillRect/>
          </a:stretch>
        </p:blipFill>
        <p:spPr>
          <a:xfrm>
            <a:off x="548680" y="8199387"/>
            <a:ext cx="2283884" cy="1679088"/>
          </a:xfrm>
          <a:prstGeom prst="rect">
            <a:avLst/>
          </a:prstGeom>
        </p:spPr>
      </p:pic>
      <p:pic>
        <p:nvPicPr>
          <p:cNvPr id="10" name="Resim 9"/>
          <p:cNvPicPr>
            <a:picLocks noChangeAspect="1"/>
          </p:cNvPicPr>
          <p:nvPr/>
        </p:nvPicPr>
        <p:blipFill>
          <a:blip r:embed="rId5"/>
          <a:stretch>
            <a:fillRect/>
          </a:stretch>
        </p:blipFill>
        <p:spPr>
          <a:xfrm>
            <a:off x="4650486" y="6694084"/>
            <a:ext cx="1802850" cy="1787308"/>
          </a:xfrm>
          <a:prstGeom prst="rect">
            <a:avLst/>
          </a:prstGeom>
        </p:spPr>
      </p:pic>
      <p:pic>
        <p:nvPicPr>
          <p:cNvPr id="14" name="Resim 13"/>
          <p:cNvPicPr>
            <a:picLocks noChangeAspect="1"/>
          </p:cNvPicPr>
          <p:nvPr/>
        </p:nvPicPr>
        <p:blipFill>
          <a:blip r:embed="rId6"/>
          <a:stretch>
            <a:fillRect/>
          </a:stretch>
        </p:blipFill>
        <p:spPr>
          <a:xfrm>
            <a:off x="101566" y="1145185"/>
            <a:ext cx="2842359" cy="1918006"/>
          </a:xfrm>
          <a:prstGeom prst="rect">
            <a:avLst/>
          </a:prstGeom>
        </p:spPr>
      </p:pic>
      <p:pic>
        <p:nvPicPr>
          <p:cNvPr id="4" name="Resim 3">
            <a:extLst>
              <a:ext uri="{FF2B5EF4-FFF2-40B4-BE49-F238E27FC236}">
                <a16:creationId xmlns:a16="http://schemas.microsoft.com/office/drawing/2014/main" xmlns="" id="{8FC91F12-251F-4B0D-4AC2-568923DC816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3720"/>
          <a:stretch/>
        </p:blipFill>
        <p:spPr bwMode="auto">
          <a:xfrm>
            <a:off x="3045266" y="1787409"/>
            <a:ext cx="2063611" cy="117109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903510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71488" y="527404"/>
            <a:ext cx="5915025" cy="1185236"/>
          </a:xfrm>
        </p:spPr>
        <p:txBody>
          <a:bodyPr/>
          <a:lstStyle/>
          <a:p>
            <a:r>
              <a:rPr lang="tr-TR" sz="4000" b="1" dirty="0">
                <a:solidFill>
                  <a:schemeClr val="accent1">
                    <a:lumMod val="75000"/>
                  </a:schemeClr>
                </a:solidFill>
              </a:rPr>
              <a:t>ATIK YÖNETİMİ</a:t>
            </a:r>
            <a:br>
              <a:rPr lang="tr-TR" sz="4000" b="1" dirty="0">
                <a:solidFill>
                  <a:schemeClr val="accent1">
                    <a:lumMod val="75000"/>
                  </a:schemeClr>
                </a:solidFill>
              </a:rPr>
            </a:br>
            <a:r>
              <a:rPr lang="tr-TR" sz="2800" b="1" dirty="0">
                <a:solidFill>
                  <a:schemeClr val="accent5">
                    <a:lumMod val="75000"/>
                  </a:schemeClr>
                </a:solidFill>
              </a:rPr>
              <a:t>TEHLİKESİZ ATIK</a:t>
            </a:r>
            <a:endParaRPr lang="tr-TR" dirty="0"/>
          </a:p>
        </p:txBody>
      </p:sp>
      <p:sp>
        <p:nvSpPr>
          <p:cNvPr id="5" name="İçerik Yer Tutucusu 4"/>
          <p:cNvSpPr>
            <a:spLocks noGrp="1"/>
          </p:cNvSpPr>
          <p:nvPr>
            <p:ph idx="1"/>
          </p:nvPr>
        </p:nvSpPr>
        <p:spPr>
          <a:xfrm>
            <a:off x="471488" y="2072680"/>
            <a:ext cx="5915025" cy="6849600"/>
          </a:xfrm>
        </p:spPr>
        <p:txBody>
          <a:bodyPr/>
          <a:lstStyle/>
          <a:p>
            <a:endParaRPr lang="tr-TR" dirty="0" smtClean="0"/>
          </a:p>
          <a:p>
            <a:endParaRPr lang="tr-TR" dirty="0"/>
          </a:p>
          <a:p>
            <a:endParaRPr lang="tr-TR" dirty="0" smtClean="0"/>
          </a:p>
          <a:p>
            <a:endParaRPr lang="tr-TR" dirty="0"/>
          </a:p>
          <a:p>
            <a:endParaRPr lang="tr-TR" dirty="0" smtClean="0"/>
          </a:p>
          <a:p>
            <a:endParaRPr lang="tr-TR" dirty="0" smtClean="0"/>
          </a:p>
          <a:p>
            <a:endParaRPr lang="tr-TR" dirty="0"/>
          </a:p>
          <a:p>
            <a:endParaRPr lang="tr-TR" dirty="0" smtClean="0"/>
          </a:p>
          <a:p>
            <a:endParaRPr lang="tr-TR" dirty="0"/>
          </a:p>
          <a:p>
            <a:endParaRPr lang="tr-TR" dirty="0" smtClean="0"/>
          </a:p>
          <a:p>
            <a:endParaRPr lang="tr-TR" dirty="0"/>
          </a:p>
          <a:p>
            <a:endParaRPr lang="tr-TR" dirty="0" smtClean="0"/>
          </a:p>
          <a:p>
            <a:endParaRPr lang="tr-TR" dirty="0"/>
          </a:p>
          <a:p>
            <a:endParaRPr lang="tr-TR" dirty="0" smtClean="0"/>
          </a:p>
          <a:p>
            <a:endParaRPr lang="tr-TR" dirty="0"/>
          </a:p>
          <a:p>
            <a:pPr marL="0" indent="0">
              <a:buNone/>
            </a:pPr>
            <a:endParaRPr lang="tr-TR" sz="2400" dirty="0" smtClean="0"/>
          </a:p>
          <a:p>
            <a:pPr marL="0" indent="0">
              <a:buNone/>
            </a:pPr>
            <a:endParaRPr lang="tr-TR" sz="2400" dirty="0"/>
          </a:p>
          <a:p>
            <a:pPr marL="0" indent="0">
              <a:buNone/>
            </a:pPr>
            <a:endParaRPr lang="tr-TR" sz="2400" dirty="0" smtClean="0"/>
          </a:p>
          <a:p>
            <a:pPr marL="0" indent="0">
              <a:buNone/>
            </a:pPr>
            <a:r>
              <a:rPr lang="tr-TR" sz="2400" dirty="0" smtClean="0"/>
              <a:t>2025 yılında toplam atık miktarı %20 azalmıştır.</a:t>
            </a:r>
          </a:p>
          <a:p>
            <a:endParaRPr lang="tr-TR" dirty="0"/>
          </a:p>
          <a:p>
            <a:pPr marL="0" indent="0">
              <a:buNone/>
            </a:pPr>
            <a:endParaRPr lang="tr-TR" dirty="0"/>
          </a:p>
          <a:p>
            <a:endParaRPr lang="tr-TR" dirty="0" smtClean="0"/>
          </a:p>
          <a:p>
            <a:endParaRPr lang="tr-TR" dirty="0"/>
          </a:p>
          <a:p>
            <a:endParaRPr lang="tr-TR" dirty="0" smtClean="0"/>
          </a:p>
          <a:p>
            <a:endParaRPr lang="tr-TR" dirty="0"/>
          </a:p>
          <a:p>
            <a:endParaRPr lang="tr-TR" dirty="0" smtClean="0"/>
          </a:p>
          <a:p>
            <a:endParaRPr lang="tr-TR" dirty="0"/>
          </a:p>
          <a:p>
            <a:endParaRPr lang="tr-TR" dirty="0" smtClean="0"/>
          </a:p>
          <a:p>
            <a:endParaRPr lang="tr-TR" dirty="0"/>
          </a:p>
        </p:txBody>
      </p:sp>
      <p:pic>
        <p:nvPicPr>
          <p:cNvPr id="6" name="Resim 5"/>
          <p:cNvPicPr>
            <a:picLocks noChangeAspect="1"/>
          </p:cNvPicPr>
          <p:nvPr/>
        </p:nvPicPr>
        <p:blipFill>
          <a:blip r:embed="rId2"/>
          <a:stretch>
            <a:fillRect/>
          </a:stretch>
        </p:blipFill>
        <p:spPr>
          <a:xfrm>
            <a:off x="188641" y="2072680"/>
            <a:ext cx="6480720" cy="5328592"/>
          </a:xfrm>
          <a:prstGeom prst="rect">
            <a:avLst/>
          </a:prstGeom>
        </p:spPr>
      </p:pic>
    </p:spTree>
    <p:extLst>
      <p:ext uri="{BB962C8B-B14F-4D97-AF65-F5344CB8AC3E}">
        <p14:creationId xmlns:p14="http://schemas.microsoft.com/office/powerpoint/2010/main" val="7528898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71488" y="527404"/>
            <a:ext cx="5915025" cy="681180"/>
          </a:xfrm>
        </p:spPr>
        <p:txBody>
          <a:bodyPr>
            <a:normAutofit/>
          </a:bodyPr>
          <a:lstStyle/>
          <a:p>
            <a:r>
              <a:rPr lang="tr-TR" sz="3200" b="1" dirty="0" smtClean="0">
                <a:solidFill>
                  <a:schemeClr val="accent5">
                    <a:lumMod val="75000"/>
                  </a:schemeClr>
                </a:solidFill>
              </a:rPr>
              <a:t>TEHLİKELİ ATIK</a:t>
            </a:r>
            <a:endParaRPr lang="tr-TR" sz="3200" b="1" dirty="0">
              <a:solidFill>
                <a:schemeClr val="accent5">
                  <a:lumMod val="75000"/>
                </a:schemeClr>
              </a:solidFill>
            </a:endParaRPr>
          </a:p>
        </p:txBody>
      </p:sp>
      <p:sp>
        <p:nvSpPr>
          <p:cNvPr id="3" name="İçerik Yer Tutucusu 2"/>
          <p:cNvSpPr>
            <a:spLocks noGrp="1"/>
          </p:cNvSpPr>
          <p:nvPr>
            <p:ph idx="1"/>
          </p:nvPr>
        </p:nvSpPr>
        <p:spPr>
          <a:xfrm>
            <a:off x="471488" y="1208584"/>
            <a:ext cx="5915025" cy="7713696"/>
          </a:xfrm>
        </p:spPr>
        <p:txBody>
          <a:bodyPr>
            <a:normAutofit/>
          </a:bodyPr>
          <a:lstStyle/>
          <a:p>
            <a:r>
              <a:rPr lang="tr-TR" sz="2400" dirty="0" smtClean="0"/>
              <a:t>Tehlikeli atıklar düzenli olarak Tehlikeli atık deposunda biriktirilmekte ve Lisanslı Atık Taşıma Firmasına teslim edilmektedir.2025 yılında sezon ortasında toplam 347 Kg tehlikeli atık imha edilmiştir.</a:t>
            </a:r>
            <a:endParaRPr lang="tr-TR" sz="2400" dirty="0"/>
          </a:p>
        </p:txBody>
      </p:sp>
      <p:pic>
        <p:nvPicPr>
          <p:cNvPr id="4" name="Resim 3"/>
          <p:cNvPicPr>
            <a:picLocks noChangeAspect="1"/>
          </p:cNvPicPr>
          <p:nvPr/>
        </p:nvPicPr>
        <p:blipFill>
          <a:blip r:embed="rId2"/>
          <a:stretch>
            <a:fillRect/>
          </a:stretch>
        </p:blipFill>
        <p:spPr>
          <a:xfrm>
            <a:off x="116632" y="3008784"/>
            <a:ext cx="6624736" cy="6264696"/>
          </a:xfrm>
          <a:prstGeom prst="rect">
            <a:avLst/>
          </a:prstGeom>
        </p:spPr>
      </p:pic>
    </p:spTree>
    <p:extLst>
      <p:ext uri="{BB962C8B-B14F-4D97-AF65-F5344CB8AC3E}">
        <p14:creationId xmlns:p14="http://schemas.microsoft.com/office/powerpoint/2010/main" val="31387865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xmlns="" id="{0CC97C53-532E-713D-E11C-F2C458C1FA38}"/>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xmlns="" id="{A181CCC1-8BB1-88B6-829C-CB47AF6280CC}"/>
              </a:ext>
            </a:extLst>
          </p:cNvPr>
          <p:cNvSpPr>
            <a:spLocks noGrp="1"/>
          </p:cNvSpPr>
          <p:nvPr>
            <p:ph type="title"/>
          </p:nvPr>
        </p:nvSpPr>
        <p:spPr>
          <a:xfrm>
            <a:off x="0" y="272480"/>
            <a:ext cx="6858000" cy="864096"/>
          </a:xfrm>
        </p:spPr>
        <p:txBody>
          <a:bodyPr>
            <a:normAutofit/>
          </a:bodyPr>
          <a:lstStyle/>
          <a:p>
            <a:r>
              <a:rPr lang="tr-TR" sz="4100" dirty="0">
                <a:solidFill>
                  <a:schemeClr val="tx2"/>
                </a:solidFill>
              </a:rPr>
              <a:t>EĞİTİMLERİMİZ</a:t>
            </a:r>
          </a:p>
        </p:txBody>
      </p:sp>
      <p:sp>
        <p:nvSpPr>
          <p:cNvPr id="7" name="İçerik Yer Tutucusu 6">
            <a:extLst>
              <a:ext uri="{FF2B5EF4-FFF2-40B4-BE49-F238E27FC236}">
                <a16:creationId xmlns:a16="http://schemas.microsoft.com/office/drawing/2014/main" xmlns="" id="{B5F97F3F-1EE3-33C1-4C4C-8C2A0FC47D4C}"/>
              </a:ext>
            </a:extLst>
          </p:cNvPr>
          <p:cNvSpPr>
            <a:spLocks noGrp="1"/>
          </p:cNvSpPr>
          <p:nvPr>
            <p:ph idx="1"/>
          </p:nvPr>
        </p:nvSpPr>
        <p:spPr>
          <a:xfrm>
            <a:off x="342900" y="1568624"/>
            <a:ext cx="6172200" cy="7488832"/>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lnSpcReduction="10000"/>
          </a:bodyPr>
          <a:lstStyle/>
          <a:p>
            <a:pPr marL="0" indent="0" algn="ctr">
              <a:buNone/>
            </a:pPr>
            <a:r>
              <a:rPr lang="tr-TR" sz="3800" b="1" dirty="0">
                <a:solidFill>
                  <a:schemeClr val="accent1">
                    <a:lumMod val="50000"/>
                  </a:schemeClr>
                </a:solidFill>
              </a:rPr>
              <a:t>Personellerimizle beraber gerçekleştirdiğimiz bazı eğitimler;</a:t>
            </a:r>
            <a:endParaRPr lang="tr-TR" b="1" dirty="0">
              <a:solidFill>
                <a:schemeClr val="accent1">
                  <a:lumMod val="50000"/>
                </a:schemeClr>
              </a:solidFill>
            </a:endParaRPr>
          </a:p>
          <a:p>
            <a:pPr algn="ctr"/>
            <a:endParaRPr lang="tr-TR" b="1" dirty="0">
              <a:solidFill>
                <a:schemeClr val="accent1">
                  <a:lumMod val="50000"/>
                </a:schemeClr>
              </a:solidFill>
            </a:endParaRPr>
          </a:p>
          <a:p>
            <a:pPr>
              <a:spcBef>
                <a:spcPts val="1200"/>
              </a:spcBef>
            </a:pPr>
            <a:r>
              <a:rPr lang="tr-TR" sz="2900" b="1" dirty="0"/>
              <a:t>SÜRDÜRÜLEBİLİRLİK / ÇEVRE EĞİTİMİ</a:t>
            </a:r>
          </a:p>
          <a:p>
            <a:pPr>
              <a:spcBef>
                <a:spcPts val="1200"/>
              </a:spcBef>
            </a:pPr>
            <a:r>
              <a:rPr lang="tr-TR" sz="2900" b="1" dirty="0"/>
              <a:t>HİJYEN EĞİTİMİ</a:t>
            </a:r>
          </a:p>
          <a:p>
            <a:pPr>
              <a:spcBef>
                <a:spcPts val="1200"/>
              </a:spcBef>
            </a:pPr>
            <a:r>
              <a:rPr lang="tr-TR" sz="2900" b="1" dirty="0"/>
              <a:t>İŞ GÜVENLİĞİ ve İŞ SAĞLIĞI EĞİTİMİ</a:t>
            </a:r>
          </a:p>
          <a:p>
            <a:pPr>
              <a:spcBef>
                <a:spcPts val="1200"/>
              </a:spcBef>
            </a:pPr>
            <a:r>
              <a:rPr lang="tr-TR" sz="2900" b="1" dirty="0"/>
              <a:t>YANGIN EĞİTİMİ ve YANGIN TATBİKATI</a:t>
            </a:r>
          </a:p>
          <a:p>
            <a:pPr>
              <a:spcBef>
                <a:spcPts val="1200"/>
              </a:spcBef>
            </a:pPr>
            <a:r>
              <a:rPr lang="tr-TR" sz="2900" b="1" dirty="0"/>
              <a:t>KİMYASALLARIN KULLANILMASI EĞİTİMİ</a:t>
            </a:r>
          </a:p>
          <a:p>
            <a:pPr>
              <a:spcBef>
                <a:spcPts val="1200"/>
              </a:spcBef>
            </a:pPr>
            <a:r>
              <a:rPr lang="tr-TR" sz="2900" b="1" dirty="0"/>
              <a:t>YÜKSEKTE ÇALIŞMA EĞİTİMİ</a:t>
            </a:r>
          </a:p>
          <a:p>
            <a:pPr>
              <a:spcBef>
                <a:spcPts val="1200"/>
              </a:spcBef>
            </a:pPr>
            <a:r>
              <a:rPr lang="tr-TR" sz="2900" b="1" dirty="0"/>
              <a:t>İLKYARDIM EĞİTİMİ</a:t>
            </a:r>
          </a:p>
          <a:p>
            <a:pPr>
              <a:spcBef>
                <a:spcPts val="1200"/>
              </a:spcBef>
            </a:pPr>
            <a:r>
              <a:rPr lang="tr-TR" sz="2900" b="1" dirty="0"/>
              <a:t>GIDA GÜVENLİĞİ </a:t>
            </a:r>
            <a:r>
              <a:rPr lang="tr-TR" sz="2900" b="1" dirty="0" smtClean="0"/>
              <a:t>EĞİTİMLERİ</a:t>
            </a:r>
            <a:endParaRPr lang="tr-TR" sz="2900" b="1" dirty="0"/>
          </a:p>
          <a:p>
            <a:pPr>
              <a:spcBef>
                <a:spcPts val="1200"/>
              </a:spcBef>
            </a:pPr>
            <a:r>
              <a:rPr lang="tr-TR" sz="2900" b="1" dirty="0"/>
              <a:t>SIFIR ATIK ve ATIK YÖNETİMİ EĞİTİMİ </a:t>
            </a:r>
          </a:p>
          <a:p>
            <a:pPr>
              <a:spcBef>
                <a:spcPts val="1200"/>
              </a:spcBef>
            </a:pPr>
            <a:r>
              <a:rPr lang="tr-TR" sz="2900" b="1" dirty="0"/>
              <a:t>ORYANTASYON EĞİTİMİ</a:t>
            </a:r>
          </a:p>
          <a:p>
            <a:endParaRPr lang="tr-TR" dirty="0"/>
          </a:p>
        </p:txBody>
      </p:sp>
    </p:spTree>
    <p:extLst>
      <p:ext uri="{BB962C8B-B14F-4D97-AF65-F5344CB8AC3E}">
        <p14:creationId xmlns:p14="http://schemas.microsoft.com/office/powerpoint/2010/main" val="188029041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xmlns="" id="{B2D1C0B6-D7B7-8567-E6FF-01BF6BF13B9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xmlns="" id="{FF774AF9-8348-3697-1119-B0EAD0664626}"/>
              </a:ext>
            </a:extLst>
          </p:cNvPr>
          <p:cNvSpPr>
            <a:spLocks noGrp="1"/>
          </p:cNvSpPr>
          <p:nvPr>
            <p:ph type="title"/>
          </p:nvPr>
        </p:nvSpPr>
        <p:spPr>
          <a:xfrm>
            <a:off x="0" y="98932"/>
            <a:ext cx="6858000" cy="864096"/>
          </a:xfrm>
        </p:spPr>
        <p:txBody>
          <a:bodyPr>
            <a:normAutofit/>
          </a:bodyPr>
          <a:lstStyle/>
          <a:p>
            <a:pPr algn="ctr"/>
            <a:r>
              <a:rPr lang="tr-TR" sz="4100" dirty="0">
                <a:solidFill>
                  <a:schemeClr val="tx2"/>
                </a:solidFill>
                <a:latin typeface="Aptos" panose="020B0004020202020204" pitchFamily="34" charset="0"/>
              </a:rPr>
              <a:t>ETKİNLİKLERİMİZ</a:t>
            </a:r>
          </a:p>
        </p:txBody>
      </p:sp>
      <p:sp>
        <p:nvSpPr>
          <p:cNvPr id="4" name="Dikdörtgen 3"/>
          <p:cNvSpPr/>
          <p:nvPr/>
        </p:nvSpPr>
        <p:spPr>
          <a:xfrm>
            <a:off x="376408" y="1217761"/>
            <a:ext cx="5860904" cy="430887"/>
          </a:xfrm>
          <a:prstGeom prst="rect">
            <a:avLst/>
          </a:prstGeom>
        </p:spPr>
        <p:txBody>
          <a:bodyPr wrap="square">
            <a:spAutoFit/>
          </a:bodyPr>
          <a:lstStyle/>
          <a:p>
            <a:r>
              <a:rPr lang="tr-TR" sz="2200" dirty="0" smtClean="0">
                <a:solidFill>
                  <a:schemeClr val="tx2"/>
                </a:solidFill>
              </a:rPr>
              <a:t>  </a:t>
            </a:r>
            <a:r>
              <a:rPr lang="tr-TR" sz="2200" b="1" dirty="0" smtClean="0">
                <a:solidFill>
                  <a:schemeClr val="tx2"/>
                </a:solidFill>
              </a:rPr>
              <a:t>5 </a:t>
            </a:r>
            <a:r>
              <a:rPr lang="tr-TR" sz="2200" b="1" dirty="0">
                <a:solidFill>
                  <a:schemeClr val="tx2"/>
                </a:solidFill>
              </a:rPr>
              <a:t>Haziran Çevre Haftasında Sahil  temizliğimiz</a:t>
            </a:r>
            <a:endParaRPr lang="tr-TR" sz="2200" b="1"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744" y="1695933"/>
            <a:ext cx="3090116" cy="3379153"/>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1117" y="1648648"/>
            <a:ext cx="3240252" cy="3426438"/>
          </a:xfrm>
          <a:prstGeom prst="rect">
            <a:avLst/>
          </a:prstGeom>
        </p:spPr>
      </p:pic>
      <p:pic>
        <p:nvPicPr>
          <p:cNvPr id="6" name="Resim 5"/>
          <p:cNvPicPr>
            <a:picLocks noChangeAspect="1"/>
          </p:cNvPicPr>
          <p:nvPr/>
        </p:nvPicPr>
        <p:blipFill>
          <a:blip r:embed="rId4"/>
          <a:stretch>
            <a:fillRect/>
          </a:stretch>
        </p:blipFill>
        <p:spPr>
          <a:xfrm>
            <a:off x="216744" y="5122371"/>
            <a:ext cx="3090116" cy="4110595"/>
          </a:xfrm>
          <a:prstGeom prst="rect">
            <a:avLst/>
          </a:prstGeom>
        </p:spPr>
      </p:pic>
      <p:pic>
        <p:nvPicPr>
          <p:cNvPr id="7" name="Resim 6"/>
          <p:cNvPicPr>
            <a:picLocks noChangeAspect="1"/>
          </p:cNvPicPr>
          <p:nvPr/>
        </p:nvPicPr>
        <p:blipFill>
          <a:blip r:embed="rId5"/>
          <a:stretch>
            <a:fillRect/>
          </a:stretch>
        </p:blipFill>
        <p:spPr>
          <a:xfrm>
            <a:off x="3501117" y="5241032"/>
            <a:ext cx="3240251" cy="4012704"/>
          </a:xfrm>
          <a:prstGeom prst="rect">
            <a:avLst/>
          </a:prstGeom>
        </p:spPr>
      </p:pic>
    </p:spTree>
    <p:extLst>
      <p:ext uri="{BB962C8B-B14F-4D97-AF65-F5344CB8AC3E}">
        <p14:creationId xmlns:p14="http://schemas.microsoft.com/office/powerpoint/2010/main" val="11951024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441845" y="704528"/>
            <a:ext cx="6172200" cy="504057"/>
          </a:xfrm>
        </p:spPr>
        <p:txBody>
          <a:bodyPr>
            <a:normAutofit/>
          </a:bodyPr>
          <a:lstStyle/>
          <a:p>
            <a:r>
              <a:rPr lang="tr-TR" sz="2200" b="1" dirty="0">
                <a:solidFill>
                  <a:schemeClr val="accent1">
                    <a:lumMod val="50000"/>
                  </a:schemeClr>
                </a:solidFill>
              </a:rPr>
              <a:t>KALİTE VE SÜRDÜRÜLEBİLİRLİK POLİTİKAMIZ</a:t>
            </a:r>
          </a:p>
        </p:txBody>
      </p:sp>
      <p:sp>
        <p:nvSpPr>
          <p:cNvPr id="3" name="İçerik Yer Tutucusu 2"/>
          <p:cNvSpPr>
            <a:spLocks noGrp="1"/>
          </p:cNvSpPr>
          <p:nvPr>
            <p:ph idx="1"/>
          </p:nvPr>
        </p:nvSpPr>
        <p:spPr>
          <a:xfrm>
            <a:off x="332655" y="1136577"/>
            <a:ext cx="6291071" cy="8496944"/>
          </a:xfrm>
        </p:spPr>
        <p:txBody>
          <a:bodyPr>
            <a:noAutofit/>
          </a:bodyPr>
          <a:lstStyle/>
          <a:p>
            <a:pPr algn="just">
              <a:lnSpc>
                <a:spcPct val="115000"/>
              </a:lnSpc>
              <a:spcAft>
                <a:spcPts val="800"/>
              </a:spcAft>
              <a:buNone/>
            </a:pPr>
            <a:r>
              <a:rPr lang="tr-TR" sz="1400" b="1" kern="100" dirty="0">
                <a:effectLst/>
                <a:latin typeface="Aptos" panose="020B0004020202020204" pitchFamily="34" charset="0"/>
                <a:ea typeface="Calibri" panose="020F0502020204030204" pitchFamily="34" charset="0"/>
                <a:cs typeface="Times New Roman" panose="02020603050405020304" pitchFamily="18" charset="0"/>
              </a:rPr>
              <a:t>ÇOCUK VE KADIN HAKLARINI KORUMA:</a:t>
            </a:r>
            <a:r>
              <a:rPr lang="tr-TR" sz="1400" kern="100" dirty="0">
                <a:effectLst/>
                <a:latin typeface="Aptos" panose="020B0004020202020204" pitchFamily="34" charset="0"/>
                <a:ea typeface="Calibri" panose="020F0502020204030204" pitchFamily="34" charset="0"/>
                <a:cs typeface="Times New Roman" panose="02020603050405020304" pitchFamily="18" charset="0"/>
              </a:rPr>
              <a:t> Tesislerimizde; çocukların gelişimine katkıda bulunan, düşünce ve isteklerini, duygularını rahatça ifade edebilecekleri, ebeveynleri gözetiminde kendilerini özgür ve rahat hissedecekleri imkânları sağlayarak; Çocuklar, Kadınlar ve Hareket Kabiliyeti Kısıtlı kişiler başta olmak üzere tüm bireylerde ruhsal ve fiziksel etkiler bırakabilecek ve haklarını kısıtlayabilecek her türlü eyleme karşı olmak ve bu bilinci tüm çalışan ve paydaşlarımızla paylaşarak, bu tür eylemlerle yasalar çerçevesinde mücadele etmeyi,</a:t>
            </a:r>
            <a:endParaRPr lang="tr-TR"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buNone/>
            </a:pPr>
            <a:r>
              <a:rPr lang="tr-TR" sz="1400" b="1" kern="100" dirty="0">
                <a:effectLst/>
                <a:latin typeface="Aptos" panose="020B0004020202020204" pitchFamily="34" charset="0"/>
                <a:ea typeface="Calibri" panose="020F0502020204030204" pitchFamily="34" charset="0"/>
                <a:cs typeface="Times New Roman" panose="02020603050405020304" pitchFamily="18" charset="0"/>
              </a:rPr>
              <a:t>ENGELSİZ YAŞAM:</a:t>
            </a:r>
            <a:r>
              <a:rPr lang="tr-TR" sz="1400" kern="100" dirty="0">
                <a:effectLst/>
                <a:latin typeface="Aptos" panose="020B0004020202020204" pitchFamily="34" charset="0"/>
                <a:ea typeface="Calibri" panose="020F0502020204030204" pitchFamily="34" charset="0"/>
                <a:cs typeface="Times New Roman" panose="02020603050405020304" pitchFamily="18" charset="0"/>
              </a:rPr>
              <a:t> Tesislerimizde hareket kabiliyeti kısıtlı çalışanlarımız ve misafirlerimiz için güven ve huzur içinde bütün imkânlardan ve ortamlardan eksiksiz faydalanması ve ulaşmaları için gerekli düzenlemeleri yapmayı,</a:t>
            </a:r>
            <a:endParaRPr lang="tr-TR"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buNone/>
            </a:pPr>
            <a:r>
              <a:rPr lang="tr-TR" sz="1400" b="1" kern="100" dirty="0">
                <a:effectLst/>
                <a:latin typeface="Aptos" panose="020B0004020202020204" pitchFamily="34" charset="0"/>
                <a:ea typeface="Calibri" panose="020F0502020204030204" pitchFamily="34" charset="0"/>
                <a:cs typeface="Times New Roman" panose="02020603050405020304" pitchFamily="18" charset="0"/>
              </a:rPr>
              <a:t>ADİL ÇALIŞMA VE CİNSİYET EŞİTLİĞİ:</a:t>
            </a:r>
            <a:r>
              <a:rPr lang="tr-TR" sz="1400" kern="100" dirty="0">
                <a:effectLst/>
                <a:latin typeface="Aptos" panose="020B0004020202020204" pitchFamily="34" charset="0"/>
                <a:ea typeface="Calibri" panose="020F0502020204030204" pitchFamily="34" charset="0"/>
                <a:cs typeface="Times New Roman" panose="02020603050405020304" pitchFamily="18" charset="0"/>
              </a:rPr>
              <a:t> Kadınların iş gücüne katılımı için; cinsiyet ayrımı yapmadan, eşitlik ilkesi gözetilerek, haklarının kısıtlanmasını engelleyerek, iş/aile yaşam dengesini koruyan çalışma ve yaşam ortamını sağlamayı,</a:t>
            </a:r>
            <a:endParaRPr lang="tr-TR"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buNone/>
            </a:pPr>
            <a:r>
              <a:rPr lang="tr-TR" sz="1400" b="1" kern="100" dirty="0">
                <a:effectLst/>
                <a:latin typeface="Aptos" panose="020B0004020202020204" pitchFamily="34" charset="0"/>
                <a:ea typeface="Calibri" panose="020F0502020204030204" pitchFamily="34" charset="0"/>
                <a:cs typeface="Times New Roman" panose="02020603050405020304" pitchFamily="18" charset="0"/>
              </a:rPr>
              <a:t>ÇEVREYİ VE DOĞAL YAŞAMI KORUMA:</a:t>
            </a:r>
            <a:r>
              <a:rPr lang="tr-TR" sz="1400" kern="100" dirty="0">
                <a:effectLst/>
                <a:latin typeface="Aptos" panose="020B0004020202020204" pitchFamily="34" charset="0"/>
                <a:ea typeface="Calibri" panose="020F0502020204030204" pitchFamily="34" charset="0"/>
                <a:cs typeface="Times New Roman" panose="02020603050405020304" pitchFamily="18" charset="0"/>
              </a:rPr>
              <a:t> Yatırımlarımızı ve faaliyetlerimizi planlarken; korunan hassas alanlara, tarihi mirasa, doğal ve kültürel çevrenin bütünlüğüne olan etkilerini dikkate alarak; doğal kaynakların verimli ve tasarruflu ölçüde kullanılmasını, peyzaj düzenlemesiyle ilgili çalışmalarımızda yöreye/bölgeye/ekosisteme uygun bitkiler, uygulamalar ve materyaller tercih etmeyi,</a:t>
            </a:r>
            <a:endParaRPr lang="tr-TR"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buNone/>
            </a:pPr>
            <a:r>
              <a:rPr lang="tr-TR" sz="1400" kern="100" dirty="0">
                <a:effectLst/>
                <a:latin typeface="Aptos" panose="020B0004020202020204" pitchFamily="34" charset="0"/>
                <a:ea typeface="Calibri" panose="020F0502020204030204" pitchFamily="34" charset="0"/>
                <a:cs typeface="Times New Roman" panose="02020603050405020304" pitchFamily="18" charset="0"/>
              </a:rPr>
              <a:t>Tükettiğimiz kadar enerji üretimi felsefemizi; iklim değişikliğine sebep olan enerji ve doğal kaynak kullanımlarımızda karbon ayak izimizi azaltacak, günün koşullarına uygun tasarruflu cihazları ve yöntemleri kullanarak, faaliyetlerimizde enerji ve doğal kaynak kullanımını azaltmak için yatırım ve planlama yaparak ve tüketimleri ölçerek analiz etmeyi,</a:t>
            </a:r>
            <a:endParaRPr lang="tr-TR"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buNone/>
            </a:pPr>
            <a:r>
              <a:rPr lang="tr-TR" sz="1400" kern="100" dirty="0">
                <a:effectLst/>
                <a:latin typeface="Aptos" panose="020B0004020202020204" pitchFamily="34" charset="0"/>
                <a:ea typeface="Calibri" panose="020F0502020204030204" pitchFamily="34" charset="0"/>
                <a:cs typeface="Times New Roman" panose="02020603050405020304" pitchFamily="18" charset="0"/>
              </a:rPr>
              <a:t>Doğal yaşamı tehdit edecek yasaklı/nesli tükenmekte olan canlıların ve bitkilerin faaliyetlerimizde ve tesislerimiz bünyesinde bulundurulmayacağını ve tespit edilmesi durumunda doğrudan yasal mercilere gerekli bildirimlerin sağlanacağını,</a:t>
            </a:r>
            <a:endParaRPr lang="tr-TR"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tr-TR" sz="1400" dirty="0"/>
          </a:p>
          <a:p>
            <a:pPr marL="0" indent="0" algn="just">
              <a:buNone/>
            </a:pPr>
            <a:endParaRPr lang="tr-TR" sz="1400" dirty="0"/>
          </a:p>
        </p:txBody>
      </p:sp>
      <p:sp>
        <p:nvSpPr>
          <p:cNvPr id="5" name="Başlık 1">
            <a:extLst>
              <a:ext uri="{FF2B5EF4-FFF2-40B4-BE49-F238E27FC236}">
                <a16:creationId xmlns:a16="http://schemas.microsoft.com/office/drawing/2014/main" xmlns="" id="{D9A03DD2-BA4A-50EE-C177-FCAF07F1EB33}"/>
              </a:ext>
            </a:extLst>
          </p:cNvPr>
          <p:cNvSpPr txBox="1">
            <a:spLocks/>
          </p:cNvSpPr>
          <p:nvPr/>
        </p:nvSpPr>
        <p:spPr>
          <a:xfrm>
            <a:off x="72008" y="128464"/>
            <a:ext cx="6669360" cy="73987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3000" b="1" dirty="0">
                <a:solidFill>
                  <a:schemeClr val="accent1">
                    <a:lumMod val="50000"/>
                  </a:schemeClr>
                </a:solidFill>
              </a:rPr>
              <a:t>ELYSEE </a:t>
            </a:r>
            <a:r>
              <a:rPr lang="tr-TR" sz="3000" b="1" dirty="0" smtClean="0">
                <a:solidFill>
                  <a:schemeClr val="accent1">
                    <a:lumMod val="50000"/>
                  </a:schemeClr>
                </a:solidFill>
              </a:rPr>
              <a:t>BEACH </a:t>
            </a:r>
            <a:r>
              <a:rPr lang="tr-TR" sz="3000" b="1" dirty="0">
                <a:solidFill>
                  <a:schemeClr val="accent1">
                    <a:lumMod val="50000"/>
                  </a:schemeClr>
                </a:solidFill>
              </a:rPr>
              <a:t>HOTEL</a:t>
            </a:r>
          </a:p>
        </p:txBody>
      </p:sp>
    </p:spTree>
    <p:extLst>
      <p:ext uri="{BB962C8B-B14F-4D97-AF65-F5344CB8AC3E}">
        <p14:creationId xmlns:p14="http://schemas.microsoft.com/office/powerpoint/2010/main" val="40599268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5570E82F-8576-BC29-8BE6-7DCAD43D3B65}"/>
              </a:ext>
            </a:extLst>
          </p:cNvPr>
          <p:cNvSpPr>
            <a:spLocks noGrp="1"/>
          </p:cNvSpPr>
          <p:nvPr>
            <p:ph type="title"/>
          </p:nvPr>
        </p:nvSpPr>
        <p:spPr>
          <a:xfrm>
            <a:off x="371193" y="200472"/>
            <a:ext cx="5467541" cy="504056"/>
          </a:xfrm>
        </p:spPr>
        <p:txBody>
          <a:bodyPr>
            <a:normAutofit fontScale="90000"/>
          </a:bodyPr>
          <a:lstStyle/>
          <a:p>
            <a:pPr algn="ctr"/>
            <a:r>
              <a:rPr lang="tr-TR" sz="2800" b="1" dirty="0">
                <a:solidFill>
                  <a:schemeClr val="accent5">
                    <a:lumMod val="75000"/>
                  </a:schemeClr>
                </a:solidFill>
                <a:latin typeface="Aptos" panose="020B0004020202020204" pitchFamily="34" charset="0"/>
              </a:rPr>
              <a:t>SEKTÖR ÖĞRENCİ BULUŞMASI</a:t>
            </a:r>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0728" y="2514931"/>
            <a:ext cx="4680520" cy="7040785"/>
          </a:xfrm>
          <a:prstGeom prst="rect">
            <a:avLst/>
          </a:prstGeom>
        </p:spPr>
      </p:pic>
      <p:sp>
        <p:nvSpPr>
          <p:cNvPr id="5" name="Dikdörtgen 4"/>
          <p:cNvSpPr/>
          <p:nvPr/>
        </p:nvSpPr>
        <p:spPr>
          <a:xfrm>
            <a:off x="584684" y="1154216"/>
            <a:ext cx="5688632" cy="1323439"/>
          </a:xfrm>
          <a:prstGeom prst="rect">
            <a:avLst/>
          </a:prstGeom>
        </p:spPr>
        <p:txBody>
          <a:bodyPr wrap="square">
            <a:spAutoFit/>
          </a:bodyPr>
          <a:lstStyle/>
          <a:p>
            <a:r>
              <a:rPr lang="tr-TR" sz="2000" dirty="0">
                <a:latin typeface="Aptos" panose="020B0004020202020204" pitchFamily="34" charset="0"/>
              </a:rPr>
              <a:t>Alanya Alaaddin Keykubat Üniversitesinin bu yıl 2.sini düzenlediği sektör öğrenci buluşmasına </a:t>
            </a:r>
            <a:r>
              <a:rPr lang="tr-TR" sz="2000" dirty="0" smtClean="0">
                <a:latin typeface="Aptos" panose="020B0004020202020204" pitchFamily="34" charset="0"/>
              </a:rPr>
              <a:t>16.04.2025 tarihinde </a:t>
            </a:r>
            <a:r>
              <a:rPr lang="tr-TR" sz="2000" dirty="0" err="1" smtClean="0">
                <a:latin typeface="Aptos" panose="020B0004020202020204" pitchFamily="34" charset="0"/>
              </a:rPr>
              <a:t>stand</a:t>
            </a:r>
            <a:r>
              <a:rPr lang="tr-TR" sz="2000" dirty="0" smtClean="0">
                <a:latin typeface="Aptos" panose="020B0004020202020204" pitchFamily="34" charset="0"/>
              </a:rPr>
              <a:t> </a:t>
            </a:r>
            <a:r>
              <a:rPr lang="tr-TR" sz="2000" dirty="0">
                <a:latin typeface="Aptos" panose="020B0004020202020204" pitchFamily="34" charset="0"/>
              </a:rPr>
              <a:t>açarak </a:t>
            </a:r>
            <a:r>
              <a:rPr lang="tr-TR" sz="2000" dirty="0" smtClean="0">
                <a:latin typeface="Aptos" panose="020B0004020202020204" pitchFamily="34" charset="0"/>
              </a:rPr>
              <a:t>bizde katılım </a:t>
            </a:r>
            <a:r>
              <a:rPr lang="tr-TR" sz="2000" dirty="0">
                <a:latin typeface="Aptos" panose="020B0004020202020204" pitchFamily="34" charset="0"/>
              </a:rPr>
              <a:t>sağladık.</a:t>
            </a:r>
          </a:p>
        </p:txBody>
      </p:sp>
    </p:spTree>
    <p:extLst>
      <p:ext uri="{BB962C8B-B14F-4D97-AF65-F5344CB8AC3E}">
        <p14:creationId xmlns:p14="http://schemas.microsoft.com/office/powerpoint/2010/main" val="30311048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576072" y="632520"/>
            <a:ext cx="5467541" cy="864096"/>
          </a:xfrm>
        </p:spPr>
        <p:txBody>
          <a:bodyPr>
            <a:noAutofit/>
          </a:bodyPr>
          <a:lstStyle/>
          <a:p>
            <a:pPr algn="ctr"/>
            <a:r>
              <a:rPr lang="tr-TR" sz="2800" b="1" dirty="0">
                <a:solidFill>
                  <a:schemeClr val="accent5">
                    <a:lumMod val="75000"/>
                  </a:schemeClr>
                </a:solidFill>
                <a:latin typeface="Aptos" panose="020B0004020202020204" pitchFamily="34" charset="0"/>
              </a:rPr>
              <a:t>SÜPRİZ DOĞUM GÜNÜ KUTLAMALARIMIZ</a:t>
            </a:r>
          </a:p>
        </p:txBody>
      </p:sp>
      <p:pic>
        <p:nvPicPr>
          <p:cNvPr id="4" name="İçerik Yer Tutucusu 3"/>
          <p:cNvPicPr>
            <a:picLocks noGrp="1" noChangeAspect="1"/>
          </p:cNvPicPr>
          <p:nvPr>
            <p:ph idx="1"/>
          </p:nvPr>
        </p:nvPicPr>
        <p:blipFill>
          <a:blip r:embed="rId2"/>
          <a:stretch>
            <a:fillRect/>
          </a:stretch>
        </p:blipFill>
        <p:spPr>
          <a:xfrm>
            <a:off x="404812" y="1712640"/>
            <a:ext cx="6048375" cy="4032250"/>
          </a:xfrm>
          <a:prstGeom prst="rect">
            <a:avLst/>
          </a:prstGeom>
        </p:spPr>
      </p:pic>
      <p:pic>
        <p:nvPicPr>
          <p:cNvPr id="5" name="Resim 4"/>
          <p:cNvPicPr>
            <a:picLocks noChangeAspect="1"/>
          </p:cNvPicPr>
          <p:nvPr/>
        </p:nvPicPr>
        <p:blipFill>
          <a:blip r:embed="rId3"/>
          <a:stretch>
            <a:fillRect/>
          </a:stretch>
        </p:blipFill>
        <p:spPr>
          <a:xfrm>
            <a:off x="404812" y="5960914"/>
            <a:ext cx="6049309" cy="3868885"/>
          </a:xfrm>
          <a:prstGeom prst="rect">
            <a:avLst/>
          </a:prstGeom>
        </p:spPr>
      </p:pic>
    </p:spTree>
    <p:extLst>
      <p:ext uri="{BB962C8B-B14F-4D97-AF65-F5344CB8AC3E}">
        <p14:creationId xmlns:p14="http://schemas.microsoft.com/office/powerpoint/2010/main" val="29783437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a:xfrm>
            <a:off x="836712" y="2637014"/>
            <a:ext cx="5549801" cy="7268986"/>
          </a:xfrm>
        </p:spPr>
        <p:txBody>
          <a:bodyPr>
            <a:normAutofit fontScale="92500" lnSpcReduction="20000"/>
          </a:bodyPr>
          <a:lstStyle/>
          <a:p>
            <a:endParaRPr lang="tr-TR" dirty="0" smtClean="0"/>
          </a:p>
          <a:p>
            <a:endParaRPr lang="tr-TR" dirty="0"/>
          </a:p>
          <a:p>
            <a:endParaRPr lang="tr-TR" dirty="0" smtClean="0"/>
          </a:p>
          <a:p>
            <a:endParaRPr lang="tr-TR" dirty="0"/>
          </a:p>
          <a:p>
            <a:endParaRPr lang="tr-TR" dirty="0" smtClean="0"/>
          </a:p>
          <a:p>
            <a:endParaRPr lang="tr-TR" dirty="0"/>
          </a:p>
          <a:p>
            <a:endParaRPr lang="tr-TR" dirty="0" smtClean="0"/>
          </a:p>
          <a:p>
            <a:endParaRPr lang="tr-TR" dirty="0"/>
          </a:p>
          <a:p>
            <a:endParaRPr lang="tr-TR" dirty="0" smtClean="0"/>
          </a:p>
          <a:p>
            <a:endParaRPr lang="tr-TR" dirty="0"/>
          </a:p>
          <a:p>
            <a:endParaRPr lang="tr-TR" dirty="0" smtClean="0"/>
          </a:p>
          <a:p>
            <a:endParaRPr lang="tr-TR" dirty="0"/>
          </a:p>
          <a:p>
            <a:endParaRPr lang="tr-TR" dirty="0" smtClean="0"/>
          </a:p>
          <a:p>
            <a:endParaRPr lang="tr-TR" dirty="0"/>
          </a:p>
          <a:p>
            <a:endParaRPr lang="tr-TR" dirty="0" smtClean="0"/>
          </a:p>
          <a:p>
            <a:endParaRPr lang="tr-TR" dirty="0"/>
          </a:p>
          <a:p>
            <a:pPr marL="0" indent="0">
              <a:buNone/>
            </a:pPr>
            <a:r>
              <a:rPr lang="tr-TR" sz="6600" i="1" dirty="0" smtClean="0">
                <a:latin typeface="AR PL UKai HK" panose="02000503000000000000" pitchFamily="2" charset="-128"/>
                <a:ea typeface="AR PL UKai HK" panose="02000503000000000000" pitchFamily="2" charset="-128"/>
              </a:rPr>
              <a:t>           </a:t>
            </a:r>
          </a:p>
          <a:p>
            <a:pPr marL="0" indent="0">
              <a:buNone/>
            </a:pPr>
            <a:endParaRPr lang="tr-TR" sz="6600" i="1" dirty="0">
              <a:latin typeface="AR PL UKai HK" panose="02000503000000000000" pitchFamily="2" charset="-128"/>
              <a:ea typeface="AR PL UKai HK" panose="02000503000000000000" pitchFamily="2" charset="-128"/>
            </a:endParaRPr>
          </a:p>
          <a:p>
            <a:pPr marL="0" indent="0">
              <a:buNone/>
            </a:pPr>
            <a:endParaRPr lang="tr-TR" sz="6600" i="1" dirty="0" smtClean="0">
              <a:latin typeface="AR PL UKai HK" panose="02000503000000000000" pitchFamily="2" charset="-128"/>
              <a:ea typeface="AR PL UKai HK" panose="02000503000000000000" pitchFamily="2" charset="-128"/>
            </a:endParaRPr>
          </a:p>
          <a:p>
            <a:pPr marL="0" indent="0">
              <a:buNone/>
            </a:pPr>
            <a:r>
              <a:rPr lang="tr-TR" sz="6600" b="1" i="1" dirty="0" smtClean="0">
                <a:solidFill>
                  <a:schemeClr val="tx2"/>
                </a:solidFill>
                <a:latin typeface="AR PL UKai HK" panose="02000503000000000000" pitchFamily="2" charset="-128"/>
                <a:ea typeface="AR PL UKai HK" panose="02000503000000000000" pitchFamily="2" charset="-128"/>
              </a:rPr>
              <a:t>TEŞEKKÜRLER </a:t>
            </a: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6" y="-7515"/>
            <a:ext cx="6858000" cy="8488907"/>
          </a:xfrm>
          <a:prstGeom prst="rect">
            <a:avLst/>
          </a:prstGeom>
        </p:spPr>
      </p:pic>
    </p:spTree>
    <p:extLst>
      <p:ext uri="{BB962C8B-B14F-4D97-AF65-F5344CB8AC3E}">
        <p14:creationId xmlns:p14="http://schemas.microsoft.com/office/powerpoint/2010/main" val="3107116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439459" y="750429"/>
            <a:ext cx="6172200" cy="504057"/>
          </a:xfrm>
        </p:spPr>
        <p:txBody>
          <a:bodyPr>
            <a:normAutofit/>
          </a:bodyPr>
          <a:lstStyle/>
          <a:p>
            <a:r>
              <a:rPr lang="tr-TR" sz="2200" b="1" dirty="0">
                <a:solidFill>
                  <a:schemeClr val="accent1">
                    <a:lumMod val="50000"/>
                  </a:schemeClr>
                </a:solidFill>
              </a:rPr>
              <a:t>KALİTE VE SÜRDÜRÜLEBİLİRLİK POLİTİKAMIZ</a:t>
            </a:r>
          </a:p>
        </p:txBody>
      </p:sp>
      <p:sp>
        <p:nvSpPr>
          <p:cNvPr id="3" name="İçerik Yer Tutucusu 2"/>
          <p:cNvSpPr>
            <a:spLocks noGrp="1"/>
          </p:cNvSpPr>
          <p:nvPr>
            <p:ph idx="1"/>
          </p:nvPr>
        </p:nvSpPr>
        <p:spPr>
          <a:xfrm>
            <a:off x="320588" y="1254486"/>
            <a:ext cx="6291071" cy="7992887"/>
          </a:xfrm>
        </p:spPr>
        <p:txBody>
          <a:bodyPr>
            <a:noAutofit/>
          </a:bodyPr>
          <a:lstStyle/>
          <a:p>
            <a:pPr algn="just">
              <a:lnSpc>
                <a:spcPct val="115000"/>
              </a:lnSpc>
              <a:spcAft>
                <a:spcPts val="800"/>
              </a:spcAft>
              <a:buNone/>
            </a:pPr>
            <a:r>
              <a:rPr lang="tr-TR" sz="1600" b="1" kern="100" dirty="0">
                <a:effectLst/>
                <a:latin typeface="Aptos" panose="020B0004020202020204" pitchFamily="34" charset="0"/>
                <a:ea typeface="Calibri" panose="020F0502020204030204" pitchFamily="34" charset="0"/>
                <a:cs typeface="Times New Roman" panose="02020603050405020304" pitchFamily="18" charset="0"/>
              </a:rPr>
              <a:t>TOPLUM VE KÜLTÜR DEĞERLERİNİ KORUMA:</a:t>
            </a:r>
            <a:r>
              <a:rPr lang="tr-TR" sz="1600" kern="100" dirty="0">
                <a:effectLst/>
                <a:latin typeface="Aptos" panose="020B0004020202020204" pitchFamily="34" charset="0"/>
                <a:ea typeface="Calibri" panose="020F0502020204030204" pitchFamily="34" charset="0"/>
                <a:cs typeface="Times New Roman" panose="02020603050405020304" pitchFamily="18" charset="0"/>
              </a:rPr>
              <a:t> Ülkemizde ve bölgemizde bulunan tarihi, arkeolojik, kültürel ve manevi öneme sahip yerel/bölgesel yiyeceklerin, alanların ve geleneklerin korunmasına, gelişmesine ve duyulmasına katkı sağlamayı,</a:t>
            </a:r>
            <a:endParaRPr lang="tr-TR"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buNone/>
            </a:pPr>
            <a:r>
              <a:rPr lang="tr-TR" sz="1600" b="1" kern="100" dirty="0">
                <a:effectLst/>
                <a:latin typeface="Aptos" panose="020B0004020202020204" pitchFamily="34" charset="0"/>
                <a:ea typeface="Calibri" panose="020F0502020204030204" pitchFamily="34" charset="0"/>
                <a:cs typeface="Times New Roman" panose="02020603050405020304" pitchFamily="18" charset="0"/>
              </a:rPr>
              <a:t>SATIN ALMA:</a:t>
            </a:r>
            <a:r>
              <a:rPr lang="tr-TR" sz="1600" kern="100" dirty="0">
                <a:effectLst/>
                <a:latin typeface="Aptos" panose="020B0004020202020204" pitchFamily="34" charset="0"/>
                <a:ea typeface="Calibri" panose="020F0502020204030204" pitchFamily="34" charset="0"/>
                <a:cs typeface="Times New Roman" panose="02020603050405020304" pitchFamily="18" charset="0"/>
              </a:rPr>
              <a:t> Tedarik ettiğimiz tüm ürünlerin ve malzemelerin alımlarında niteliğini ve kalitesini kullanıcılarla değerlendirip, faaliyetlerimiz içinde uygunluğunu analiz ederek ve tedarik ettiğimiz kişileri/firmaları denetleyerek; çevreye, doğal yaşama, ekosisteme, insan ve canlı sağlığına zararlı etkilerinin mümkün olan en düşük seviyede tutulmasını, daha az ambalajlama ve karbon ayak izi oluşturan, yasal çerçevede daha fazla yerel üreticiden veya adil tedarikçilerden temin edilmesini,</a:t>
            </a:r>
            <a:endParaRPr lang="tr-TR"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buNone/>
            </a:pPr>
            <a:r>
              <a:rPr lang="tr-TR" sz="1600" b="1" kern="100" dirty="0">
                <a:effectLst/>
                <a:latin typeface="Aptos" panose="020B0004020202020204" pitchFamily="34" charset="0"/>
                <a:ea typeface="Calibri" panose="020F0502020204030204" pitchFamily="34" charset="0"/>
                <a:cs typeface="Times New Roman" panose="02020603050405020304" pitchFamily="18" charset="0"/>
              </a:rPr>
              <a:t>SIFIR ATIK: </a:t>
            </a:r>
            <a:r>
              <a:rPr lang="tr-TR" sz="1600" kern="100" dirty="0">
                <a:effectLst/>
                <a:latin typeface="Aptos" panose="020B0004020202020204" pitchFamily="34" charset="0"/>
                <a:ea typeface="Calibri" panose="020F0502020204030204" pitchFamily="34" charset="0"/>
                <a:cs typeface="Times New Roman" panose="02020603050405020304" pitchFamily="18" charset="0"/>
              </a:rPr>
              <a:t>Tesislerimizde; “Sıfır Atık” projesi kapsamında atıkların doğru ve yerinde ayrıştırılması için bilgilendirme ve bilinçlendirme ile, geri dönüşümü sağlanabilen malzemeleri tercih ederek, oluşan atıkların ayrışımını etkin şekilde sağlamayı, geri dönüşümü bulunmayan malzemelerin yetkili kuruluşlarca bertarafının sağlanmasını, tek kullanımlık malzemelerin kullanımını mümkün olan en düşük seviyede tutarak atık miktarının azaltılması sağlamayı,</a:t>
            </a:r>
            <a:endParaRPr lang="tr-TR"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tr-TR" sz="1600" kern="100" dirty="0">
                <a:effectLst/>
                <a:latin typeface="Aptos" panose="020B0004020202020204" pitchFamily="34" charset="0"/>
                <a:ea typeface="Calibri" panose="020F0502020204030204" pitchFamily="34" charset="0"/>
                <a:cs typeface="Times New Roman" panose="02020603050405020304" pitchFamily="18" charset="0"/>
              </a:rPr>
              <a:t>Taahhüt ederiz.</a:t>
            </a:r>
            <a:endParaRPr lang="tr-TR"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tr-TR" sz="1600" dirty="0"/>
          </a:p>
        </p:txBody>
      </p:sp>
      <p:sp>
        <p:nvSpPr>
          <p:cNvPr id="5" name="Başlık 1">
            <a:extLst>
              <a:ext uri="{FF2B5EF4-FFF2-40B4-BE49-F238E27FC236}">
                <a16:creationId xmlns:a16="http://schemas.microsoft.com/office/drawing/2014/main" xmlns="" id="{3F619B45-AF2A-FED7-E5AC-B76425FD5088}"/>
              </a:ext>
            </a:extLst>
          </p:cNvPr>
          <p:cNvSpPr txBox="1">
            <a:spLocks/>
          </p:cNvSpPr>
          <p:nvPr/>
        </p:nvSpPr>
        <p:spPr>
          <a:xfrm>
            <a:off x="72008" y="128464"/>
            <a:ext cx="6669360" cy="73987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3000" b="1" dirty="0">
                <a:solidFill>
                  <a:schemeClr val="accent1">
                    <a:lumMod val="50000"/>
                  </a:schemeClr>
                </a:solidFill>
              </a:rPr>
              <a:t>ELYSEE </a:t>
            </a:r>
            <a:r>
              <a:rPr lang="tr-TR" sz="3000" b="1" dirty="0" smtClean="0">
                <a:solidFill>
                  <a:schemeClr val="accent1">
                    <a:lumMod val="50000"/>
                  </a:schemeClr>
                </a:solidFill>
              </a:rPr>
              <a:t>BEACH </a:t>
            </a:r>
            <a:r>
              <a:rPr lang="tr-TR" sz="3000" b="1" dirty="0">
                <a:solidFill>
                  <a:schemeClr val="accent1">
                    <a:lumMod val="50000"/>
                  </a:schemeClr>
                </a:solidFill>
              </a:rPr>
              <a:t>HOTEL</a:t>
            </a:r>
          </a:p>
        </p:txBody>
      </p:sp>
    </p:spTree>
    <p:extLst>
      <p:ext uri="{BB962C8B-B14F-4D97-AF65-F5344CB8AC3E}">
        <p14:creationId xmlns:p14="http://schemas.microsoft.com/office/powerpoint/2010/main" val="3513417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471488" y="527404"/>
            <a:ext cx="5915025" cy="969212"/>
          </a:xfrm>
        </p:spPr>
        <p:txBody>
          <a:bodyPr>
            <a:normAutofit/>
          </a:bodyPr>
          <a:lstStyle/>
          <a:p>
            <a:pPr algn="ctr"/>
            <a:r>
              <a:rPr lang="tr-TR" sz="2800" b="1" dirty="0">
                <a:latin typeface="Aptos" panose="020B0004020202020204" pitchFamily="34" charset="0"/>
              </a:rPr>
              <a:t>GES PROJESİ</a:t>
            </a:r>
          </a:p>
        </p:txBody>
      </p:sp>
      <p:sp>
        <p:nvSpPr>
          <p:cNvPr id="5" name="İçerik Yer Tutucusu 4"/>
          <p:cNvSpPr>
            <a:spLocks noGrp="1"/>
          </p:cNvSpPr>
          <p:nvPr>
            <p:ph idx="1"/>
          </p:nvPr>
        </p:nvSpPr>
        <p:spPr>
          <a:xfrm>
            <a:off x="342900" y="1640632"/>
            <a:ext cx="6172200" cy="8136904"/>
          </a:xfrm>
        </p:spPr>
        <p:txBody>
          <a:bodyPr>
            <a:normAutofit/>
          </a:bodyPr>
          <a:lstStyle/>
          <a:p>
            <a:r>
              <a:rPr lang="tr-TR" sz="2400" dirty="0" err="1">
                <a:latin typeface="Aptos" panose="020B0004020202020204" pitchFamily="34" charset="0"/>
              </a:rPr>
              <a:t>Elysee</a:t>
            </a:r>
            <a:r>
              <a:rPr lang="tr-TR" sz="2400" dirty="0">
                <a:latin typeface="Aptos" panose="020B0004020202020204" pitchFamily="34" charset="0"/>
              </a:rPr>
              <a:t> </a:t>
            </a:r>
            <a:r>
              <a:rPr lang="tr-TR" sz="2400" dirty="0" err="1">
                <a:latin typeface="Aptos" panose="020B0004020202020204" pitchFamily="34" charset="0"/>
              </a:rPr>
              <a:t>Hotels</a:t>
            </a:r>
            <a:r>
              <a:rPr lang="tr-TR" sz="2400" dirty="0">
                <a:latin typeface="Aptos" panose="020B0004020202020204" pitchFamily="34" charset="0"/>
              </a:rPr>
              <a:t> grubu Isparta’nın Eğirdir barla ilçesinde GES A 400(KWH)ve GES B 599(KWH) olmak üzere 2 adet GES Güneş Enerji Santrali kurulumuna sahiptir.  </a:t>
            </a:r>
          </a:p>
        </p:txBody>
      </p:sp>
      <p:graphicFrame>
        <p:nvGraphicFramePr>
          <p:cNvPr id="8" name="Nesne 7"/>
          <p:cNvGraphicFramePr>
            <a:graphicFrameLocks noChangeAspect="1"/>
          </p:cNvGraphicFramePr>
          <p:nvPr>
            <p:extLst>
              <p:ext uri="{D42A27DB-BD31-4B8C-83A1-F6EECF244321}">
                <p14:modId xmlns:p14="http://schemas.microsoft.com/office/powerpoint/2010/main" val="605815598"/>
              </p:ext>
            </p:extLst>
          </p:nvPr>
        </p:nvGraphicFramePr>
        <p:xfrm>
          <a:off x="260647" y="3656856"/>
          <a:ext cx="6408713" cy="6120681"/>
        </p:xfrm>
        <a:graphic>
          <a:graphicData uri="http://schemas.openxmlformats.org/presentationml/2006/ole">
            <mc:AlternateContent xmlns:mc="http://schemas.openxmlformats.org/markup-compatibility/2006">
              <mc:Choice xmlns:v="urn:schemas-microsoft-com:vml" Requires="v">
                <p:oleObj spid="_x0000_s1066" name="Belge" r:id="rId4" imgW="14211355" imgH="19894454" progId="Word.Document.12">
                  <p:embed/>
                </p:oleObj>
              </mc:Choice>
              <mc:Fallback>
                <p:oleObj name="Belge" r:id="rId4" imgW="14211355" imgH="19894454" progId="Word.Document.12">
                  <p:embed/>
                  <p:pic>
                    <p:nvPicPr>
                      <p:cNvPr id="0" name=""/>
                      <p:cNvPicPr/>
                      <p:nvPr/>
                    </p:nvPicPr>
                    <p:blipFill>
                      <a:blip r:embed="rId5"/>
                      <a:stretch>
                        <a:fillRect/>
                      </a:stretch>
                    </p:blipFill>
                    <p:spPr>
                      <a:xfrm>
                        <a:off x="260647" y="3656856"/>
                        <a:ext cx="6408713" cy="6120681"/>
                      </a:xfrm>
                      <a:prstGeom prst="rect">
                        <a:avLst/>
                      </a:prstGeom>
                    </p:spPr>
                  </p:pic>
                </p:oleObj>
              </mc:Fallback>
            </mc:AlternateContent>
          </a:graphicData>
        </a:graphic>
      </p:graphicFrame>
    </p:spTree>
    <p:extLst>
      <p:ext uri="{BB962C8B-B14F-4D97-AF65-F5344CB8AC3E}">
        <p14:creationId xmlns:p14="http://schemas.microsoft.com/office/powerpoint/2010/main" val="1693534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342900" y="128465"/>
            <a:ext cx="6172200" cy="864096"/>
          </a:xfrm>
        </p:spPr>
        <p:txBody>
          <a:bodyPr>
            <a:normAutofit/>
          </a:bodyPr>
          <a:lstStyle/>
          <a:p>
            <a:r>
              <a:rPr lang="tr-TR" sz="4000" dirty="0"/>
              <a:t>HARİTA ve GÜZARGAHLAR</a:t>
            </a:r>
          </a:p>
        </p:txBody>
      </p:sp>
      <p:sp>
        <p:nvSpPr>
          <p:cNvPr id="3" name="İçerik Yer Tutucusu 2"/>
          <p:cNvSpPr>
            <a:spLocks noGrp="1"/>
          </p:cNvSpPr>
          <p:nvPr>
            <p:ph idx="1"/>
          </p:nvPr>
        </p:nvSpPr>
        <p:spPr>
          <a:xfrm>
            <a:off x="342900" y="1784649"/>
            <a:ext cx="6172200" cy="7992886"/>
          </a:xfrm>
        </p:spPr>
        <p:txBody>
          <a:bodyPr>
            <a:noAutofit/>
          </a:bodyPr>
          <a:lstStyle/>
          <a:p>
            <a:pPr marL="0" indent="0">
              <a:buNone/>
            </a:pPr>
            <a:r>
              <a:rPr lang="tr-TR" sz="2400" b="1" dirty="0">
                <a:solidFill>
                  <a:schemeClr val="accent3">
                    <a:lumMod val="50000"/>
                  </a:schemeClr>
                </a:solidFill>
              </a:rPr>
              <a:t>		</a:t>
            </a:r>
          </a:p>
        </p:txBody>
      </p:sp>
      <p:graphicFrame>
        <p:nvGraphicFramePr>
          <p:cNvPr id="8" name="Tablo 7">
            <a:extLst>
              <a:ext uri="{FF2B5EF4-FFF2-40B4-BE49-F238E27FC236}">
                <a16:creationId xmlns:a16="http://schemas.microsoft.com/office/drawing/2014/main" xmlns="" id="{E9A57870-AB34-B447-C3B5-B92FE2537474}"/>
              </a:ext>
            </a:extLst>
          </p:cNvPr>
          <p:cNvGraphicFramePr>
            <a:graphicFrameLocks noGrp="1"/>
          </p:cNvGraphicFramePr>
          <p:nvPr>
            <p:extLst>
              <p:ext uri="{D42A27DB-BD31-4B8C-83A1-F6EECF244321}">
                <p14:modId xmlns:p14="http://schemas.microsoft.com/office/powerpoint/2010/main" val="533867145"/>
              </p:ext>
            </p:extLst>
          </p:nvPr>
        </p:nvGraphicFramePr>
        <p:xfrm>
          <a:off x="0" y="992562"/>
          <a:ext cx="6858000" cy="8786540"/>
        </p:xfrm>
        <a:graphic>
          <a:graphicData uri="http://schemas.openxmlformats.org/drawingml/2006/table">
            <a:tbl>
              <a:tblPr firstRow="1" firstCol="1" bandRow="1">
                <a:tableStyleId>{5C22544A-7EE6-4342-B048-85BDC9FD1C3A}</a:tableStyleId>
              </a:tblPr>
              <a:tblGrid>
                <a:gridCol w="1270831">
                  <a:extLst>
                    <a:ext uri="{9D8B030D-6E8A-4147-A177-3AD203B41FA5}">
                      <a16:colId xmlns:a16="http://schemas.microsoft.com/office/drawing/2014/main" xmlns="" val="2805789560"/>
                    </a:ext>
                  </a:extLst>
                </a:gridCol>
                <a:gridCol w="816917">
                  <a:extLst>
                    <a:ext uri="{9D8B030D-6E8A-4147-A177-3AD203B41FA5}">
                      <a16:colId xmlns:a16="http://schemas.microsoft.com/office/drawing/2014/main" xmlns="" val="2552335469"/>
                    </a:ext>
                  </a:extLst>
                </a:gridCol>
                <a:gridCol w="868133">
                  <a:extLst>
                    <a:ext uri="{9D8B030D-6E8A-4147-A177-3AD203B41FA5}">
                      <a16:colId xmlns:a16="http://schemas.microsoft.com/office/drawing/2014/main" xmlns="" val="3519757977"/>
                    </a:ext>
                  </a:extLst>
                </a:gridCol>
                <a:gridCol w="816276">
                  <a:extLst>
                    <a:ext uri="{9D8B030D-6E8A-4147-A177-3AD203B41FA5}">
                      <a16:colId xmlns:a16="http://schemas.microsoft.com/office/drawing/2014/main" xmlns="" val="1758918825"/>
                    </a:ext>
                  </a:extLst>
                </a:gridCol>
                <a:gridCol w="2087746">
                  <a:extLst>
                    <a:ext uri="{9D8B030D-6E8A-4147-A177-3AD203B41FA5}">
                      <a16:colId xmlns:a16="http://schemas.microsoft.com/office/drawing/2014/main" xmlns="" val="2664692483"/>
                    </a:ext>
                  </a:extLst>
                </a:gridCol>
                <a:gridCol w="998097">
                  <a:extLst>
                    <a:ext uri="{9D8B030D-6E8A-4147-A177-3AD203B41FA5}">
                      <a16:colId xmlns:a16="http://schemas.microsoft.com/office/drawing/2014/main" xmlns="" val="4267197951"/>
                    </a:ext>
                  </a:extLst>
                </a:gridCol>
              </a:tblGrid>
              <a:tr h="965331">
                <a:tc>
                  <a:txBody>
                    <a:bodyPr/>
                    <a:lstStyle/>
                    <a:p>
                      <a:pPr>
                        <a:lnSpc>
                          <a:spcPct val="115000"/>
                        </a:lnSpc>
                        <a:spcAft>
                          <a:spcPts val="1000"/>
                        </a:spcAft>
                        <a:buNone/>
                      </a:pPr>
                      <a:r>
                        <a:rPr lang="en-US" sz="1400" dirty="0">
                          <a:effectLst/>
                        </a:rPr>
                        <a:t>📍 </a:t>
                      </a:r>
                      <a:r>
                        <a:rPr lang="en-US" sz="1400" dirty="0" err="1">
                          <a:effectLst/>
                        </a:rPr>
                        <a:t>Gezi</a:t>
                      </a:r>
                      <a:r>
                        <a:rPr lang="en-US" sz="1400" dirty="0">
                          <a:effectLst/>
                        </a:rPr>
                        <a:t> </a:t>
                      </a:r>
                      <a:r>
                        <a:rPr lang="en-US" sz="1400" dirty="0" err="1">
                          <a:effectLst/>
                        </a:rPr>
                        <a:t>Noktası</a:t>
                      </a:r>
                      <a:endParaRPr lang="tr-T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 Otobüs Hattı</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 Durak</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 Yürüyüş Mesafesi</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 Açıklama</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 Mesafe</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extLst>
                  <a:ext uri="{0D108BD9-81ED-4DB2-BD59-A6C34878D82A}">
                    <a16:rowId xmlns:a16="http://schemas.microsoft.com/office/drawing/2014/main" xmlns="" val="3029651422"/>
                  </a:ext>
                </a:extLst>
              </a:tr>
              <a:tr h="636515">
                <a:tc>
                  <a:txBody>
                    <a:bodyPr/>
                    <a:lstStyle/>
                    <a:p>
                      <a:pPr>
                        <a:lnSpc>
                          <a:spcPct val="115000"/>
                        </a:lnSpc>
                        <a:spcAft>
                          <a:spcPts val="1000"/>
                        </a:spcAft>
                        <a:buNone/>
                      </a:pPr>
                      <a:r>
                        <a:rPr lang="en-US" sz="1400">
                          <a:effectLst/>
                        </a:rPr>
                        <a:t>Alanya Kalesi</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4 (Ring)</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Hisariçi – Kale</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1 dk</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Zirveye direkt ulaşım. Alternatif: 1/50 + Teleferik</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tr-TR" sz="1400" dirty="0" smtClean="0">
                          <a:effectLst/>
                        </a:rPr>
                        <a:t>4</a:t>
                      </a:r>
                      <a:r>
                        <a:rPr lang="en-US" sz="1400" dirty="0" smtClean="0">
                          <a:effectLst/>
                        </a:rPr>
                        <a:t>,</a:t>
                      </a:r>
                      <a:r>
                        <a:rPr lang="tr-TR" sz="1400" dirty="0" smtClean="0">
                          <a:effectLst/>
                        </a:rPr>
                        <a:t>3</a:t>
                      </a:r>
                      <a:r>
                        <a:rPr lang="en-US" sz="1400" dirty="0" smtClean="0">
                          <a:effectLst/>
                        </a:rPr>
                        <a:t> </a:t>
                      </a:r>
                      <a:r>
                        <a:rPr lang="en-US" sz="1400" dirty="0">
                          <a:effectLst/>
                        </a:rPr>
                        <a:t>km</a:t>
                      </a:r>
                      <a:endParaRPr lang="tr-T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extLst>
                  <a:ext uri="{0D108BD9-81ED-4DB2-BD59-A6C34878D82A}">
                    <a16:rowId xmlns:a16="http://schemas.microsoft.com/office/drawing/2014/main" xmlns="" val="1225493265"/>
                  </a:ext>
                </a:extLst>
              </a:tr>
              <a:tr h="636515">
                <a:tc>
                  <a:txBody>
                    <a:bodyPr/>
                    <a:lstStyle/>
                    <a:p>
                      <a:pPr>
                        <a:lnSpc>
                          <a:spcPct val="115000"/>
                        </a:lnSpc>
                        <a:spcAft>
                          <a:spcPts val="1000"/>
                        </a:spcAft>
                        <a:buNone/>
                      </a:pPr>
                      <a:r>
                        <a:rPr lang="en-US" sz="1400">
                          <a:effectLst/>
                        </a:rPr>
                        <a:t>Kleopatra Plajı</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1, 50</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Kleopatra</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Çok kısa</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Halk plajı. Bisiklet yolu ve yürüyüş alanı mevcut</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tr-TR" sz="1400" dirty="0" smtClean="0">
                          <a:effectLst/>
                          <a:latin typeface="+mn-lt"/>
                          <a:ea typeface="+mn-ea"/>
                          <a:cs typeface="+mn-cs"/>
                        </a:rPr>
                        <a:t>1,1</a:t>
                      </a:r>
                      <a:r>
                        <a:rPr lang="tr-TR" sz="1400" baseline="0" dirty="0" smtClean="0">
                          <a:effectLst/>
                          <a:latin typeface="+mn-lt"/>
                          <a:ea typeface="+mn-ea"/>
                          <a:cs typeface="+mn-cs"/>
                        </a:rPr>
                        <a:t> km</a:t>
                      </a:r>
                      <a:endParaRPr lang="tr-T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extLst>
                  <a:ext uri="{0D108BD9-81ED-4DB2-BD59-A6C34878D82A}">
                    <a16:rowId xmlns:a16="http://schemas.microsoft.com/office/drawing/2014/main" xmlns="" val="3512086412"/>
                  </a:ext>
                </a:extLst>
              </a:tr>
              <a:tr h="965331">
                <a:tc>
                  <a:txBody>
                    <a:bodyPr/>
                    <a:lstStyle/>
                    <a:p>
                      <a:pPr>
                        <a:lnSpc>
                          <a:spcPct val="115000"/>
                        </a:lnSpc>
                        <a:spcAft>
                          <a:spcPts val="1000"/>
                        </a:spcAft>
                        <a:buNone/>
                      </a:pPr>
                      <a:r>
                        <a:rPr lang="en-US" sz="1400">
                          <a:effectLst/>
                        </a:rPr>
                        <a:t>Damlataş / Teleferik</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1, 50</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Damlataş Kültür Merkezi</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100–300 m</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Teleferik, Mağara ve Müze aynı bölgede</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tr-TR" sz="1400" dirty="0" smtClean="0">
                          <a:effectLst/>
                          <a:latin typeface="+mn-lt"/>
                          <a:ea typeface="+mn-ea"/>
                          <a:cs typeface="+mn-cs"/>
                        </a:rPr>
                        <a:t>700</a:t>
                      </a:r>
                      <a:r>
                        <a:rPr lang="tr-TR" sz="1400" baseline="0" dirty="0" smtClean="0">
                          <a:effectLst/>
                          <a:latin typeface="+mn-lt"/>
                          <a:ea typeface="+mn-ea"/>
                          <a:cs typeface="+mn-cs"/>
                        </a:rPr>
                        <a:t> m</a:t>
                      </a:r>
                      <a:endParaRPr lang="tr-T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extLst>
                  <a:ext uri="{0D108BD9-81ED-4DB2-BD59-A6C34878D82A}">
                    <a16:rowId xmlns:a16="http://schemas.microsoft.com/office/drawing/2014/main" xmlns="" val="1820424855"/>
                  </a:ext>
                </a:extLst>
              </a:tr>
              <a:tr h="636515">
                <a:tc>
                  <a:txBody>
                    <a:bodyPr/>
                    <a:lstStyle/>
                    <a:p>
                      <a:pPr>
                        <a:lnSpc>
                          <a:spcPct val="115000"/>
                        </a:lnSpc>
                        <a:spcAft>
                          <a:spcPts val="1000"/>
                        </a:spcAft>
                        <a:buNone/>
                      </a:pPr>
                      <a:r>
                        <a:rPr lang="en-US" sz="1400">
                          <a:effectLst/>
                        </a:rPr>
                        <a:t>Atatürk Cd. / Şehir Merkezi</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1, 40</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Merkez Duraklar</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Yürüyüş dostu</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Alışveriş, kültür ve yemek noktaları</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tr-TR" sz="1400" dirty="0" smtClean="0">
                          <a:effectLst/>
                          <a:latin typeface="+mn-lt"/>
                          <a:ea typeface="+mn-ea"/>
                          <a:cs typeface="+mn-cs"/>
                        </a:rPr>
                        <a:t>900</a:t>
                      </a:r>
                      <a:r>
                        <a:rPr lang="tr-TR" sz="1400" baseline="0" dirty="0" smtClean="0">
                          <a:effectLst/>
                          <a:latin typeface="+mn-lt"/>
                          <a:ea typeface="+mn-ea"/>
                          <a:cs typeface="+mn-cs"/>
                        </a:rPr>
                        <a:t> m</a:t>
                      </a:r>
                      <a:endParaRPr lang="tr-T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extLst>
                  <a:ext uri="{0D108BD9-81ED-4DB2-BD59-A6C34878D82A}">
                    <a16:rowId xmlns:a16="http://schemas.microsoft.com/office/drawing/2014/main" xmlns="" val="3317756048"/>
                  </a:ext>
                </a:extLst>
              </a:tr>
              <a:tr h="636515">
                <a:tc>
                  <a:txBody>
                    <a:bodyPr/>
                    <a:lstStyle/>
                    <a:p>
                      <a:pPr>
                        <a:lnSpc>
                          <a:spcPct val="115000"/>
                        </a:lnSpc>
                        <a:spcAft>
                          <a:spcPts val="1000"/>
                        </a:spcAft>
                        <a:buNone/>
                      </a:pPr>
                      <a:r>
                        <a:rPr lang="en-US" sz="1400">
                          <a:effectLst/>
                        </a:rPr>
                        <a:t>Dimçayı</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2B, 3, 20, 40</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Dimçayı Girişi</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dirty="0" err="1">
                          <a:effectLst/>
                        </a:rPr>
                        <a:t>Yakın</a:t>
                      </a:r>
                      <a:endParaRPr lang="tr-T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dirty="0" err="1">
                          <a:effectLst/>
                        </a:rPr>
                        <a:t>Doğa</a:t>
                      </a:r>
                      <a:r>
                        <a:rPr lang="en-US" sz="1400" dirty="0">
                          <a:effectLst/>
                        </a:rPr>
                        <a:t> </a:t>
                      </a:r>
                      <a:r>
                        <a:rPr lang="en-US" sz="1400" dirty="0" err="1">
                          <a:effectLst/>
                        </a:rPr>
                        <a:t>içinde</a:t>
                      </a:r>
                      <a:r>
                        <a:rPr lang="en-US" sz="1400" dirty="0">
                          <a:effectLst/>
                        </a:rPr>
                        <a:t> </a:t>
                      </a:r>
                      <a:r>
                        <a:rPr lang="en-US" sz="1400" dirty="0" err="1">
                          <a:effectLst/>
                        </a:rPr>
                        <a:t>piknik</a:t>
                      </a:r>
                      <a:r>
                        <a:rPr lang="en-US" sz="1400" dirty="0">
                          <a:effectLst/>
                        </a:rPr>
                        <a:t> </a:t>
                      </a:r>
                      <a:r>
                        <a:rPr lang="en-US" sz="1400" dirty="0" err="1">
                          <a:effectLst/>
                        </a:rPr>
                        <a:t>ve</a:t>
                      </a:r>
                      <a:r>
                        <a:rPr lang="en-US" sz="1400" dirty="0">
                          <a:effectLst/>
                        </a:rPr>
                        <a:t> </a:t>
                      </a:r>
                      <a:r>
                        <a:rPr lang="en-US" sz="1400" dirty="0" err="1">
                          <a:effectLst/>
                        </a:rPr>
                        <a:t>şelale</a:t>
                      </a:r>
                      <a:r>
                        <a:rPr lang="en-US" sz="1400" dirty="0">
                          <a:effectLst/>
                        </a:rPr>
                        <a:t> </a:t>
                      </a:r>
                      <a:r>
                        <a:rPr lang="en-US" sz="1400" dirty="0" err="1">
                          <a:effectLst/>
                        </a:rPr>
                        <a:t>keyfi</a:t>
                      </a:r>
                      <a:endParaRPr lang="tr-T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dirty="0" smtClean="0">
                          <a:effectLst/>
                        </a:rPr>
                        <a:t>1</a:t>
                      </a:r>
                      <a:r>
                        <a:rPr lang="tr-TR" sz="1400" dirty="0" smtClean="0">
                          <a:effectLst/>
                        </a:rPr>
                        <a:t>6</a:t>
                      </a:r>
                      <a:r>
                        <a:rPr lang="tr-TR" sz="1400" baseline="0" dirty="0" smtClean="0">
                          <a:effectLst/>
                        </a:rPr>
                        <a:t> km</a:t>
                      </a:r>
                      <a:endParaRPr lang="tr-T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extLst>
                  <a:ext uri="{0D108BD9-81ED-4DB2-BD59-A6C34878D82A}">
                    <a16:rowId xmlns:a16="http://schemas.microsoft.com/office/drawing/2014/main" xmlns="" val="2697858635"/>
                  </a:ext>
                </a:extLst>
              </a:tr>
              <a:tr h="636515">
                <a:tc>
                  <a:txBody>
                    <a:bodyPr/>
                    <a:lstStyle/>
                    <a:p>
                      <a:pPr>
                        <a:lnSpc>
                          <a:spcPct val="115000"/>
                        </a:lnSpc>
                        <a:spcAft>
                          <a:spcPts val="1000"/>
                        </a:spcAft>
                        <a:buNone/>
                      </a:pPr>
                      <a:r>
                        <a:rPr lang="en-US" sz="1400">
                          <a:effectLst/>
                        </a:rPr>
                        <a:t>Kestel / Mahmutlar</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2, 20, 40</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Sahil boyunca</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Çeşitli</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Plajlar, kafe ve yürüyüş yolu</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tr-TR" sz="1400" dirty="0" smtClean="0">
                          <a:effectLst/>
                        </a:rPr>
                        <a:t>10</a:t>
                      </a:r>
                      <a:r>
                        <a:rPr lang="en-US" sz="1400" dirty="0" smtClean="0">
                          <a:effectLst/>
                        </a:rPr>
                        <a:t> </a:t>
                      </a:r>
                      <a:r>
                        <a:rPr lang="en-US" sz="1400" dirty="0">
                          <a:effectLst/>
                        </a:rPr>
                        <a:t>km</a:t>
                      </a:r>
                      <a:endParaRPr lang="tr-T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extLst>
                  <a:ext uri="{0D108BD9-81ED-4DB2-BD59-A6C34878D82A}">
                    <a16:rowId xmlns:a16="http://schemas.microsoft.com/office/drawing/2014/main" xmlns="" val="3776563554"/>
                  </a:ext>
                </a:extLst>
              </a:tr>
              <a:tr h="636515">
                <a:tc>
                  <a:txBody>
                    <a:bodyPr/>
                    <a:lstStyle/>
                    <a:p>
                      <a:pPr>
                        <a:lnSpc>
                          <a:spcPct val="115000"/>
                        </a:lnSpc>
                        <a:spcAft>
                          <a:spcPts val="1000"/>
                        </a:spcAft>
                        <a:buNone/>
                      </a:pPr>
                      <a:r>
                        <a:rPr lang="en-US" sz="1400">
                          <a:effectLst/>
                        </a:rPr>
                        <a:t>Syedra Antik Kenti</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Otogardan minibüs veya tur acentesiyle</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dirty="0" smtClean="0">
                          <a:effectLst/>
                        </a:rPr>
                        <a:t>2</a:t>
                      </a:r>
                      <a:r>
                        <a:rPr lang="tr-TR" sz="1400" dirty="0" smtClean="0">
                          <a:effectLst/>
                        </a:rPr>
                        <a:t>3</a:t>
                      </a:r>
                      <a:r>
                        <a:rPr lang="tr-TR" sz="1400" baseline="0" dirty="0" smtClean="0">
                          <a:effectLst/>
                        </a:rPr>
                        <a:t> </a:t>
                      </a:r>
                      <a:r>
                        <a:rPr lang="en-US" sz="1400" dirty="0" smtClean="0">
                          <a:effectLst/>
                        </a:rPr>
                        <a:t>km</a:t>
                      </a:r>
                      <a:endParaRPr lang="tr-T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extLst>
                  <a:ext uri="{0D108BD9-81ED-4DB2-BD59-A6C34878D82A}">
                    <a16:rowId xmlns:a16="http://schemas.microsoft.com/office/drawing/2014/main" xmlns="" val="2024292375"/>
                  </a:ext>
                </a:extLst>
              </a:tr>
              <a:tr h="636515">
                <a:tc>
                  <a:txBody>
                    <a:bodyPr/>
                    <a:lstStyle/>
                    <a:p>
                      <a:pPr>
                        <a:lnSpc>
                          <a:spcPct val="115000"/>
                        </a:lnSpc>
                        <a:spcAft>
                          <a:spcPts val="1000"/>
                        </a:spcAft>
                        <a:buNone/>
                      </a:pPr>
                      <a:r>
                        <a:rPr lang="en-US" sz="1400">
                          <a:effectLst/>
                        </a:rPr>
                        <a:t>Sapadere Kanyonu</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dirty="0">
                          <a:effectLst/>
                        </a:rPr>
                        <a:t>-</a:t>
                      </a:r>
                      <a:endParaRPr lang="tr-T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Otogardan minibüs veya özel ulaşım</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tr-TR" sz="1400" dirty="0" smtClean="0">
                          <a:effectLst/>
                        </a:rPr>
                        <a:t>26</a:t>
                      </a:r>
                      <a:r>
                        <a:rPr lang="en-US" sz="1400" dirty="0" smtClean="0">
                          <a:effectLst/>
                        </a:rPr>
                        <a:t> </a:t>
                      </a:r>
                      <a:r>
                        <a:rPr lang="en-US" sz="1400" dirty="0">
                          <a:effectLst/>
                        </a:rPr>
                        <a:t>km</a:t>
                      </a:r>
                      <a:endParaRPr lang="tr-T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extLst>
                  <a:ext uri="{0D108BD9-81ED-4DB2-BD59-A6C34878D82A}">
                    <a16:rowId xmlns:a16="http://schemas.microsoft.com/office/drawing/2014/main" xmlns="" val="78255571"/>
                  </a:ext>
                </a:extLst>
              </a:tr>
              <a:tr h="636515">
                <a:tc>
                  <a:txBody>
                    <a:bodyPr/>
                    <a:lstStyle/>
                    <a:p>
                      <a:pPr>
                        <a:lnSpc>
                          <a:spcPct val="115000"/>
                        </a:lnSpc>
                        <a:spcAft>
                          <a:spcPts val="1000"/>
                        </a:spcAft>
                        <a:buNone/>
                      </a:pPr>
                      <a:r>
                        <a:rPr lang="en-US" sz="1400">
                          <a:effectLst/>
                        </a:rPr>
                        <a:t>Manavgat Şelalesi</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Tur firmaları ile tam gün tur</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tr-TR" sz="1400" dirty="0" smtClean="0">
                          <a:effectLst/>
                        </a:rPr>
                        <a:t>61</a:t>
                      </a:r>
                      <a:r>
                        <a:rPr lang="en-US" sz="1400" dirty="0" smtClean="0">
                          <a:effectLst/>
                        </a:rPr>
                        <a:t> </a:t>
                      </a:r>
                      <a:r>
                        <a:rPr lang="en-US" sz="1400" dirty="0">
                          <a:effectLst/>
                        </a:rPr>
                        <a:t>km</a:t>
                      </a:r>
                      <a:endParaRPr lang="tr-T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extLst>
                  <a:ext uri="{0D108BD9-81ED-4DB2-BD59-A6C34878D82A}">
                    <a16:rowId xmlns:a16="http://schemas.microsoft.com/office/drawing/2014/main" xmlns="" val="1460609562"/>
                  </a:ext>
                </a:extLst>
              </a:tr>
              <a:tr h="489164">
                <a:tc>
                  <a:txBody>
                    <a:bodyPr/>
                    <a:lstStyle/>
                    <a:p>
                      <a:pPr>
                        <a:lnSpc>
                          <a:spcPct val="115000"/>
                        </a:lnSpc>
                        <a:spcAft>
                          <a:spcPts val="1000"/>
                        </a:spcAft>
                        <a:buNone/>
                      </a:pPr>
                      <a:r>
                        <a:rPr lang="en-US" sz="1400">
                          <a:effectLst/>
                        </a:rPr>
                        <a:t>Side Antik Kent</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Otogardan otobüs ya da tur ile</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tr-TR" sz="1400" dirty="0" smtClean="0">
                          <a:effectLst/>
                        </a:rPr>
                        <a:t>64</a:t>
                      </a:r>
                      <a:r>
                        <a:rPr lang="en-US" sz="1400" dirty="0" smtClean="0">
                          <a:effectLst/>
                        </a:rPr>
                        <a:t> </a:t>
                      </a:r>
                      <a:r>
                        <a:rPr lang="en-US" sz="1400" dirty="0">
                          <a:effectLst/>
                        </a:rPr>
                        <a:t>km</a:t>
                      </a:r>
                      <a:endParaRPr lang="tr-T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extLst>
                  <a:ext uri="{0D108BD9-81ED-4DB2-BD59-A6C34878D82A}">
                    <a16:rowId xmlns:a16="http://schemas.microsoft.com/office/drawing/2014/main" xmlns="" val="2619683515"/>
                  </a:ext>
                </a:extLst>
              </a:tr>
              <a:tr h="636515">
                <a:tc>
                  <a:txBody>
                    <a:bodyPr/>
                    <a:lstStyle/>
                    <a:p>
                      <a:pPr>
                        <a:lnSpc>
                          <a:spcPct val="115000"/>
                        </a:lnSpc>
                        <a:spcAft>
                          <a:spcPts val="1000"/>
                        </a:spcAft>
                        <a:buNone/>
                      </a:pPr>
                      <a:r>
                        <a:rPr lang="en-US" sz="1400">
                          <a:effectLst/>
                        </a:rPr>
                        <a:t>Aspendos Tiyatrosu</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Antalya yönüne minibüs/tur</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tr-TR" sz="1400" dirty="0" smtClean="0">
                          <a:effectLst/>
                        </a:rPr>
                        <a:t>92</a:t>
                      </a:r>
                      <a:r>
                        <a:rPr lang="en-US" sz="1400" dirty="0" smtClean="0">
                          <a:effectLst/>
                        </a:rPr>
                        <a:t> </a:t>
                      </a:r>
                      <a:r>
                        <a:rPr lang="en-US" sz="1400" dirty="0">
                          <a:effectLst/>
                        </a:rPr>
                        <a:t>km</a:t>
                      </a:r>
                      <a:endParaRPr lang="tr-T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extLst>
                  <a:ext uri="{0D108BD9-81ED-4DB2-BD59-A6C34878D82A}">
                    <a16:rowId xmlns:a16="http://schemas.microsoft.com/office/drawing/2014/main" xmlns="" val="2745888907"/>
                  </a:ext>
                </a:extLst>
              </a:tr>
              <a:tr h="636515">
                <a:tc>
                  <a:txBody>
                    <a:bodyPr/>
                    <a:lstStyle/>
                    <a:p>
                      <a:pPr>
                        <a:lnSpc>
                          <a:spcPct val="115000"/>
                        </a:lnSpc>
                        <a:spcAft>
                          <a:spcPts val="1000"/>
                        </a:spcAft>
                        <a:buNone/>
                      </a:pPr>
                      <a:r>
                        <a:rPr lang="en-US" sz="1400">
                          <a:effectLst/>
                        </a:rPr>
                        <a:t>Antalya Kaleiçi</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Şehirlerarası otobüs ya da özel araç</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dirty="0" smtClean="0">
                          <a:effectLst/>
                        </a:rPr>
                        <a:t>123</a:t>
                      </a:r>
                      <a:r>
                        <a:rPr lang="tr-TR" sz="1400" smtClean="0">
                          <a:effectLst/>
                        </a:rPr>
                        <a:t> </a:t>
                      </a:r>
                      <a:r>
                        <a:rPr lang="en-US" sz="1400" smtClean="0">
                          <a:effectLst/>
                        </a:rPr>
                        <a:t> </a:t>
                      </a:r>
                      <a:r>
                        <a:rPr lang="en-US" sz="1400" dirty="0">
                          <a:effectLst/>
                        </a:rPr>
                        <a:t>km</a:t>
                      </a:r>
                      <a:endParaRPr lang="tr-T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extLst>
                  <a:ext uri="{0D108BD9-81ED-4DB2-BD59-A6C34878D82A}">
                    <a16:rowId xmlns:a16="http://schemas.microsoft.com/office/drawing/2014/main" xmlns="" val="1162505743"/>
                  </a:ext>
                </a:extLst>
              </a:tr>
            </a:tbl>
          </a:graphicData>
        </a:graphic>
      </p:graphicFrame>
    </p:spTree>
    <p:extLst>
      <p:ext uri="{BB962C8B-B14F-4D97-AF65-F5344CB8AC3E}">
        <p14:creationId xmlns:p14="http://schemas.microsoft.com/office/powerpoint/2010/main" val="1022147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569111" y="0"/>
            <a:ext cx="6172200" cy="1019908"/>
          </a:xfrm>
        </p:spPr>
        <p:txBody>
          <a:bodyPr>
            <a:normAutofit/>
          </a:bodyPr>
          <a:lstStyle/>
          <a:p>
            <a:r>
              <a:rPr lang="tr-TR" sz="4000" dirty="0">
                <a:solidFill>
                  <a:schemeClr val="accent3">
                    <a:lumMod val="50000"/>
                  </a:schemeClr>
                </a:solidFill>
              </a:rPr>
              <a:t>ALANYA KALESİ</a:t>
            </a:r>
          </a:p>
        </p:txBody>
      </p:sp>
      <p:sp>
        <p:nvSpPr>
          <p:cNvPr id="3" name="İçerik Yer Tutucusu 2"/>
          <p:cNvSpPr>
            <a:spLocks noGrp="1"/>
          </p:cNvSpPr>
          <p:nvPr>
            <p:ph idx="1"/>
          </p:nvPr>
        </p:nvSpPr>
        <p:spPr>
          <a:xfrm>
            <a:off x="-243408" y="4244646"/>
            <a:ext cx="6984719" cy="5892929"/>
          </a:xfrm>
        </p:spPr>
        <p:txBody>
          <a:bodyPr>
            <a:noAutofit/>
          </a:bodyPr>
          <a:lstStyle/>
          <a:p>
            <a:pPr indent="0" algn="just">
              <a:lnSpc>
                <a:spcPct val="107000"/>
              </a:lnSpc>
              <a:spcAft>
                <a:spcPts val="800"/>
              </a:spcAft>
              <a:buNone/>
            </a:pPr>
            <a:r>
              <a:rPr lang="tr-TR" sz="1700" kern="100" dirty="0">
                <a:effectLst/>
                <a:latin typeface="Calibri" panose="020F0502020204030204" pitchFamily="34" charset="0"/>
                <a:ea typeface="Calibri" panose="020F0502020204030204" pitchFamily="34" charset="0"/>
                <a:cs typeface="Times New Roman" panose="02020603050405020304" pitchFamily="18" charset="0"/>
              </a:rPr>
              <a:t>	Alanya Kalesi, </a:t>
            </a:r>
            <a:r>
              <a:rPr lang="tr-TR" sz="1700" kern="100" dirty="0">
                <a:latin typeface="Calibri" panose="020F0502020204030204" pitchFamily="34" charset="0"/>
                <a:ea typeface="Calibri" panose="020F0502020204030204" pitchFamily="34" charset="0"/>
                <a:cs typeface="Times New Roman" panose="02020603050405020304" pitchFamily="18" charset="0"/>
              </a:rPr>
              <a:t>A</a:t>
            </a:r>
            <a:r>
              <a:rPr lang="tr-TR" sz="1700" kern="100" dirty="0">
                <a:effectLst/>
                <a:latin typeface="Calibri" panose="020F0502020204030204" pitchFamily="34" charset="0"/>
                <a:ea typeface="Calibri" panose="020F0502020204030204" pitchFamily="34" charset="0"/>
                <a:cs typeface="Times New Roman" panose="02020603050405020304" pitchFamily="18" charset="0"/>
              </a:rPr>
              <a:t>ntalya'nın ilçesi Alanya'nın simgelerinden biri olan kale. Denizden yaklaşık olarak 250 metre kadar yükselen bir yarımada üzerinde bulunmaktadır. Surlarının uzunluğu toplam olarak 6,5 kilometredir. Eski dönemlerde </a:t>
            </a:r>
            <a:r>
              <a:rPr lang="tr-TR" sz="1700" kern="100" dirty="0" err="1">
                <a:effectLst/>
                <a:latin typeface="Calibri" panose="020F0502020204030204" pitchFamily="34" charset="0"/>
                <a:ea typeface="Calibri" panose="020F0502020204030204" pitchFamily="34" charset="0"/>
                <a:cs typeface="Times New Roman" panose="02020603050405020304" pitchFamily="18" charset="0"/>
              </a:rPr>
              <a:t>Kandeleri</a:t>
            </a:r>
            <a:r>
              <a:rPr lang="tr-TR" sz="1700" kern="100" dirty="0">
                <a:effectLst/>
                <a:latin typeface="Calibri" panose="020F0502020204030204" pitchFamily="34" charset="0"/>
                <a:ea typeface="Calibri" panose="020F0502020204030204" pitchFamily="34" charset="0"/>
                <a:cs typeface="Times New Roman" panose="02020603050405020304" pitchFamily="18" charset="0"/>
              </a:rPr>
              <a:t> olarak adlandırılan Alanya yerleşimine kale Helenistik dönemde inşa edilmiştir. Günümüzdeki tarihi dokusu 13. yüzyıl Selçuklu eseri olan kalenin tarihi Helenistik döneme kadar inmektedir. Kale, 1221 yılında kenti alıp yeniden inşa ettiren Selçuklu Sultanı I. Alaeddin Keykubad tarafından yaptırılmıştır. Kalede toplam 83 kule ve 140 burç vardır. Orta Çağ'da surların içinde bulunan kentin su gereksinimini sağlamak üzere 1200 kadar sarnıç yapılmıştır. Sarnıçların bir kısmı hâlen kullanılmaktadır. Surlar, planlı bir şekilde </a:t>
            </a:r>
            <a:r>
              <a:rPr lang="tr-TR" sz="1700" kern="100" dirty="0" err="1">
                <a:effectLst/>
                <a:latin typeface="Calibri" panose="020F0502020204030204" pitchFamily="34" charset="0"/>
                <a:ea typeface="Calibri" panose="020F0502020204030204" pitchFamily="34" charset="0"/>
                <a:cs typeface="Times New Roman" panose="02020603050405020304" pitchFamily="18" charset="0"/>
              </a:rPr>
              <a:t>Ehmedek</a:t>
            </a:r>
            <a:r>
              <a:rPr lang="tr-TR" sz="17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700" kern="100" dirty="0" err="1">
                <a:effectLst/>
                <a:latin typeface="Calibri" panose="020F0502020204030204" pitchFamily="34" charset="0"/>
                <a:ea typeface="Calibri" panose="020F0502020204030204" pitchFamily="34" charset="0"/>
                <a:cs typeface="Times New Roman" panose="02020603050405020304" pitchFamily="18" charset="0"/>
              </a:rPr>
              <a:t>İçkale</a:t>
            </a:r>
            <a:r>
              <a:rPr lang="tr-TR" sz="1700" kern="100" dirty="0">
                <a:effectLst/>
                <a:latin typeface="Calibri" panose="020F0502020204030204" pitchFamily="34" charset="0"/>
                <a:ea typeface="Calibri" panose="020F0502020204030204" pitchFamily="34" charset="0"/>
                <a:cs typeface="Times New Roman" panose="02020603050405020304" pitchFamily="18" charset="0"/>
              </a:rPr>
              <a:t>, Adam Atacağı, </a:t>
            </a:r>
            <a:r>
              <a:rPr lang="tr-TR" sz="1700" kern="100" dirty="0" err="1">
                <a:effectLst/>
                <a:latin typeface="Calibri" panose="020F0502020204030204" pitchFamily="34" charset="0"/>
                <a:ea typeface="Calibri" panose="020F0502020204030204" pitchFamily="34" charset="0"/>
                <a:cs typeface="Times New Roman" panose="02020603050405020304" pitchFamily="18" charset="0"/>
              </a:rPr>
              <a:t>Cilvarda</a:t>
            </a:r>
            <a:r>
              <a:rPr lang="tr-TR" sz="1700" kern="100" dirty="0">
                <a:effectLst/>
                <a:latin typeface="Calibri" panose="020F0502020204030204" pitchFamily="34" charset="0"/>
                <a:ea typeface="Calibri" panose="020F0502020204030204" pitchFamily="34" charset="0"/>
                <a:cs typeface="Times New Roman" panose="02020603050405020304" pitchFamily="18" charset="0"/>
              </a:rPr>
              <a:t> burnu, Arap Evliyası ve Esat Burcu'nu takiben Tophane ile </a:t>
            </a:r>
            <a:r>
              <a:rPr lang="tr-TR" sz="1700" kern="100" dirty="0" err="1">
                <a:effectLst/>
                <a:latin typeface="Calibri" panose="020F0502020204030204" pitchFamily="34" charset="0"/>
                <a:ea typeface="Calibri" panose="020F0502020204030204" pitchFamily="34" charset="0"/>
                <a:cs typeface="Times New Roman" panose="02020603050405020304" pitchFamily="18" charset="0"/>
              </a:rPr>
              <a:t>Tersane'yi</a:t>
            </a:r>
            <a:r>
              <a:rPr lang="tr-TR" sz="1700" kern="100" dirty="0">
                <a:effectLst/>
                <a:latin typeface="Calibri" panose="020F0502020204030204" pitchFamily="34" charset="0"/>
                <a:ea typeface="Calibri" panose="020F0502020204030204" pitchFamily="34" charset="0"/>
                <a:cs typeface="Times New Roman" panose="02020603050405020304" pitchFamily="18" charset="0"/>
              </a:rPr>
              <a:t> geçip </a:t>
            </a:r>
            <a:r>
              <a:rPr lang="tr-TR" sz="1700" kern="100" dirty="0" err="1">
                <a:effectLst/>
                <a:latin typeface="Calibri" panose="020F0502020204030204" pitchFamily="34" charset="0"/>
                <a:ea typeface="Calibri" panose="020F0502020204030204" pitchFamily="34" charset="0"/>
                <a:cs typeface="Times New Roman" panose="02020603050405020304" pitchFamily="18" charset="0"/>
              </a:rPr>
              <a:t>Kızılkule'de</a:t>
            </a:r>
            <a:r>
              <a:rPr lang="tr-TR" sz="1700" kern="100" dirty="0">
                <a:effectLst/>
                <a:latin typeface="Calibri" panose="020F0502020204030204" pitchFamily="34" charset="0"/>
                <a:ea typeface="Calibri" panose="020F0502020204030204" pitchFamily="34" charset="0"/>
                <a:cs typeface="Times New Roman" panose="02020603050405020304" pitchFamily="18" charset="0"/>
              </a:rPr>
              <a:t> bitecek şekilde yapılmıştır.</a:t>
            </a:r>
          </a:p>
          <a:p>
            <a:pPr indent="0" algn="just">
              <a:lnSpc>
                <a:spcPct val="107000"/>
              </a:lnSpc>
              <a:spcAft>
                <a:spcPts val="800"/>
              </a:spcAft>
              <a:buNone/>
            </a:pPr>
            <a:endParaRPr lang="tr-TR" sz="1700" kern="100" dirty="0">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07000"/>
              </a:lnSpc>
              <a:spcAft>
                <a:spcPts val="800"/>
              </a:spcAft>
              <a:buNone/>
            </a:pPr>
            <a:endParaRPr lang="tr-TR" sz="1700" kern="100" dirty="0">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tr-TR" sz="1800" dirty="0"/>
          </a:p>
        </p:txBody>
      </p:sp>
      <p:pic>
        <p:nvPicPr>
          <p:cNvPr id="4" name="Resim 3">
            <a:extLst>
              <a:ext uri="{FF2B5EF4-FFF2-40B4-BE49-F238E27FC236}">
                <a16:creationId xmlns:a16="http://schemas.microsoft.com/office/drawing/2014/main" xmlns="" id="{86FC9CDD-E49D-6D92-3ADA-0A46C1A502C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2030" y="1049475"/>
            <a:ext cx="4853940" cy="2895600"/>
          </a:xfrm>
          <a:prstGeom prst="rect">
            <a:avLst/>
          </a:prstGeom>
          <a:noFill/>
          <a:ln>
            <a:noFill/>
          </a:ln>
        </p:spPr>
      </p:pic>
      <p:pic>
        <p:nvPicPr>
          <p:cNvPr id="5" name="Resim 4">
            <a:extLst>
              <a:ext uri="{FF2B5EF4-FFF2-40B4-BE49-F238E27FC236}">
                <a16:creationId xmlns:a16="http://schemas.microsoft.com/office/drawing/2014/main" xmlns="" id="{14C6C604-48C1-1335-8A9C-128FA7970F2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89250" y="8302805"/>
            <a:ext cx="1079500" cy="1107440"/>
          </a:xfrm>
          <a:prstGeom prst="rect">
            <a:avLst/>
          </a:prstGeom>
          <a:noFill/>
          <a:ln>
            <a:noFill/>
          </a:ln>
        </p:spPr>
      </p:pic>
    </p:spTree>
    <p:extLst>
      <p:ext uri="{BB962C8B-B14F-4D97-AF65-F5344CB8AC3E}">
        <p14:creationId xmlns:p14="http://schemas.microsoft.com/office/powerpoint/2010/main" val="1730893475"/>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9948</TotalTime>
  <Words>2020</Words>
  <Application>Microsoft Office PowerPoint</Application>
  <PresentationFormat>A4 Kağıt (210x297 mm)</PresentationFormat>
  <Paragraphs>372</Paragraphs>
  <Slides>52</Slides>
  <Notes>3</Notes>
  <HiddenSlides>0</HiddenSlides>
  <MMClips>0</MMClips>
  <ScaleCrop>false</ScaleCrop>
  <HeadingPairs>
    <vt:vector size="8" baseType="variant">
      <vt:variant>
        <vt:lpstr>Kullanılan Yazı Tipleri</vt:lpstr>
      </vt:variant>
      <vt:variant>
        <vt:i4>10</vt:i4>
      </vt:variant>
      <vt:variant>
        <vt:lpstr>Tema</vt:lpstr>
      </vt:variant>
      <vt:variant>
        <vt:i4>1</vt:i4>
      </vt:variant>
      <vt:variant>
        <vt:lpstr>Eklenmiş OLE Hizmet Programları</vt:lpstr>
      </vt:variant>
      <vt:variant>
        <vt:i4>1</vt:i4>
      </vt:variant>
      <vt:variant>
        <vt:lpstr>Slayt Başlıkları</vt:lpstr>
      </vt:variant>
      <vt:variant>
        <vt:i4>52</vt:i4>
      </vt:variant>
    </vt:vector>
  </HeadingPairs>
  <TitlesOfParts>
    <vt:vector size="64" baseType="lpstr">
      <vt:lpstr>AR PL UKai HK</vt:lpstr>
      <vt:lpstr>Aptos</vt:lpstr>
      <vt:lpstr>Arial</vt:lpstr>
      <vt:lpstr>Calibri</vt:lpstr>
      <vt:lpstr>Calibri Light</vt:lpstr>
      <vt:lpstr>Cambria</vt:lpstr>
      <vt:lpstr>Comic Sans MS</vt:lpstr>
      <vt:lpstr>Didot</vt:lpstr>
      <vt:lpstr>MS Mincho</vt:lpstr>
      <vt:lpstr>Times New Roman</vt:lpstr>
      <vt:lpstr>Office Teması</vt:lpstr>
      <vt:lpstr>Belge</vt:lpstr>
      <vt:lpstr>PowerPoint Sunusu</vt:lpstr>
      <vt:lpstr>TÜRKİYE CUMHURİYETİ</vt:lpstr>
      <vt:lpstr>MUSTAFA KEMAL ATATÜRK (1881-193∞)</vt:lpstr>
      <vt:lpstr>ELYSEE BEACH HOTEL KALİTE VE SÜRDÜRÜLEBİLİRLİK POLİTİKAMIZ</vt:lpstr>
      <vt:lpstr>KALİTE VE SÜRDÜRÜLEBİLİRLİK POLİTİKAMIZ</vt:lpstr>
      <vt:lpstr>KALİTE VE SÜRDÜRÜLEBİLİRLİK POLİTİKAMIZ</vt:lpstr>
      <vt:lpstr>GES PROJESİ</vt:lpstr>
      <vt:lpstr>HARİTA ve GÜZARGAHLAR</vt:lpstr>
      <vt:lpstr>ALANYA KALESİ</vt:lpstr>
      <vt:lpstr>ALANYA KIZILKULE</vt:lpstr>
      <vt:lpstr>ALANYA TELEFERİK</vt:lpstr>
      <vt:lpstr>DAMLATAŞ MAĞARASI</vt:lpstr>
      <vt:lpstr>SİDE ANTİK KENT</vt:lpstr>
      <vt:lpstr>ASPENDOS ANTİK TİYATRO</vt:lpstr>
      <vt:lpstr>MANAVGAT ŞELALESİ</vt:lpstr>
      <vt:lpstr>NASIL GİDİLİR?</vt:lpstr>
      <vt:lpstr>SEMT PAZARLARI</vt:lpstr>
      <vt:lpstr>KÜLTÜREL BİLGİLER</vt:lpstr>
      <vt:lpstr>TÜRK KAHVESİ </vt:lpstr>
      <vt:lpstr>TÜRK LOKUMU </vt:lpstr>
      <vt:lpstr>AYRAN</vt:lpstr>
      <vt:lpstr>GÖZLEME</vt:lpstr>
      <vt:lpstr>TÜRK HAMAMI</vt:lpstr>
      <vt:lpstr>KARAGÖZ İLE HACİVAT</vt:lpstr>
      <vt:lpstr>KÜLTÜREL VE DOĞAL MİRAS DENİZ KAPLUMBAĞASI </vt:lpstr>
      <vt:lpstr>ENDEMİK HAYVAN TÜRLERİ</vt:lpstr>
      <vt:lpstr>KÜLTÜREL VE DOĞAL MİRAS KUM ZAMBAĞI (Pancratium maritimum) </vt:lpstr>
      <vt:lpstr>ENDEMİK BİTKİ TÜRLERİ</vt:lpstr>
      <vt:lpstr>YEREL, TARİHİ, ARKEOLOJİK, KÜLTÜREL, RUHANİ YERLERİ ZİYARET EDERKEN DİKKAT EDİLECEK HUSUSLAR</vt:lpstr>
      <vt:lpstr>ÇEVREMİZ İÇİN; </vt:lpstr>
      <vt:lpstr>ÇEVREMİZİ KORUMAK İÇİN NELER YAPABİLİRİZ?</vt:lpstr>
      <vt:lpstr>ÇEVREMİZİ KORUMAK İÇİN NELER YAPABİLİRİZ?</vt:lpstr>
      <vt:lpstr>İNSAN KAYNAKLARI</vt:lpstr>
      <vt:lpstr>İNSAN KAYNAKLARI</vt:lpstr>
      <vt:lpstr>PERSONELE SUNULAN İMKANLAR</vt:lpstr>
      <vt:lpstr>ENERJİ TASARRUFU</vt:lpstr>
      <vt:lpstr>ENERJİ TASARRUFU</vt:lpstr>
      <vt:lpstr>ENERJİ TASARRUFU</vt:lpstr>
      <vt:lpstr>ENERJİ TASARRUFU </vt:lpstr>
      <vt:lpstr>LNG KULLANIMI 2024 yılında lng tüketimi 541.765,24 kWh 2025yılında ise 449.948,80kWh %17 azalma yaşanmış enerji verimliği için olumlu bir gelişme ancak geceleme sayısı çok fazla azaldığı için kişi başı tüketim artmıştır enerji verimliliğinde düşüş gerçekleşmiştir. Hedefimiz 2026 sezonunda kişi başı LNG tüketimini 60kWh geceleme altına düşürmek .    </vt:lpstr>
      <vt:lpstr>SU TASARRUFU</vt:lpstr>
      <vt:lpstr>SU TASARRUFU</vt:lpstr>
      <vt:lpstr>SU TASARRUFU  </vt:lpstr>
      <vt:lpstr>PowerPoint Sunusu</vt:lpstr>
      <vt:lpstr>ATIK YÖNETİMİ</vt:lpstr>
      <vt:lpstr>ATIK YÖNETİMİ TEHLİKESİZ ATIK</vt:lpstr>
      <vt:lpstr>TEHLİKELİ ATIK</vt:lpstr>
      <vt:lpstr>EĞİTİMLERİMİZ</vt:lpstr>
      <vt:lpstr>ETKİNLİKLERİMİZ</vt:lpstr>
      <vt:lpstr>SEKTÖR ÖĞRENCİ BULUŞMASI</vt:lpstr>
      <vt:lpstr>SÜPRİZ DOĞUM GÜNÜ KUTLAMALARIMIZ</vt:lpstr>
      <vt:lpstr>PowerPoint Sunusu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kalite castival</dc:creator>
  <cp:lastModifiedBy>hp</cp:lastModifiedBy>
  <cp:revision>311</cp:revision>
  <dcterms:created xsi:type="dcterms:W3CDTF">2022-12-14T06:47:44Z</dcterms:created>
  <dcterms:modified xsi:type="dcterms:W3CDTF">2025-10-10T06:04:14Z</dcterms:modified>
</cp:coreProperties>
</file>